
<file path=[Content_Types].xml><?xml version="1.0" encoding="utf-8"?>
<Types xmlns="http://schemas.openxmlformats.org/package/2006/content-types">
  <Default Extension="png" ContentType="image/png"/>
  <Default Extension="bin" ContentType="application/vnd.ms-office.activeX"/>
  <Default Extension="jpeg" ContentType="image/jpeg"/>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tags/tag1.xml" ContentType="application/vnd.openxmlformats-officedocument.presentationml.tags+xml"/>
  <Override PartName="/ppt/notesSlides/notesSlide2.xml" ContentType="application/vnd.openxmlformats-officedocument.presentationml.notesSlide+xml"/>
  <Override PartName="/ppt/tags/tag2.xml" ContentType="application/vnd.openxmlformats-officedocument.presentationml.tags+xml"/>
  <Override PartName="/ppt/notesSlides/notesSlide3.xml" ContentType="application/vnd.openxmlformats-officedocument.presentationml.notesSlide+xml"/>
  <Override PartName="/ppt/notesSlides/notesSlide4.xml" ContentType="application/vnd.openxmlformats-officedocument.presentationml.notesSlide+xml"/>
  <Override PartName="/ppt/tags/tag3.xml" ContentType="application/vnd.openxmlformats-officedocument.presentationml.tags+xml"/>
  <Override PartName="/ppt/notesSlides/notesSlide5.xml" ContentType="application/vnd.openxmlformats-officedocument.presentationml.notesSlide+xml"/>
  <Override PartName="/ppt/tags/tag4.xml" ContentType="application/vnd.openxmlformats-officedocument.presentationml.tags+xml"/>
  <Override PartName="/ppt/notesSlides/notesSlide6.xml" ContentType="application/vnd.openxmlformats-officedocument.presentationml.notesSlide+xml"/>
  <Override PartName="/ppt/notesSlides/notesSlide7.xml" ContentType="application/vnd.openxmlformats-officedocument.presentationml.notesSlide+xml"/>
  <Override PartName="/ppt/tags/tag5.xml" ContentType="application/vnd.openxmlformats-officedocument.presentationml.tags+xml"/>
  <Override PartName="/ppt/notesSlides/notesSlide8.xml" ContentType="application/vnd.openxmlformats-officedocument.presentationml.notesSlide+xml"/>
  <Override PartName="/ppt/notesSlides/notesSlide9.xml" ContentType="application/vnd.openxmlformats-officedocument.presentationml.notesSlide+xml"/>
  <Override PartName="/ppt/tags/tag6.xml" ContentType="application/vnd.openxmlformats-officedocument.presentationml.tags+xml"/>
  <Override PartName="/ppt/notesSlides/notesSlide10.xml" ContentType="application/vnd.openxmlformats-officedocument.presentationml.notesSlide+xml"/>
  <Override PartName="/ppt/tags/tag7.xml" ContentType="application/vnd.openxmlformats-officedocument.presentationml.tags+xml"/>
  <Override PartName="/ppt/notesSlides/notesSlide11.xml" ContentType="application/vnd.openxmlformats-officedocument.presentationml.notesSlide+xml"/>
  <Override PartName="/ppt/tags/tag8.xml" ContentType="application/vnd.openxmlformats-officedocument.presentationml.tags+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tags/tag9.xml" ContentType="application/vnd.openxmlformats-officedocument.presentationml.tags+xml"/>
  <Override PartName="/ppt/notesSlides/notesSlide16.xml" ContentType="application/vnd.openxmlformats-officedocument.presentationml.notesSlide+xml"/>
  <Override PartName="/ppt/tags/tag10.xml" ContentType="application/vnd.openxmlformats-officedocument.presentationml.tags+xml"/>
  <Override PartName="/ppt/notesSlides/notesSlide17.xml" ContentType="application/vnd.openxmlformats-officedocument.presentationml.notesSlide+xml"/>
  <Override PartName="/ppt/tags/tag11.xml" ContentType="application/vnd.openxmlformats-officedocument.presentationml.tags+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tags/tag12.xml" ContentType="application/vnd.openxmlformats-officedocument.presentationml.tags+xml"/>
  <Override PartName="/ppt/notesSlides/notesSlide23.xml" ContentType="application/vnd.openxmlformats-officedocument.presentationml.notesSlide+xml"/>
  <Override PartName="/ppt/tags/tag13.xml" ContentType="application/vnd.openxmlformats-officedocument.presentationml.tags+xml"/>
  <Override PartName="/ppt/notesSlides/notesSlide24.xml" ContentType="application/vnd.openxmlformats-officedocument.presentationml.notesSlide+xml"/>
  <Override PartName="/ppt/tags/tag14.xml" ContentType="application/vnd.openxmlformats-officedocument.presentationml.tags+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tags/tag15.xml" ContentType="application/vnd.openxmlformats-officedocument.presentationml.tags+xml"/>
  <Override PartName="/ppt/notesSlides/notesSlide30.xml" ContentType="application/vnd.openxmlformats-officedocument.presentationml.notesSlide+xml"/>
  <Override PartName="/ppt/tags/tag16.xml" ContentType="application/vnd.openxmlformats-officedocument.presentationml.tags+xml"/>
  <Override PartName="/ppt/notesSlides/notesSlide31.xml" ContentType="application/vnd.openxmlformats-officedocument.presentationml.notesSlide+xml"/>
  <Override PartName="/ppt/tags/tag17.xml" ContentType="application/vnd.openxmlformats-officedocument.presentationml.tags+xml"/>
  <Override PartName="/ppt/notesSlides/notesSlide32.xml" ContentType="application/vnd.openxmlformats-officedocument.presentationml.notesSlide+xml"/>
  <Override PartName="/ppt/tags/tag18.xml" ContentType="application/vnd.openxmlformats-officedocument.presentationml.tags+xml"/>
  <Override PartName="/ppt/activeX/activeX1.xml" ContentType="application/vnd.ms-office.activeX+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tags/tag19.xml" ContentType="application/vnd.openxmlformats-officedocument.presentationml.tags+xml"/>
  <Override PartName="/ppt/notesSlides/notesSlide43.xml" ContentType="application/vnd.openxmlformats-officedocument.presentationml.notesSlide+xml"/>
  <Override PartName="/ppt/tags/tag20.xml" ContentType="application/vnd.openxmlformats-officedocument.presentationml.tags+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tags/tag21.xml" ContentType="application/vnd.openxmlformats-officedocument.presentationml.tags+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tags/tag22.xml" ContentType="application/vnd.openxmlformats-officedocument.presentationml.tags+xml"/>
  <Override PartName="/ppt/notesSlides/notesSlide58.xml" ContentType="application/vnd.openxmlformats-officedocument.presentationml.notesSlide+xml"/>
  <Override PartName="/ppt/tags/tag23.xml" ContentType="application/vnd.openxmlformats-officedocument.presentationml.tags+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tags/tag24.xml" ContentType="application/vnd.openxmlformats-officedocument.presentationml.tags+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tags/tag25.xml" ContentType="application/vnd.openxmlformats-officedocument.presentationml.tags+xml"/>
  <Override PartName="/ppt/notesSlides/notesSlide71.xml" ContentType="application/vnd.openxmlformats-officedocument.presentationml.notesSlide+xml"/>
  <Override PartName="/ppt/tags/tag26.xml" ContentType="application/vnd.openxmlformats-officedocument.presentationml.tags+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tags/tag27.xml" ContentType="application/vnd.openxmlformats-officedocument.presentationml.tags+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tags/tag28.xml" ContentType="application/vnd.openxmlformats-officedocument.presentationml.tags+xml"/>
  <Override PartName="/ppt/notesSlides/notesSlide76.xml" ContentType="application/vnd.openxmlformats-officedocument.presentationml.notesSlide+xml"/>
  <Override PartName="/ppt/tags/tag29.xml" ContentType="application/vnd.openxmlformats-officedocument.presentationml.tags+xml"/>
  <Override PartName="/ppt/notesSlides/notesSlide77.xml" ContentType="application/vnd.openxmlformats-officedocument.presentationml.notesSlide+xml"/>
  <Override PartName="/ppt/tags/tag30.xml" ContentType="application/vnd.openxmlformats-officedocument.presentationml.tags+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8" r:id="rId1"/>
  </p:sldMasterIdLst>
  <p:notesMasterIdLst>
    <p:notesMasterId r:id="rId84"/>
  </p:notesMasterIdLst>
  <p:sldIdLst>
    <p:sldId id="257" r:id="rId2"/>
    <p:sldId id="258" r:id="rId3"/>
    <p:sldId id="259" r:id="rId4"/>
    <p:sldId id="260" r:id="rId5"/>
    <p:sldId id="261" r:id="rId6"/>
    <p:sldId id="262" r:id="rId7"/>
    <p:sldId id="263" r:id="rId8"/>
    <p:sldId id="264" r:id="rId9"/>
    <p:sldId id="265" r:id="rId10"/>
    <p:sldId id="266" r:id="rId11"/>
    <p:sldId id="267" r:id="rId12"/>
    <p:sldId id="268" r:id="rId13"/>
    <p:sldId id="269" r:id="rId14"/>
    <p:sldId id="270" r:id="rId15"/>
    <p:sldId id="271" r:id="rId16"/>
    <p:sldId id="272" r:id="rId17"/>
    <p:sldId id="273" r:id="rId18"/>
    <p:sldId id="274" r:id="rId19"/>
    <p:sldId id="275" r:id="rId20"/>
    <p:sldId id="276" r:id="rId21"/>
    <p:sldId id="277" r:id="rId22"/>
    <p:sldId id="278" r:id="rId23"/>
    <p:sldId id="279" r:id="rId24"/>
    <p:sldId id="280" r:id="rId25"/>
    <p:sldId id="281" r:id="rId26"/>
    <p:sldId id="282" r:id="rId27"/>
    <p:sldId id="283" r:id="rId28"/>
    <p:sldId id="284" r:id="rId29"/>
    <p:sldId id="285" r:id="rId30"/>
    <p:sldId id="286" r:id="rId31"/>
    <p:sldId id="287" r:id="rId32"/>
    <p:sldId id="288" r:id="rId33"/>
    <p:sldId id="289" r:id="rId34"/>
    <p:sldId id="290" r:id="rId35"/>
    <p:sldId id="291" r:id="rId36"/>
    <p:sldId id="292" r:id="rId37"/>
    <p:sldId id="293" r:id="rId38"/>
    <p:sldId id="294" r:id="rId39"/>
    <p:sldId id="295" r:id="rId40"/>
    <p:sldId id="296" r:id="rId41"/>
    <p:sldId id="297" r:id="rId42"/>
    <p:sldId id="298" r:id="rId43"/>
    <p:sldId id="299" r:id="rId44"/>
    <p:sldId id="300" r:id="rId45"/>
    <p:sldId id="301" r:id="rId46"/>
    <p:sldId id="302" r:id="rId47"/>
    <p:sldId id="303" r:id="rId48"/>
    <p:sldId id="304" r:id="rId49"/>
    <p:sldId id="305" r:id="rId50"/>
    <p:sldId id="306" r:id="rId51"/>
    <p:sldId id="307" r:id="rId52"/>
    <p:sldId id="308" r:id="rId53"/>
    <p:sldId id="309" r:id="rId54"/>
    <p:sldId id="310" r:id="rId55"/>
    <p:sldId id="311" r:id="rId56"/>
    <p:sldId id="312" r:id="rId57"/>
    <p:sldId id="313" r:id="rId58"/>
    <p:sldId id="314" r:id="rId59"/>
    <p:sldId id="315" r:id="rId60"/>
    <p:sldId id="316" r:id="rId61"/>
    <p:sldId id="317" r:id="rId62"/>
    <p:sldId id="318" r:id="rId63"/>
    <p:sldId id="319" r:id="rId64"/>
    <p:sldId id="320" r:id="rId65"/>
    <p:sldId id="321" r:id="rId66"/>
    <p:sldId id="322" r:id="rId67"/>
    <p:sldId id="323" r:id="rId68"/>
    <p:sldId id="324" r:id="rId69"/>
    <p:sldId id="325" r:id="rId70"/>
    <p:sldId id="326" r:id="rId71"/>
    <p:sldId id="327" r:id="rId72"/>
    <p:sldId id="328" r:id="rId73"/>
    <p:sldId id="329" r:id="rId74"/>
    <p:sldId id="330" r:id="rId75"/>
    <p:sldId id="331" r:id="rId76"/>
    <p:sldId id="332" r:id="rId77"/>
    <p:sldId id="333" r:id="rId78"/>
    <p:sldId id="334" r:id="rId79"/>
    <p:sldId id="335" r:id="rId80"/>
    <p:sldId id="336" r:id="rId81"/>
    <p:sldId id="337" r:id="rId82"/>
    <p:sldId id="338" r:id="rId83"/>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9" d="100"/>
          <a:sy n="69" d="100"/>
        </p:scale>
        <p:origin x="-1416" y="-96"/>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notesMaster" Target="notesMasters/notesMaster1.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theme" Target="theme/theme1.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presProps" Target="pres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viewProps" Target="viewProps.xml"/></Relationships>
</file>

<file path=ppt/activeX/_rels/activeX1.xml.rels><?xml version="1.0" encoding="UTF-8" standalone="yes"?>
<Relationships xmlns="http://schemas.openxmlformats.org/package/2006/relationships"><Relationship Id="rId1" Type="http://schemas.microsoft.com/office/2006/relationships/activeXControlBinary" Target="activeX1.bin"/></Relationships>
</file>

<file path=ppt/activeX/activeX1.xml><?xml version="1.0" encoding="utf-8"?>
<ax:ocx xmlns:ax="http://schemas.microsoft.com/office/2006/activeX" xmlns:r="http://schemas.openxmlformats.org/officeDocument/2006/relationships" ax:classid="{D27CDB6E-AE6D-11CF-96B8-444553540000}" ax:persistence="persistStorage" r:id="rId1"/>
</file>

<file path=ppt/drawings/_rels/vmlDrawing1.vml.rels><?xml version="1.0" encoding="UTF-8" standalone="yes"?>
<Relationships xmlns="http://schemas.openxmlformats.org/package/2006/relationships"><Relationship Id="rId1" Type="http://schemas.openxmlformats.org/officeDocument/2006/relationships/image" Target="../media/image16.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CFC5CC1-0686-4934-A624-F86238943B3E}" type="datetimeFigureOut">
              <a:rPr lang="en-US" smtClean="0"/>
              <a:t>1/16/2012</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CD1AE26-D437-4CD8-BA4C-CBFA354481F6}" type="slidenum">
              <a:rPr lang="en-US" smtClean="0"/>
              <a:t>‹#›</a:t>
            </a:fld>
            <a:endParaRPr lang="en-US"/>
          </a:p>
        </p:txBody>
      </p:sp>
    </p:spTree>
    <p:extLst>
      <p:ext uri="{BB962C8B-B14F-4D97-AF65-F5344CB8AC3E}">
        <p14:creationId xmlns:p14="http://schemas.microsoft.com/office/powerpoint/2010/main" val="334207645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2146" name="Rectangle 7"/>
          <p:cNvSpPr txBox="1">
            <a:spLocks noGrp="1"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gn="r"/>
            <a:fld id="{615CFC4E-BEC7-4754-9700-5827FAED39AE}" type="slidenum">
              <a:rPr lang="en-US" sz="1200">
                <a:latin typeface="Times New Roman" pitchFamily="84" charset="0"/>
              </a:rPr>
              <a:pPr algn="r"/>
              <a:t>1</a:t>
            </a:fld>
            <a:endParaRPr lang="en-US" sz="1200">
              <a:latin typeface="Times New Roman" pitchFamily="84" charset="0"/>
            </a:endParaRPr>
          </a:p>
        </p:txBody>
      </p:sp>
      <p:sp>
        <p:nvSpPr>
          <p:cNvPr id="262147" name="Rectangle 2"/>
          <p:cNvSpPr>
            <a:spLocks noGrp="1" noRot="1" noChangeAspect="1" noChangeArrowheads="1" noTextEdit="1"/>
          </p:cNvSpPr>
          <p:nvPr>
            <p:ph type="sldImg"/>
          </p:nvPr>
        </p:nvSpPr>
        <p:spPr>
          <a:solidFill>
            <a:srgbClr val="FFFFFF"/>
          </a:solidFill>
          <a:ln/>
        </p:spPr>
      </p:sp>
      <p:sp>
        <p:nvSpPr>
          <p:cNvPr id="262148"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n-US" smtClean="0">
              <a:latin typeface="Times New Roman" pitchFamily="84" charset="0"/>
              <a:ea typeface="ＭＳ Ｐゴシック" pitchFamily="84" charset="-128"/>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1362" name="Rectangle 7"/>
          <p:cNvSpPr txBox="1">
            <a:spLocks noGrp="1"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gn="r"/>
            <a:fld id="{648DEE7A-AFF1-486A-A09F-D7A320863EF4}" type="slidenum">
              <a:rPr lang="en-US" sz="1200">
                <a:latin typeface="Times New Roman" pitchFamily="84" charset="0"/>
              </a:rPr>
              <a:pPr algn="r"/>
              <a:t>10</a:t>
            </a:fld>
            <a:endParaRPr lang="en-US" sz="1200">
              <a:latin typeface="Times New Roman" pitchFamily="84" charset="0"/>
            </a:endParaRPr>
          </a:p>
        </p:txBody>
      </p:sp>
      <p:sp>
        <p:nvSpPr>
          <p:cNvPr id="271363" name="Rectangle 2"/>
          <p:cNvSpPr>
            <a:spLocks noGrp="1" noRot="1" noChangeAspect="1" noChangeArrowheads="1" noTextEdit="1"/>
          </p:cNvSpPr>
          <p:nvPr>
            <p:ph type="sldImg"/>
          </p:nvPr>
        </p:nvSpPr>
        <p:spPr>
          <a:solidFill>
            <a:srgbClr val="FFFFFF"/>
          </a:solidFill>
          <a:ln/>
        </p:spPr>
      </p:sp>
      <p:sp>
        <p:nvSpPr>
          <p:cNvPr id="271364"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b="1" smtClean="0">
                <a:latin typeface="Times New Roman" pitchFamily="84" charset="0"/>
                <a:ea typeface="ＭＳ Ｐゴシック" pitchFamily="84" charset="-128"/>
              </a:rPr>
              <a:t>Student Misconceptions and Concerns</a:t>
            </a:r>
            <a:endParaRPr lang="en-US" smtClean="0">
              <a:latin typeface="Times New Roman" pitchFamily="84" charset="0"/>
              <a:ea typeface="ＭＳ Ｐゴシック" pitchFamily="84" charset="-128"/>
            </a:endParaRPr>
          </a:p>
          <a:p>
            <a:pPr eaLnBrk="1" hangingPunct="1"/>
            <a:r>
              <a:rPr lang="en-US" smtClean="0">
                <a:latin typeface="Times New Roman" pitchFamily="84" charset="0"/>
                <a:ea typeface="ＭＳ Ｐゴシック" pitchFamily="84" charset="-128"/>
              </a:rPr>
              <a:t>Students might not immediately see the need for meiosis in sexual reproduction. Consider an example of what would happen over many generations if gametes were produced by mitosis. The resulting genetic doubling is prevented if each gamete has only half the genetic material of the adult cells.</a:t>
            </a:r>
          </a:p>
          <a:p>
            <a:pPr eaLnBrk="1" hangingPunct="1"/>
            <a:r>
              <a:rPr lang="en-US" b="1" smtClean="0">
                <a:latin typeface="Times New Roman" pitchFamily="84" charset="0"/>
                <a:ea typeface="ＭＳ Ｐゴシック" pitchFamily="84" charset="-128"/>
              </a:rPr>
              <a:t>Teaching Tips</a:t>
            </a:r>
            <a:endParaRPr lang="en-US" smtClean="0">
              <a:latin typeface="Times New Roman" pitchFamily="84" charset="0"/>
              <a:ea typeface="ＭＳ Ｐゴシック" pitchFamily="84" charset="-128"/>
            </a:endParaRPr>
          </a:p>
          <a:p>
            <a:pPr eaLnBrk="1" hangingPunct="1"/>
            <a:r>
              <a:rPr lang="en-US" smtClean="0">
                <a:latin typeface="Times New Roman" pitchFamily="84" charset="0"/>
                <a:ea typeface="ＭＳ Ｐゴシック" pitchFamily="84" charset="-128"/>
              </a:rPr>
              <a:t>Challenge students to identify which stage of meiosis is most like mitosis. Comparing the specific events of mitosis, meiosis I, and meiosis II to each other allows students to identify essential differences.</a:t>
            </a:r>
          </a:p>
          <a:p>
            <a:pPr eaLnBrk="1" hangingPunct="1"/>
            <a:endParaRPr lang="en-US" smtClean="0">
              <a:latin typeface="Times New Roman" pitchFamily="84" charset="0"/>
              <a:ea typeface="ＭＳ Ｐゴシック" pitchFamily="84" charset="-128"/>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2386" name="Rectangle 7"/>
          <p:cNvSpPr txBox="1">
            <a:spLocks noGrp="1"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gn="r"/>
            <a:fld id="{FFB3A901-043F-4580-B65F-9AC2B9F4A84A}" type="slidenum">
              <a:rPr lang="en-US" sz="1200">
                <a:latin typeface="Times New Roman" pitchFamily="84" charset="0"/>
              </a:rPr>
              <a:pPr algn="r"/>
              <a:t>11</a:t>
            </a:fld>
            <a:endParaRPr lang="en-US" sz="1200">
              <a:latin typeface="Times New Roman" pitchFamily="84" charset="0"/>
            </a:endParaRPr>
          </a:p>
        </p:txBody>
      </p:sp>
      <p:sp>
        <p:nvSpPr>
          <p:cNvPr id="272387" name="Rectangle 2"/>
          <p:cNvSpPr>
            <a:spLocks noGrp="1" noRot="1" noChangeAspect="1" noChangeArrowheads="1" noTextEdit="1"/>
          </p:cNvSpPr>
          <p:nvPr>
            <p:ph type="sldImg"/>
          </p:nvPr>
        </p:nvSpPr>
        <p:spPr>
          <a:solidFill>
            <a:srgbClr val="FFFFFF"/>
          </a:solidFill>
          <a:ln/>
        </p:spPr>
      </p:sp>
      <p:sp>
        <p:nvSpPr>
          <p:cNvPr id="272388"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b="1" smtClean="0">
                <a:latin typeface="Times New Roman" pitchFamily="84" charset="0"/>
                <a:ea typeface="ＭＳ Ｐゴシック" pitchFamily="84" charset="-128"/>
              </a:rPr>
              <a:t>Student Misconceptions and Concerns</a:t>
            </a:r>
            <a:endParaRPr lang="en-US" smtClean="0">
              <a:latin typeface="Times New Roman" pitchFamily="84" charset="0"/>
              <a:ea typeface="ＭＳ Ｐゴシック" pitchFamily="84" charset="-128"/>
            </a:endParaRPr>
          </a:p>
          <a:p>
            <a:pPr eaLnBrk="1" hangingPunct="1"/>
            <a:r>
              <a:rPr lang="en-US" smtClean="0">
                <a:latin typeface="Times New Roman" pitchFamily="84" charset="0"/>
                <a:ea typeface="ＭＳ Ｐゴシック" pitchFamily="84" charset="-128"/>
              </a:rPr>
              <a:t>Students might not immediately see the need for meiosis in sexual reproduction. Consider an example of what would happen over many generations if gametes were produced by mitosis. The resulting genetic doubling is prevented if each gamete has only half the genetic material of the adult cells.</a:t>
            </a:r>
          </a:p>
          <a:p>
            <a:pPr eaLnBrk="1" hangingPunct="1"/>
            <a:r>
              <a:rPr lang="en-US" b="1" smtClean="0">
                <a:latin typeface="Times New Roman" pitchFamily="84" charset="0"/>
                <a:ea typeface="ＭＳ Ｐゴシック" pitchFamily="84" charset="-128"/>
              </a:rPr>
              <a:t>Teaching Tips</a:t>
            </a:r>
            <a:endParaRPr lang="en-US" smtClean="0">
              <a:latin typeface="Times New Roman" pitchFamily="84" charset="0"/>
              <a:ea typeface="ＭＳ Ｐゴシック" pitchFamily="84" charset="-128"/>
            </a:endParaRPr>
          </a:p>
          <a:p>
            <a:pPr eaLnBrk="1" hangingPunct="1"/>
            <a:r>
              <a:rPr lang="en-US" smtClean="0">
                <a:latin typeface="Times New Roman" pitchFamily="84" charset="0"/>
                <a:ea typeface="ＭＳ Ｐゴシック" pitchFamily="84" charset="-128"/>
              </a:rPr>
              <a:t>Challenge students to identify which stage of meiosis is most like mitosis. Comparing the specific events of mitosis, meiosis I, and meiosis II to each other allows students to identify essential differences.</a:t>
            </a:r>
          </a:p>
          <a:p>
            <a:pPr eaLnBrk="1" hangingPunct="1"/>
            <a:endParaRPr lang="en-US" smtClean="0">
              <a:latin typeface="Times New Roman" pitchFamily="84" charset="0"/>
              <a:ea typeface="ＭＳ Ｐゴシック" pitchFamily="84" charset="-128"/>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3410" name="Rectangle 7"/>
          <p:cNvSpPr txBox="1">
            <a:spLocks noGrp="1"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gn="r"/>
            <a:fld id="{53D26B00-9D02-45FE-8D85-914DD69A5D31}" type="slidenum">
              <a:rPr lang="en-US" sz="1200">
                <a:latin typeface="Times New Roman" pitchFamily="84" charset="0"/>
              </a:rPr>
              <a:pPr algn="r"/>
              <a:t>12</a:t>
            </a:fld>
            <a:endParaRPr lang="en-US" sz="1200">
              <a:latin typeface="Times New Roman" pitchFamily="84" charset="0"/>
            </a:endParaRPr>
          </a:p>
        </p:txBody>
      </p:sp>
      <p:sp>
        <p:nvSpPr>
          <p:cNvPr id="273411" name="Rectangle 2"/>
          <p:cNvSpPr>
            <a:spLocks noGrp="1" noRot="1" noChangeAspect="1" noChangeArrowheads="1" noTextEdit="1"/>
          </p:cNvSpPr>
          <p:nvPr>
            <p:ph type="sldImg"/>
          </p:nvPr>
        </p:nvSpPr>
        <p:spPr>
          <a:solidFill>
            <a:srgbClr val="FFFFFF"/>
          </a:solidFill>
          <a:ln/>
        </p:spPr>
      </p:sp>
      <p:sp>
        <p:nvSpPr>
          <p:cNvPr id="273412"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b="1" smtClean="0">
                <a:latin typeface="Times New Roman" pitchFamily="84" charset="0"/>
                <a:ea typeface="ＭＳ Ｐゴシック" pitchFamily="84" charset="-128"/>
              </a:rPr>
              <a:t>Student Misconceptions and Concerns</a:t>
            </a:r>
            <a:endParaRPr lang="en-US" smtClean="0">
              <a:latin typeface="Times New Roman" pitchFamily="84" charset="0"/>
              <a:ea typeface="ＭＳ Ｐゴシック" pitchFamily="84" charset="-128"/>
            </a:endParaRPr>
          </a:p>
          <a:p>
            <a:pPr eaLnBrk="1" hangingPunct="1"/>
            <a:r>
              <a:rPr lang="en-US" smtClean="0">
                <a:latin typeface="Times New Roman" pitchFamily="84" charset="0"/>
                <a:ea typeface="ＭＳ Ｐゴシック" pitchFamily="84" charset="-128"/>
              </a:rPr>
              <a:t>Students might not immediately see the need for meiosis in sexual reproduction. Consider an example of what would happen over many generations if gametes were produced by mitosis. The resulting genetic doubling is prevented if each gamete has only half the genetic material of the adult cells.</a:t>
            </a:r>
          </a:p>
          <a:p>
            <a:pPr eaLnBrk="1" hangingPunct="1"/>
            <a:r>
              <a:rPr lang="en-US" b="1" smtClean="0">
                <a:latin typeface="Times New Roman" pitchFamily="84" charset="0"/>
                <a:ea typeface="ＭＳ Ｐゴシック" pitchFamily="84" charset="-128"/>
              </a:rPr>
              <a:t>Teaching Tips</a:t>
            </a:r>
            <a:endParaRPr lang="en-US" smtClean="0">
              <a:latin typeface="Times New Roman" pitchFamily="84" charset="0"/>
              <a:ea typeface="ＭＳ Ｐゴシック" pitchFamily="84" charset="-128"/>
            </a:endParaRPr>
          </a:p>
          <a:p>
            <a:pPr eaLnBrk="1" hangingPunct="1"/>
            <a:r>
              <a:rPr lang="en-US" smtClean="0">
                <a:latin typeface="Times New Roman" pitchFamily="84" charset="0"/>
                <a:ea typeface="ＭＳ Ｐゴシック" pitchFamily="84" charset="-128"/>
              </a:rPr>
              <a:t>Challenge students to identify which stage of meiosis is most like mitosis. Comparing the specific events of mitosis, meiosis I, and meiosis II to each other allows students to identify essential differences.</a:t>
            </a:r>
          </a:p>
          <a:p>
            <a:pPr eaLnBrk="1" hangingPunct="1"/>
            <a:endParaRPr lang="en-US" smtClean="0">
              <a:latin typeface="Times New Roman" pitchFamily="84" charset="0"/>
              <a:ea typeface="ＭＳ Ｐゴシック" pitchFamily="84" charset="-128"/>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4434" name="Rectangle 7"/>
          <p:cNvSpPr txBox="1">
            <a:spLocks noGrp="1" noChangeArrowheads="1"/>
          </p:cNvSpPr>
          <p:nvPr/>
        </p:nvSpPr>
        <p:spPr bwMode="auto">
          <a:xfrm>
            <a:off x="3886200" y="8686800"/>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anchor="b"/>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gn="r"/>
            <a:fld id="{38968B16-BB76-432B-9671-BBDC75D4126B}" type="slidenum">
              <a:rPr lang="en-US" sz="1200">
                <a:latin typeface="Times" pitchFamily="84" charset="0"/>
              </a:rPr>
              <a:pPr algn="r"/>
              <a:t>13</a:t>
            </a:fld>
            <a:endParaRPr lang="en-US" sz="1200">
              <a:latin typeface="Times" pitchFamily="84" charset="0"/>
            </a:endParaRPr>
          </a:p>
        </p:txBody>
      </p:sp>
      <p:sp>
        <p:nvSpPr>
          <p:cNvPr id="274435" name="Rectangle 2"/>
          <p:cNvSpPr>
            <a:spLocks noChangeArrowheads="1" noTextEdit="1"/>
          </p:cNvSpPr>
          <p:nvPr>
            <p:ph type="sldImg"/>
          </p:nvPr>
        </p:nvSpPr>
        <p:spPr>
          <a:solidFill>
            <a:srgbClr val="FFFFFF"/>
          </a:solidFill>
          <a:ln/>
        </p:spPr>
      </p:sp>
      <p:sp>
        <p:nvSpPr>
          <p:cNvPr id="274436" name="Rectangle 3"/>
          <p:cNvSpPr>
            <a:spLocks noGrp="1" noChangeArrowheads="1"/>
          </p:cNvSpPr>
          <p:nvPr>
            <p:ph type="body" idx="1"/>
          </p:nvPr>
        </p:nvSpPr>
        <p:spPr>
          <a:xfrm>
            <a:off x="914400" y="4330700"/>
            <a:ext cx="5029200" cy="4114800"/>
          </a:xfrm>
          <a:solidFill>
            <a:srgbClr val="FFFFFF"/>
          </a:solidFill>
          <a:ln>
            <a:solidFill>
              <a:srgbClr val="000000"/>
            </a:solidFill>
          </a:ln>
        </p:spPr>
        <p:txBody>
          <a:bodyPr/>
          <a:lstStyle/>
          <a:p>
            <a:pPr eaLnBrk="1" hangingPunct="1"/>
            <a:r>
              <a:rPr lang="en-US" smtClean="0">
                <a:latin typeface="Times New Roman" pitchFamily="84" charset="0"/>
                <a:ea typeface="ＭＳ Ｐゴシック" pitchFamily="84" charset="-128"/>
              </a:rPr>
              <a:t>Figure 8.13_left The stages of meiosis: Interphase and Meiosis I</a:t>
            </a: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5458" name="Rectangle 7"/>
          <p:cNvSpPr txBox="1">
            <a:spLocks noGrp="1" noChangeArrowheads="1"/>
          </p:cNvSpPr>
          <p:nvPr/>
        </p:nvSpPr>
        <p:spPr bwMode="auto">
          <a:xfrm>
            <a:off x="3886200" y="8686800"/>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anchor="b"/>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gn="r"/>
            <a:fld id="{F191AEC3-E0C4-4F4D-84DB-192769194320}" type="slidenum">
              <a:rPr lang="en-US" sz="1200">
                <a:latin typeface="Times" pitchFamily="84" charset="0"/>
              </a:rPr>
              <a:pPr algn="r"/>
              <a:t>14</a:t>
            </a:fld>
            <a:endParaRPr lang="en-US" sz="1200">
              <a:latin typeface="Times" pitchFamily="84" charset="0"/>
            </a:endParaRPr>
          </a:p>
        </p:txBody>
      </p:sp>
      <p:sp>
        <p:nvSpPr>
          <p:cNvPr id="275459" name="Rectangle 2"/>
          <p:cNvSpPr>
            <a:spLocks noChangeArrowheads="1" noTextEdit="1"/>
          </p:cNvSpPr>
          <p:nvPr>
            <p:ph type="sldImg"/>
          </p:nvPr>
        </p:nvSpPr>
        <p:spPr>
          <a:solidFill>
            <a:srgbClr val="FFFFFF"/>
          </a:solidFill>
          <a:ln/>
        </p:spPr>
      </p:sp>
      <p:sp>
        <p:nvSpPr>
          <p:cNvPr id="275460" name="Rectangle 3"/>
          <p:cNvSpPr>
            <a:spLocks noGrp="1" noChangeArrowheads="1"/>
          </p:cNvSpPr>
          <p:nvPr>
            <p:ph type="body" idx="1"/>
          </p:nvPr>
        </p:nvSpPr>
        <p:spPr>
          <a:xfrm>
            <a:off x="914400" y="4330700"/>
            <a:ext cx="5029200" cy="4114800"/>
          </a:xfrm>
          <a:solidFill>
            <a:srgbClr val="FFFFFF"/>
          </a:solidFill>
          <a:ln>
            <a:solidFill>
              <a:srgbClr val="000000"/>
            </a:solidFill>
          </a:ln>
        </p:spPr>
        <p:txBody>
          <a:bodyPr/>
          <a:lstStyle/>
          <a:p>
            <a:pPr eaLnBrk="1" hangingPunct="1"/>
            <a:r>
              <a:rPr lang="en-US" smtClean="0">
                <a:latin typeface="Times New Roman" pitchFamily="84" charset="0"/>
                <a:ea typeface="ＭＳ Ｐゴシック" pitchFamily="84" charset="-128"/>
              </a:rPr>
              <a:t>Figure 8.13_1 The stages of meiosis: Interphase to Prophase I</a:t>
            </a: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82" name="Rectangle 7"/>
          <p:cNvSpPr txBox="1">
            <a:spLocks noGrp="1" noChangeArrowheads="1"/>
          </p:cNvSpPr>
          <p:nvPr/>
        </p:nvSpPr>
        <p:spPr bwMode="auto">
          <a:xfrm>
            <a:off x="3886200" y="8686800"/>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anchor="b"/>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gn="r"/>
            <a:fld id="{768D7271-B41A-4CE7-AF56-7A5BBB24F4D5}" type="slidenum">
              <a:rPr lang="en-US" sz="1200">
                <a:latin typeface="Times" pitchFamily="84" charset="0"/>
              </a:rPr>
              <a:pPr algn="r"/>
              <a:t>15</a:t>
            </a:fld>
            <a:endParaRPr lang="en-US" sz="1200">
              <a:latin typeface="Times" pitchFamily="84" charset="0"/>
            </a:endParaRPr>
          </a:p>
        </p:txBody>
      </p:sp>
      <p:sp>
        <p:nvSpPr>
          <p:cNvPr id="276483" name="Rectangle 2"/>
          <p:cNvSpPr>
            <a:spLocks noChangeArrowheads="1" noTextEdit="1"/>
          </p:cNvSpPr>
          <p:nvPr>
            <p:ph type="sldImg"/>
          </p:nvPr>
        </p:nvSpPr>
        <p:spPr>
          <a:solidFill>
            <a:srgbClr val="FFFFFF"/>
          </a:solidFill>
          <a:ln/>
        </p:spPr>
      </p:sp>
      <p:sp>
        <p:nvSpPr>
          <p:cNvPr id="276484" name="Rectangle 3"/>
          <p:cNvSpPr>
            <a:spLocks noGrp="1" noChangeArrowheads="1"/>
          </p:cNvSpPr>
          <p:nvPr>
            <p:ph type="body" idx="1"/>
          </p:nvPr>
        </p:nvSpPr>
        <p:spPr>
          <a:xfrm>
            <a:off x="914400" y="4330700"/>
            <a:ext cx="5029200" cy="4114800"/>
          </a:xfrm>
          <a:solidFill>
            <a:srgbClr val="FFFFFF"/>
          </a:solidFill>
          <a:ln>
            <a:solidFill>
              <a:srgbClr val="000000"/>
            </a:solidFill>
          </a:ln>
        </p:spPr>
        <p:txBody>
          <a:bodyPr/>
          <a:lstStyle/>
          <a:p>
            <a:pPr eaLnBrk="1" hangingPunct="1"/>
            <a:r>
              <a:rPr lang="en-US" smtClean="0">
                <a:latin typeface="Times New Roman" pitchFamily="84" charset="0"/>
                <a:ea typeface="ＭＳ Ｐゴシック" pitchFamily="84" charset="-128"/>
              </a:rPr>
              <a:t>Figure 8.13_2 The stages of meiosis: Metaphase I to Anaphase I</a:t>
            </a: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7506" name="Rectangle 7"/>
          <p:cNvSpPr txBox="1">
            <a:spLocks noGrp="1"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gn="r"/>
            <a:fld id="{3DD5064C-3E93-4939-AB8D-0F9E4ED02E72}" type="slidenum">
              <a:rPr lang="en-US" sz="1200">
                <a:latin typeface="Times New Roman" pitchFamily="84" charset="0"/>
              </a:rPr>
              <a:pPr algn="r"/>
              <a:t>16</a:t>
            </a:fld>
            <a:endParaRPr lang="en-US" sz="1200">
              <a:latin typeface="Times New Roman" pitchFamily="84" charset="0"/>
            </a:endParaRPr>
          </a:p>
        </p:txBody>
      </p:sp>
      <p:sp>
        <p:nvSpPr>
          <p:cNvPr id="277507" name="Rectangle 2"/>
          <p:cNvSpPr>
            <a:spLocks noGrp="1" noRot="1" noChangeAspect="1" noChangeArrowheads="1" noTextEdit="1"/>
          </p:cNvSpPr>
          <p:nvPr>
            <p:ph type="sldImg"/>
          </p:nvPr>
        </p:nvSpPr>
        <p:spPr>
          <a:solidFill>
            <a:srgbClr val="FFFFFF"/>
          </a:solidFill>
          <a:ln/>
        </p:spPr>
      </p:sp>
      <p:sp>
        <p:nvSpPr>
          <p:cNvPr id="277508"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b="1" smtClean="0">
                <a:latin typeface="Times New Roman" pitchFamily="84" charset="0"/>
                <a:ea typeface="ＭＳ Ｐゴシック" pitchFamily="84" charset="-128"/>
              </a:rPr>
              <a:t>Student Misconceptions and Concerns</a:t>
            </a:r>
            <a:endParaRPr lang="en-US" smtClean="0">
              <a:latin typeface="Times New Roman" pitchFamily="84" charset="0"/>
              <a:ea typeface="ＭＳ Ｐゴシック" pitchFamily="84" charset="-128"/>
            </a:endParaRPr>
          </a:p>
          <a:p>
            <a:pPr eaLnBrk="1" hangingPunct="1"/>
            <a:r>
              <a:rPr lang="en-US" smtClean="0">
                <a:latin typeface="Times New Roman" pitchFamily="84" charset="0"/>
                <a:ea typeface="ＭＳ Ｐゴシック" pitchFamily="84" charset="-128"/>
              </a:rPr>
              <a:t>Students might not immediately see the need for meiosis in sexual reproduction. Consider an example of what would happen over many generations if gametes were produced by mitosis. The resulting genetic doubling is prevented if each gamete has only half the genetic material of the adult cells.</a:t>
            </a:r>
          </a:p>
          <a:p>
            <a:pPr eaLnBrk="1" hangingPunct="1"/>
            <a:r>
              <a:rPr lang="en-US" b="1" smtClean="0">
                <a:latin typeface="Times New Roman" pitchFamily="84" charset="0"/>
                <a:ea typeface="ＭＳ Ｐゴシック" pitchFamily="84" charset="-128"/>
              </a:rPr>
              <a:t>Teaching Tips</a:t>
            </a:r>
            <a:endParaRPr lang="en-US" smtClean="0">
              <a:latin typeface="Times New Roman" pitchFamily="84" charset="0"/>
              <a:ea typeface="ＭＳ Ｐゴシック" pitchFamily="84" charset="-128"/>
            </a:endParaRPr>
          </a:p>
          <a:p>
            <a:pPr eaLnBrk="1" hangingPunct="1"/>
            <a:r>
              <a:rPr lang="en-US" smtClean="0">
                <a:latin typeface="Times New Roman" pitchFamily="84" charset="0"/>
                <a:ea typeface="ＭＳ Ｐゴシック" pitchFamily="84" charset="-128"/>
              </a:rPr>
              <a:t>Challenge students to identify which stage of meiosis is most like mitosis. Comparing the specific events of mitosis, meiosis I, and meiosis II to each other allows students to identify essential differences.</a:t>
            </a:r>
          </a:p>
          <a:p>
            <a:pPr eaLnBrk="1" hangingPunct="1"/>
            <a:endParaRPr lang="en-US" smtClean="0">
              <a:latin typeface="Times New Roman" pitchFamily="84" charset="0"/>
              <a:ea typeface="ＭＳ Ｐゴシック" pitchFamily="84" charset="-128"/>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8530" name="Rectangle 7"/>
          <p:cNvSpPr txBox="1">
            <a:spLocks noGrp="1"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gn="r"/>
            <a:fld id="{CD2AC432-A39D-4D76-B63F-957E0D961804}" type="slidenum">
              <a:rPr lang="en-US" sz="1200">
                <a:latin typeface="Times New Roman" pitchFamily="84" charset="0"/>
              </a:rPr>
              <a:pPr algn="r"/>
              <a:t>17</a:t>
            </a:fld>
            <a:endParaRPr lang="en-US" sz="1200">
              <a:latin typeface="Times New Roman" pitchFamily="84" charset="0"/>
            </a:endParaRPr>
          </a:p>
        </p:txBody>
      </p:sp>
      <p:sp>
        <p:nvSpPr>
          <p:cNvPr id="278531" name="Rectangle 2"/>
          <p:cNvSpPr>
            <a:spLocks noGrp="1" noRot="1" noChangeAspect="1" noChangeArrowheads="1" noTextEdit="1"/>
          </p:cNvSpPr>
          <p:nvPr>
            <p:ph type="sldImg"/>
          </p:nvPr>
        </p:nvSpPr>
        <p:spPr>
          <a:solidFill>
            <a:srgbClr val="FFFFFF"/>
          </a:solidFill>
          <a:ln/>
        </p:spPr>
      </p:sp>
      <p:sp>
        <p:nvSpPr>
          <p:cNvPr id="278532"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b="1" smtClean="0">
                <a:latin typeface="Times New Roman" pitchFamily="84" charset="0"/>
                <a:ea typeface="ＭＳ Ｐゴシック" pitchFamily="84" charset="-128"/>
              </a:rPr>
              <a:t>Student Misconceptions and Concerns</a:t>
            </a:r>
            <a:endParaRPr lang="en-US" smtClean="0">
              <a:latin typeface="Times New Roman" pitchFamily="84" charset="0"/>
              <a:ea typeface="ＭＳ Ｐゴシック" pitchFamily="84" charset="-128"/>
            </a:endParaRPr>
          </a:p>
          <a:p>
            <a:pPr eaLnBrk="1" hangingPunct="1"/>
            <a:r>
              <a:rPr lang="en-US" smtClean="0">
                <a:latin typeface="Times New Roman" pitchFamily="84" charset="0"/>
                <a:ea typeface="ＭＳ Ｐゴシック" pitchFamily="84" charset="-128"/>
              </a:rPr>
              <a:t>Students might not immediately see the need for meiosis in sexual reproduction. Consider an example of what would happen over many generations if gametes were produced by mitosis. The resulting genetic doubling is prevented if each gamete has only half the genetic material of the adult cells.</a:t>
            </a:r>
          </a:p>
          <a:p>
            <a:pPr eaLnBrk="1" hangingPunct="1"/>
            <a:r>
              <a:rPr lang="en-US" b="1" smtClean="0">
                <a:latin typeface="Times New Roman" pitchFamily="84" charset="0"/>
                <a:ea typeface="ＭＳ Ｐゴシック" pitchFamily="84" charset="-128"/>
              </a:rPr>
              <a:t>Teaching Tips</a:t>
            </a:r>
            <a:endParaRPr lang="en-US" smtClean="0">
              <a:latin typeface="Times New Roman" pitchFamily="84" charset="0"/>
              <a:ea typeface="ＭＳ Ｐゴシック" pitchFamily="84" charset="-128"/>
            </a:endParaRPr>
          </a:p>
          <a:p>
            <a:pPr eaLnBrk="1" hangingPunct="1"/>
            <a:r>
              <a:rPr lang="en-US" smtClean="0">
                <a:latin typeface="Times New Roman" pitchFamily="84" charset="0"/>
                <a:ea typeface="ＭＳ Ｐゴシック" pitchFamily="84" charset="-128"/>
              </a:rPr>
              <a:t>Challenge students to identify which stage of meiosis is most like mitosis. Comparing the specific events of mitosis, meiosis I, and meiosis II to each other allows students to identify essential differences.</a:t>
            </a:r>
          </a:p>
          <a:p>
            <a:pPr eaLnBrk="1" hangingPunct="1"/>
            <a:endParaRPr lang="en-US" smtClean="0">
              <a:latin typeface="Times New Roman" pitchFamily="84" charset="0"/>
              <a:ea typeface="ＭＳ Ｐゴシック" pitchFamily="84" charset="-128"/>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9554" name="Rectangle 7"/>
          <p:cNvSpPr txBox="1">
            <a:spLocks noGrp="1"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gn="r"/>
            <a:fld id="{1C30BEBE-9656-4A29-A579-025DFBEC95A1}" type="slidenum">
              <a:rPr lang="en-US" sz="1200">
                <a:latin typeface="Times New Roman" pitchFamily="84" charset="0"/>
              </a:rPr>
              <a:pPr algn="r"/>
              <a:t>18</a:t>
            </a:fld>
            <a:endParaRPr lang="en-US" sz="1200">
              <a:latin typeface="Times New Roman" pitchFamily="84" charset="0"/>
            </a:endParaRPr>
          </a:p>
        </p:txBody>
      </p:sp>
      <p:sp>
        <p:nvSpPr>
          <p:cNvPr id="279555" name="Rectangle 2"/>
          <p:cNvSpPr>
            <a:spLocks noGrp="1" noRot="1" noChangeAspect="1" noChangeArrowheads="1" noTextEdit="1"/>
          </p:cNvSpPr>
          <p:nvPr>
            <p:ph type="sldImg"/>
          </p:nvPr>
        </p:nvSpPr>
        <p:spPr>
          <a:solidFill>
            <a:srgbClr val="FFFFFF"/>
          </a:solidFill>
          <a:ln/>
        </p:spPr>
      </p:sp>
      <p:sp>
        <p:nvSpPr>
          <p:cNvPr id="279556"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b="1" smtClean="0">
                <a:latin typeface="Times New Roman" pitchFamily="84" charset="0"/>
                <a:ea typeface="ＭＳ Ｐゴシック" pitchFamily="84" charset="-128"/>
              </a:rPr>
              <a:t>Student Misconceptions and Concerns</a:t>
            </a:r>
            <a:endParaRPr lang="en-US" smtClean="0">
              <a:latin typeface="Times New Roman" pitchFamily="84" charset="0"/>
              <a:ea typeface="ＭＳ Ｐゴシック" pitchFamily="84" charset="-128"/>
            </a:endParaRPr>
          </a:p>
          <a:p>
            <a:pPr eaLnBrk="1" hangingPunct="1"/>
            <a:r>
              <a:rPr lang="en-US" smtClean="0">
                <a:latin typeface="Times New Roman" pitchFamily="84" charset="0"/>
                <a:ea typeface="ＭＳ Ｐゴシック" pitchFamily="84" charset="-128"/>
              </a:rPr>
              <a:t>Students might not immediately see the need for meiosis in sexual reproduction. Consider an example of what would happen over many generations if gametes were produced by mitosis. The resulting genetic doubling is prevented if each gamete has only half the genetic material of the adult cells.</a:t>
            </a:r>
          </a:p>
          <a:p>
            <a:pPr eaLnBrk="1" hangingPunct="1"/>
            <a:r>
              <a:rPr lang="en-US" b="1" smtClean="0">
                <a:latin typeface="Times New Roman" pitchFamily="84" charset="0"/>
                <a:ea typeface="ＭＳ Ｐゴシック" pitchFamily="84" charset="-128"/>
              </a:rPr>
              <a:t>Teaching Tips</a:t>
            </a:r>
            <a:endParaRPr lang="en-US" smtClean="0">
              <a:latin typeface="Times New Roman" pitchFamily="84" charset="0"/>
              <a:ea typeface="ＭＳ Ｐゴシック" pitchFamily="84" charset="-128"/>
            </a:endParaRPr>
          </a:p>
          <a:p>
            <a:pPr eaLnBrk="1" hangingPunct="1"/>
            <a:r>
              <a:rPr lang="en-US" smtClean="0">
                <a:latin typeface="Times New Roman" pitchFamily="84" charset="0"/>
                <a:ea typeface="ＭＳ Ｐゴシック" pitchFamily="84" charset="-128"/>
              </a:rPr>
              <a:t>Challenge students to identify which stage of meiosis is most like mitosis. Comparing the specific events of mitosis, meiosis I, and meiosis II to each other allows students to identify essential differences.</a:t>
            </a:r>
          </a:p>
          <a:p>
            <a:pPr eaLnBrk="1" hangingPunct="1"/>
            <a:endParaRPr lang="en-US" smtClean="0">
              <a:latin typeface="Times New Roman" pitchFamily="84" charset="0"/>
              <a:ea typeface="ＭＳ Ｐゴシック" pitchFamily="84" charset="-128"/>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0578" name="Rectangle 7"/>
          <p:cNvSpPr txBox="1">
            <a:spLocks noGrp="1" noChangeArrowheads="1"/>
          </p:cNvSpPr>
          <p:nvPr/>
        </p:nvSpPr>
        <p:spPr bwMode="auto">
          <a:xfrm>
            <a:off x="3886200" y="8686800"/>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anchor="b"/>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gn="r"/>
            <a:fld id="{7AFB0D72-29A8-465D-A45A-59CDD4F13348}" type="slidenum">
              <a:rPr lang="en-US" sz="1200">
                <a:latin typeface="Times" pitchFamily="84" charset="0"/>
              </a:rPr>
              <a:pPr algn="r"/>
              <a:t>19</a:t>
            </a:fld>
            <a:endParaRPr lang="en-US" sz="1200">
              <a:latin typeface="Times" pitchFamily="84" charset="0"/>
            </a:endParaRPr>
          </a:p>
        </p:txBody>
      </p:sp>
      <p:sp>
        <p:nvSpPr>
          <p:cNvPr id="280579" name="Rectangle 2"/>
          <p:cNvSpPr>
            <a:spLocks noChangeArrowheads="1" noTextEdit="1"/>
          </p:cNvSpPr>
          <p:nvPr>
            <p:ph type="sldImg"/>
          </p:nvPr>
        </p:nvSpPr>
        <p:spPr>
          <a:solidFill>
            <a:srgbClr val="FFFFFF"/>
          </a:solidFill>
          <a:ln/>
        </p:spPr>
      </p:sp>
      <p:sp>
        <p:nvSpPr>
          <p:cNvPr id="280580" name="Rectangle 3"/>
          <p:cNvSpPr>
            <a:spLocks noGrp="1" noChangeArrowheads="1"/>
          </p:cNvSpPr>
          <p:nvPr>
            <p:ph type="body" idx="1"/>
          </p:nvPr>
        </p:nvSpPr>
        <p:spPr>
          <a:xfrm>
            <a:off x="914400" y="4330700"/>
            <a:ext cx="5029200" cy="4114800"/>
          </a:xfrm>
          <a:solidFill>
            <a:srgbClr val="FFFFFF"/>
          </a:solidFill>
          <a:ln>
            <a:solidFill>
              <a:srgbClr val="000000"/>
            </a:solidFill>
          </a:ln>
        </p:spPr>
        <p:txBody>
          <a:bodyPr/>
          <a:lstStyle/>
          <a:p>
            <a:pPr eaLnBrk="1" hangingPunct="1"/>
            <a:r>
              <a:rPr lang="en-US" smtClean="0">
                <a:latin typeface="Times New Roman" pitchFamily="84" charset="0"/>
                <a:ea typeface="ＭＳ Ｐゴシック" pitchFamily="84" charset="-128"/>
              </a:rPr>
              <a:t>Figure 8.13_right The stages of meiosis: Telophase I and Meiosis II</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3170" name="Rectangle 7"/>
          <p:cNvSpPr txBox="1">
            <a:spLocks noGrp="1"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gn="r"/>
            <a:fld id="{E32A7747-B376-491A-87C8-550B3E517492}" type="slidenum">
              <a:rPr lang="en-US" sz="1200">
                <a:latin typeface="Times New Roman" pitchFamily="84" charset="0"/>
              </a:rPr>
              <a:pPr algn="r"/>
              <a:t>2</a:t>
            </a:fld>
            <a:endParaRPr lang="en-US" sz="1200">
              <a:latin typeface="Times New Roman" pitchFamily="84" charset="0"/>
            </a:endParaRPr>
          </a:p>
        </p:txBody>
      </p:sp>
      <p:sp>
        <p:nvSpPr>
          <p:cNvPr id="263171" name="Rectangle 2"/>
          <p:cNvSpPr>
            <a:spLocks noGrp="1" noRot="1" noChangeAspect="1" noChangeArrowheads="1" noTextEdit="1"/>
          </p:cNvSpPr>
          <p:nvPr>
            <p:ph type="sldImg"/>
          </p:nvPr>
        </p:nvSpPr>
        <p:spPr>
          <a:solidFill>
            <a:srgbClr val="FFFFFF"/>
          </a:solidFill>
          <a:ln/>
        </p:spPr>
      </p:sp>
      <p:sp>
        <p:nvSpPr>
          <p:cNvPr id="263172"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b="1" smtClean="0">
                <a:latin typeface="Times New Roman" pitchFamily="84" charset="0"/>
                <a:ea typeface="ＭＳ Ｐゴシック" pitchFamily="84" charset="-128"/>
              </a:rPr>
              <a:t>Student Misconceptions and Concerns</a:t>
            </a:r>
            <a:endParaRPr lang="en-US" smtClean="0">
              <a:latin typeface="Times New Roman" pitchFamily="84" charset="0"/>
              <a:ea typeface="ＭＳ Ｐゴシック" pitchFamily="84" charset="-128"/>
            </a:endParaRPr>
          </a:p>
          <a:p>
            <a:pPr eaLnBrk="1" hangingPunct="1"/>
            <a:r>
              <a:rPr lang="en-US" smtClean="0">
                <a:latin typeface="Times New Roman" pitchFamily="84" charset="0"/>
                <a:ea typeface="ＭＳ Ｐゴシック" pitchFamily="84" charset="-128"/>
              </a:rPr>
              <a:t>Some students might conclude that sex chromosomes function only in determining the sex of the individual. As the authors note, sex chromosomes contain genes not involved in sex determination.</a:t>
            </a:r>
          </a:p>
          <a:p>
            <a:pPr eaLnBrk="1" hangingPunct="1"/>
            <a:r>
              <a:rPr lang="en-US" b="1" smtClean="0">
                <a:latin typeface="Times New Roman" pitchFamily="84" charset="0"/>
                <a:ea typeface="ＭＳ Ｐゴシック" pitchFamily="84" charset="-128"/>
              </a:rPr>
              <a:t>Teaching Tips</a:t>
            </a:r>
            <a:endParaRPr lang="en-US" smtClean="0">
              <a:latin typeface="Times New Roman" pitchFamily="84" charset="0"/>
              <a:ea typeface="ＭＳ Ｐゴシック" pitchFamily="84" charset="-128"/>
            </a:endParaRPr>
          </a:p>
          <a:p>
            <a:pPr eaLnBrk="1" hangingPunct="1"/>
            <a:r>
              <a:rPr lang="en-US" smtClean="0">
                <a:latin typeface="Times New Roman" pitchFamily="84" charset="0"/>
                <a:ea typeface="ＭＳ Ｐゴシック" pitchFamily="84" charset="-128"/>
              </a:rPr>
              <a:t>Students might recall some basic genetics, remembering that for many traits a person receives a separate “signal” from mom and dad. These separate signals for the same trait are carried on the same portion of homologous chromosomes, such as the freckle trait noted in Module 8.11.</a:t>
            </a:r>
          </a:p>
          <a:p>
            <a:pPr eaLnBrk="1" hangingPunct="1"/>
            <a:endParaRPr lang="en-US" smtClean="0">
              <a:latin typeface="Times New Roman" pitchFamily="84" charset="0"/>
              <a:ea typeface="ＭＳ Ｐゴシック" pitchFamily="84" charset="-128"/>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1602" name="Rectangle 7"/>
          <p:cNvSpPr txBox="1">
            <a:spLocks noGrp="1" noChangeArrowheads="1"/>
          </p:cNvSpPr>
          <p:nvPr/>
        </p:nvSpPr>
        <p:spPr bwMode="auto">
          <a:xfrm>
            <a:off x="3886200" y="8686800"/>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anchor="b"/>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gn="r"/>
            <a:fld id="{5BA7477A-E817-4F60-9EBD-B8A4E01521FF}" type="slidenum">
              <a:rPr lang="en-US" sz="1200">
                <a:latin typeface="Times" pitchFamily="84" charset="0"/>
              </a:rPr>
              <a:pPr algn="r"/>
              <a:t>20</a:t>
            </a:fld>
            <a:endParaRPr lang="en-US" sz="1200">
              <a:latin typeface="Times" pitchFamily="84" charset="0"/>
            </a:endParaRPr>
          </a:p>
        </p:txBody>
      </p:sp>
      <p:sp>
        <p:nvSpPr>
          <p:cNvPr id="281603" name="Rectangle 2"/>
          <p:cNvSpPr>
            <a:spLocks noChangeArrowheads="1" noTextEdit="1"/>
          </p:cNvSpPr>
          <p:nvPr>
            <p:ph type="sldImg"/>
          </p:nvPr>
        </p:nvSpPr>
        <p:spPr>
          <a:solidFill>
            <a:srgbClr val="FFFFFF"/>
          </a:solidFill>
          <a:ln/>
        </p:spPr>
      </p:sp>
      <p:sp>
        <p:nvSpPr>
          <p:cNvPr id="281604" name="Rectangle 3"/>
          <p:cNvSpPr>
            <a:spLocks noGrp="1" noChangeArrowheads="1"/>
          </p:cNvSpPr>
          <p:nvPr>
            <p:ph type="body" idx="1"/>
          </p:nvPr>
        </p:nvSpPr>
        <p:spPr>
          <a:xfrm>
            <a:off x="914400" y="4330700"/>
            <a:ext cx="5029200" cy="4114800"/>
          </a:xfrm>
          <a:solidFill>
            <a:srgbClr val="FFFFFF"/>
          </a:solidFill>
          <a:ln>
            <a:solidFill>
              <a:srgbClr val="000000"/>
            </a:solidFill>
          </a:ln>
        </p:spPr>
        <p:txBody>
          <a:bodyPr/>
          <a:lstStyle/>
          <a:p>
            <a:pPr eaLnBrk="1" hangingPunct="1"/>
            <a:r>
              <a:rPr lang="en-US" smtClean="0">
                <a:latin typeface="Times New Roman" pitchFamily="84" charset="0"/>
                <a:ea typeface="ＭＳ Ｐゴシック" pitchFamily="84" charset="-128"/>
              </a:rPr>
              <a:t>Figure 8.13_3 The stages of meiosis: Telophase I </a:t>
            </a: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2626" name="Rectangle 7"/>
          <p:cNvSpPr txBox="1">
            <a:spLocks noGrp="1" noChangeArrowheads="1"/>
          </p:cNvSpPr>
          <p:nvPr/>
        </p:nvSpPr>
        <p:spPr bwMode="auto">
          <a:xfrm>
            <a:off x="3886200" y="8686800"/>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anchor="b"/>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gn="r"/>
            <a:fld id="{C02DA9F0-8160-4252-A705-E42E449C4E43}" type="slidenum">
              <a:rPr lang="en-US" sz="1200">
                <a:latin typeface="Times" pitchFamily="84" charset="0"/>
              </a:rPr>
              <a:pPr algn="r"/>
              <a:t>21</a:t>
            </a:fld>
            <a:endParaRPr lang="en-US" sz="1200">
              <a:latin typeface="Times" pitchFamily="84" charset="0"/>
            </a:endParaRPr>
          </a:p>
        </p:txBody>
      </p:sp>
      <p:sp>
        <p:nvSpPr>
          <p:cNvPr id="282627" name="Rectangle 2"/>
          <p:cNvSpPr>
            <a:spLocks noChangeArrowheads="1" noTextEdit="1"/>
          </p:cNvSpPr>
          <p:nvPr>
            <p:ph type="sldImg"/>
          </p:nvPr>
        </p:nvSpPr>
        <p:spPr>
          <a:solidFill>
            <a:srgbClr val="FFFFFF"/>
          </a:solidFill>
          <a:ln/>
        </p:spPr>
      </p:sp>
      <p:sp>
        <p:nvSpPr>
          <p:cNvPr id="282628" name="Rectangle 3"/>
          <p:cNvSpPr>
            <a:spLocks noGrp="1" noChangeArrowheads="1"/>
          </p:cNvSpPr>
          <p:nvPr>
            <p:ph type="body" idx="1"/>
          </p:nvPr>
        </p:nvSpPr>
        <p:spPr>
          <a:xfrm>
            <a:off x="914400" y="4330700"/>
            <a:ext cx="5029200" cy="4114800"/>
          </a:xfrm>
          <a:solidFill>
            <a:srgbClr val="FFFFFF"/>
          </a:solidFill>
          <a:ln>
            <a:solidFill>
              <a:srgbClr val="000000"/>
            </a:solidFill>
          </a:ln>
        </p:spPr>
        <p:txBody>
          <a:bodyPr/>
          <a:lstStyle/>
          <a:p>
            <a:pPr eaLnBrk="1" hangingPunct="1"/>
            <a:r>
              <a:rPr lang="en-US" smtClean="0">
                <a:latin typeface="Times New Roman" pitchFamily="84" charset="0"/>
                <a:ea typeface="ＭＳ Ｐゴシック" pitchFamily="84" charset="-128"/>
              </a:rPr>
              <a:t>Figure 8.13_4 The stages of meiosis: Meiosis II</a:t>
            </a: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3650" name="Rectangle 7"/>
          <p:cNvSpPr txBox="1">
            <a:spLocks noGrp="1" noChangeArrowheads="1"/>
          </p:cNvSpPr>
          <p:nvPr/>
        </p:nvSpPr>
        <p:spPr bwMode="auto">
          <a:xfrm>
            <a:off x="3886200" y="8686800"/>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anchor="b"/>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gn="r"/>
            <a:fld id="{1CC231FC-9ABF-4DFD-BA80-B760B826E69F}" type="slidenum">
              <a:rPr lang="en-US" sz="1200">
                <a:latin typeface="Times" pitchFamily="84" charset="0"/>
              </a:rPr>
              <a:pPr algn="r"/>
              <a:t>22</a:t>
            </a:fld>
            <a:endParaRPr lang="en-US" sz="1200">
              <a:latin typeface="Times" pitchFamily="84" charset="0"/>
            </a:endParaRPr>
          </a:p>
        </p:txBody>
      </p:sp>
      <p:sp>
        <p:nvSpPr>
          <p:cNvPr id="283651" name="Rectangle 2"/>
          <p:cNvSpPr>
            <a:spLocks noChangeArrowheads="1" noTextEdit="1"/>
          </p:cNvSpPr>
          <p:nvPr>
            <p:ph type="sldImg"/>
          </p:nvPr>
        </p:nvSpPr>
        <p:spPr>
          <a:solidFill>
            <a:srgbClr val="FFFFFF"/>
          </a:solidFill>
          <a:ln/>
        </p:spPr>
      </p:sp>
      <p:sp>
        <p:nvSpPr>
          <p:cNvPr id="283652" name="Rectangle 3"/>
          <p:cNvSpPr>
            <a:spLocks noGrp="1" noChangeArrowheads="1"/>
          </p:cNvSpPr>
          <p:nvPr>
            <p:ph type="body" idx="1"/>
          </p:nvPr>
        </p:nvSpPr>
        <p:spPr>
          <a:xfrm>
            <a:off x="914400" y="4330700"/>
            <a:ext cx="5029200" cy="4114800"/>
          </a:xfrm>
          <a:solidFill>
            <a:srgbClr val="FFFFFF"/>
          </a:solidFill>
          <a:ln>
            <a:solidFill>
              <a:srgbClr val="000000"/>
            </a:solidFill>
          </a:ln>
        </p:spPr>
        <p:txBody>
          <a:bodyPr/>
          <a:lstStyle/>
          <a:p>
            <a:pPr eaLnBrk="1" hangingPunct="1"/>
            <a:r>
              <a:rPr lang="en-US" smtClean="0">
                <a:latin typeface="Times New Roman" pitchFamily="84" charset="0"/>
                <a:ea typeface="ＭＳ Ｐゴシック" pitchFamily="84" charset="-128"/>
              </a:rPr>
              <a:t>Figure 8.13_5 Two lily cells undergo meiosis II </a:t>
            </a: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4674" name="Rectangle 7"/>
          <p:cNvSpPr txBox="1">
            <a:spLocks noGrp="1"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gn="r"/>
            <a:fld id="{C4827AB7-9E2E-4F71-8EAA-53379B8C1262}" type="slidenum">
              <a:rPr lang="en-US" sz="1200">
                <a:latin typeface="Times New Roman" pitchFamily="84" charset="0"/>
              </a:rPr>
              <a:pPr algn="r"/>
              <a:t>23</a:t>
            </a:fld>
            <a:endParaRPr lang="en-US" sz="1200">
              <a:latin typeface="Times New Roman" pitchFamily="84" charset="0"/>
            </a:endParaRPr>
          </a:p>
        </p:txBody>
      </p:sp>
      <p:sp>
        <p:nvSpPr>
          <p:cNvPr id="284675" name="Rectangle 2"/>
          <p:cNvSpPr>
            <a:spLocks noGrp="1" noRot="1" noChangeAspect="1" noChangeArrowheads="1" noTextEdit="1"/>
          </p:cNvSpPr>
          <p:nvPr>
            <p:ph type="sldImg"/>
          </p:nvPr>
        </p:nvSpPr>
        <p:spPr>
          <a:solidFill>
            <a:srgbClr val="FFFFFF"/>
          </a:solidFill>
          <a:ln/>
        </p:spPr>
      </p:sp>
      <p:sp>
        <p:nvSpPr>
          <p:cNvPr id="284676"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b="1" smtClean="0">
                <a:latin typeface="Times New Roman" pitchFamily="84" charset="0"/>
                <a:ea typeface="ＭＳ Ｐゴシック" pitchFamily="84" charset="-128"/>
              </a:rPr>
              <a:t>Student Misconceptions and Concerns</a:t>
            </a:r>
            <a:endParaRPr lang="en-US" smtClean="0">
              <a:latin typeface="Times New Roman" pitchFamily="84" charset="0"/>
              <a:ea typeface="ＭＳ Ｐゴシック" pitchFamily="84" charset="-128"/>
            </a:endParaRPr>
          </a:p>
          <a:p>
            <a:pPr eaLnBrk="1" hangingPunct="1"/>
            <a:r>
              <a:rPr lang="en-US" smtClean="0">
                <a:latin typeface="Times New Roman" pitchFamily="84" charset="0"/>
                <a:ea typeface="ＭＳ Ｐゴシック" pitchFamily="84" charset="-128"/>
              </a:rPr>
              <a:t>Students might not immediately see the need for meiosis in sexual reproduction. Consider an example of what would happen over many generations if gametes were produced by mitosis. The resulting genetic doubling is prevented if each gamete has only half the genetic material of the adult cells.</a:t>
            </a:r>
          </a:p>
          <a:p>
            <a:pPr eaLnBrk="1" hangingPunct="1"/>
            <a:r>
              <a:rPr lang="en-US" b="1" smtClean="0">
                <a:latin typeface="Times New Roman" pitchFamily="84" charset="0"/>
                <a:ea typeface="ＭＳ Ｐゴシック" pitchFamily="84" charset="-128"/>
              </a:rPr>
              <a:t>Teaching Tips</a:t>
            </a:r>
            <a:endParaRPr lang="en-US" smtClean="0">
              <a:latin typeface="Times New Roman" pitchFamily="84" charset="0"/>
              <a:ea typeface="ＭＳ Ｐゴシック" pitchFamily="84" charset="-128"/>
            </a:endParaRPr>
          </a:p>
          <a:p>
            <a:pPr eaLnBrk="1" hangingPunct="1"/>
            <a:r>
              <a:rPr lang="en-US" smtClean="0">
                <a:latin typeface="Times New Roman" pitchFamily="84" charset="0"/>
                <a:ea typeface="ＭＳ Ｐゴシック" pitchFamily="84" charset="-128"/>
              </a:rPr>
              <a:t>Challenge students to identify which stage of meiosis is most like mitosis. Comparing the specific events of mitosis, meiosis I, and meiosis II to each other allows students to identify essential differences.</a:t>
            </a:r>
          </a:p>
          <a:p>
            <a:pPr marL="3175" lvl="2" eaLnBrk="1" hangingPunct="1"/>
            <a:endParaRPr lang="en-US" smtClean="0">
              <a:latin typeface="Times New Roman" pitchFamily="84" charset="0"/>
              <a:ea typeface="ＭＳ Ｐゴシック" pitchFamily="84" charset="-128"/>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5698" name="Rectangle 7"/>
          <p:cNvSpPr txBox="1">
            <a:spLocks noGrp="1"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gn="r"/>
            <a:fld id="{54EA3C40-7682-4C5C-9FB0-FCEAC22753D3}" type="slidenum">
              <a:rPr lang="en-US" sz="1200">
                <a:latin typeface="Times New Roman" pitchFamily="84" charset="0"/>
              </a:rPr>
              <a:pPr algn="r"/>
              <a:t>24</a:t>
            </a:fld>
            <a:endParaRPr lang="en-US" sz="1200">
              <a:latin typeface="Times New Roman" pitchFamily="84" charset="0"/>
            </a:endParaRPr>
          </a:p>
        </p:txBody>
      </p:sp>
      <p:sp>
        <p:nvSpPr>
          <p:cNvPr id="285699" name="Rectangle 2"/>
          <p:cNvSpPr>
            <a:spLocks noGrp="1" noRot="1" noChangeAspect="1" noChangeArrowheads="1" noTextEdit="1"/>
          </p:cNvSpPr>
          <p:nvPr>
            <p:ph type="sldImg"/>
          </p:nvPr>
        </p:nvSpPr>
        <p:spPr>
          <a:solidFill>
            <a:srgbClr val="FFFFFF"/>
          </a:solidFill>
          <a:ln/>
        </p:spPr>
      </p:sp>
      <p:sp>
        <p:nvSpPr>
          <p:cNvPr id="285700"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b="1" smtClean="0">
                <a:latin typeface="Times New Roman" pitchFamily="84" charset="0"/>
                <a:ea typeface="ＭＳ Ｐゴシック" pitchFamily="84" charset="-128"/>
              </a:rPr>
              <a:t>Student Misconceptions and Concerns</a:t>
            </a:r>
            <a:endParaRPr lang="en-US" smtClean="0">
              <a:latin typeface="Times New Roman" pitchFamily="84" charset="0"/>
              <a:ea typeface="ＭＳ Ｐゴシック" pitchFamily="84" charset="-128"/>
            </a:endParaRPr>
          </a:p>
          <a:p>
            <a:pPr eaLnBrk="1" hangingPunct="1"/>
            <a:r>
              <a:rPr lang="en-US" smtClean="0">
                <a:latin typeface="Times New Roman" pitchFamily="84" charset="0"/>
                <a:ea typeface="ＭＳ Ｐゴシック" pitchFamily="84" charset="-128"/>
              </a:rPr>
              <a:t>Students might not immediately see the need for meiosis in sexual reproduction. Consider an example of what would happen over many generations if gametes were produced by mitosis. The resulting genetic doubling is prevented if each gamete has only half the genetic material of the adult cells.</a:t>
            </a:r>
          </a:p>
          <a:p>
            <a:pPr eaLnBrk="1" hangingPunct="1"/>
            <a:r>
              <a:rPr lang="en-US" b="1" smtClean="0">
                <a:latin typeface="Times New Roman" pitchFamily="84" charset="0"/>
                <a:ea typeface="ＭＳ Ｐゴシック" pitchFamily="84" charset="-128"/>
              </a:rPr>
              <a:t>Teaching Tips</a:t>
            </a:r>
            <a:endParaRPr lang="en-US" smtClean="0">
              <a:latin typeface="Times New Roman" pitchFamily="84" charset="0"/>
              <a:ea typeface="ＭＳ Ｐゴシック" pitchFamily="84" charset="-128"/>
            </a:endParaRPr>
          </a:p>
          <a:p>
            <a:pPr eaLnBrk="1" hangingPunct="1"/>
            <a:r>
              <a:rPr lang="en-US" smtClean="0">
                <a:latin typeface="Times New Roman" pitchFamily="84" charset="0"/>
                <a:ea typeface="ＭＳ Ｐゴシック" pitchFamily="84" charset="-128"/>
              </a:rPr>
              <a:t>Challenge students to identify which stage of meiosis is most like mitosis. Comparing the specific events of mitosis, meiosis I, and meiosis II to each other allows students to identify essential differences.</a:t>
            </a:r>
          </a:p>
          <a:p>
            <a:pPr marL="4763" lvl="3" eaLnBrk="1" hangingPunct="1"/>
            <a:endParaRPr lang="en-US" smtClean="0">
              <a:latin typeface="Times New Roman" pitchFamily="84" charset="0"/>
              <a:ea typeface="ＭＳ Ｐゴシック" pitchFamily="84" charset="-128"/>
            </a:endParaRPr>
          </a:p>
          <a:p>
            <a:pPr marL="4763" lvl="3" eaLnBrk="1" hangingPunct="1"/>
            <a:endParaRPr lang="en-US" smtClean="0">
              <a:latin typeface="Times New Roman" pitchFamily="84" charset="0"/>
              <a:ea typeface="ＭＳ Ｐゴシック" pitchFamily="84" charset="-128"/>
            </a:endParaRPr>
          </a:p>
          <a:p>
            <a:pPr marL="4763" lvl="3" eaLnBrk="1" hangingPunct="1"/>
            <a:endParaRPr lang="en-US" smtClean="0">
              <a:latin typeface="Times New Roman" pitchFamily="84" charset="0"/>
              <a:ea typeface="ＭＳ Ｐゴシック" pitchFamily="84" charset="-128"/>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22" name="Rectangle 7"/>
          <p:cNvSpPr txBox="1">
            <a:spLocks noGrp="1"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gn="r"/>
            <a:fld id="{16016909-0220-4E33-8FC9-3402E15F6C72}" type="slidenum">
              <a:rPr lang="en-US" sz="1200">
                <a:latin typeface="Times New Roman" pitchFamily="84" charset="0"/>
              </a:rPr>
              <a:pPr algn="r"/>
              <a:t>25</a:t>
            </a:fld>
            <a:endParaRPr lang="en-US" sz="1200">
              <a:latin typeface="Times New Roman" pitchFamily="84" charset="0"/>
            </a:endParaRPr>
          </a:p>
        </p:txBody>
      </p:sp>
      <p:sp>
        <p:nvSpPr>
          <p:cNvPr id="286723" name="Rectangle 2"/>
          <p:cNvSpPr>
            <a:spLocks noGrp="1" noRot="1" noChangeAspect="1" noChangeArrowheads="1" noTextEdit="1"/>
          </p:cNvSpPr>
          <p:nvPr>
            <p:ph type="sldImg"/>
          </p:nvPr>
        </p:nvSpPr>
        <p:spPr>
          <a:solidFill>
            <a:srgbClr val="FFFFFF"/>
          </a:solidFill>
          <a:ln/>
        </p:spPr>
      </p:sp>
      <p:sp>
        <p:nvSpPr>
          <p:cNvPr id="286724"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b="1" dirty="0" smtClean="0">
                <a:latin typeface="Times New Roman" pitchFamily="84" charset="0"/>
                <a:ea typeface="ＭＳ Ｐゴシック" pitchFamily="84" charset="-128"/>
              </a:rPr>
              <a:t>Student Misconceptions and Concerns</a:t>
            </a:r>
            <a:endParaRPr lang="en-US" dirty="0" smtClean="0">
              <a:latin typeface="Times New Roman" pitchFamily="84" charset="0"/>
              <a:ea typeface="ＭＳ Ｐゴシック" pitchFamily="84" charset="-128"/>
            </a:endParaRPr>
          </a:p>
          <a:p>
            <a:pPr eaLnBrk="1" hangingPunct="1"/>
            <a:r>
              <a:rPr lang="en-US" dirty="0" smtClean="0">
                <a:latin typeface="Times New Roman" pitchFamily="84" charset="0"/>
                <a:ea typeface="ＭＳ Ｐゴシック" pitchFamily="84" charset="-128"/>
              </a:rPr>
              <a:t>Students might not immediately see the need for meiosis in sexual reproduction. Consider an example of what would happen over many generations if gametes were produced by mitosis. The resulting genetic doubling is prevented if each gamete has only half the genetic material of the adult cells.</a:t>
            </a:r>
          </a:p>
          <a:p>
            <a:pPr eaLnBrk="1" hangingPunct="1"/>
            <a:r>
              <a:rPr lang="en-US" b="1" dirty="0" smtClean="0">
                <a:latin typeface="Times New Roman" pitchFamily="84" charset="0"/>
                <a:ea typeface="ＭＳ Ｐゴシック" pitchFamily="84" charset="-128"/>
              </a:rPr>
              <a:t>Teaching Tips</a:t>
            </a:r>
            <a:endParaRPr lang="en-US" dirty="0" smtClean="0">
              <a:latin typeface="Times New Roman" pitchFamily="84" charset="0"/>
              <a:ea typeface="ＭＳ Ｐゴシック" pitchFamily="84" charset="-128"/>
            </a:endParaRPr>
          </a:p>
          <a:p>
            <a:pPr eaLnBrk="1" hangingPunct="1"/>
            <a:r>
              <a:rPr lang="en-US" dirty="0" smtClean="0">
                <a:latin typeface="Times New Roman" pitchFamily="84" charset="0"/>
                <a:ea typeface="ＭＳ Ｐゴシック" pitchFamily="84" charset="-128"/>
              </a:rPr>
              <a:t>1. How meiosis results in four haploid cells, yet mitosis yields two diploid cells, is often memorized but seldom understood. It can be explained like this. Consider a pair of chromosomes in a cell before any cell divisions. This pair of chromosomes duplicates such that two chromosomes become four (although each pair of sister chromatids are joined at their centromeres). Therefore, mitosis and meiosis each typically begin with four chromosomes. Mitosis divides once, producing two cells, each with two chromosomes. Meiosis divides twice, sorting the four chromosomes into four separate cells.</a:t>
            </a:r>
          </a:p>
          <a:p>
            <a:pPr eaLnBrk="1" hangingPunct="1"/>
            <a:r>
              <a:rPr lang="en-US" dirty="0" smtClean="0">
                <a:latin typeface="Times New Roman" pitchFamily="84" charset="0"/>
                <a:ea typeface="ＭＳ Ｐゴシック" pitchFamily="84" charset="-128"/>
              </a:rPr>
              <a:t>2. Consider emphasizing a crucial difference between the processes of mitosis and meiosis. In mitosis, sister chromatids separate at metaphase. In meiosis I metaphase, sister chromatids stay together, and homologous pairs of chromosomes separate. Consider sketching a comparison of the alignment of the chromosomes at mitosis metaphase and meiosis metaphase I. Figure 8.14 helps to make this important distinction. You might create a test question in which you ask students to draw several pairs of homologous chromosomes lined up at metaphase in mitosis versus meiosis I.</a:t>
            </a:r>
          </a:p>
          <a:p>
            <a:pPr lvl="1" eaLnBrk="1" hangingPunct="1">
              <a:lnSpc>
                <a:spcPct val="80000"/>
              </a:lnSpc>
            </a:pPr>
            <a:endParaRPr lang="en-US" dirty="0" smtClean="0">
              <a:latin typeface="Times New Roman" pitchFamily="84" charset="0"/>
              <a:ea typeface="ＭＳ Ｐゴシック" pitchFamily="84" charset="-128"/>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7746" name="Rectangle 7"/>
          <p:cNvSpPr txBox="1">
            <a:spLocks noGrp="1" noChangeArrowheads="1"/>
          </p:cNvSpPr>
          <p:nvPr/>
        </p:nvSpPr>
        <p:spPr bwMode="auto">
          <a:xfrm>
            <a:off x="3886200" y="8686800"/>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anchor="b"/>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gn="r"/>
            <a:fld id="{11CC0587-215E-4370-9C50-DD88AB362D6C}" type="slidenum">
              <a:rPr lang="en-US" sz="1200">
                <a:latin typeface="Times" pitchFamily="84" charset="0"/>
              </a:rPr>
              <a:pPr algn="r"/>
              <a:t>26</a:t>
            </a:fld>
            <a:endParaRPr lang="en-US" sz="1200">
              <a:latin typeface="Times" pitchFamily="84" charset="0"/>
            </a:endParaRPr>
          </a:p>
        </p:txBody>
      </p:sp>
      <p:sp>
        <p:nvSpPr>
          <p:cNvPr id="287747" name="Rectangle 2"/>
          <p:cNvSpPr>
            <a:spLocks noChangeArrowheads="1" noTextEdit="1"/>
          </p:cNvSpPr>
          <p:nvPr>
            <p:ph type="sldImg"/>
          </p:nvPr>
        </p:nvSpPr>
        <p:spPr>
          <a:solidFill>
            <a:srgbClr val="FFFFFF"/>
          </a:solidFill>
          <a:ln/>
        </p:spPr>
      </p:sp>
      <p:sp>
        <p:nvSpPr>
          <p:cNvPr id="287748" name="Rectangle 3"/>
          <p:cNvSpPr>
            <a:spLocks noGrp="1" noChangeArrowheads="1"/>
          </p:cNvSpPr>
          <p:nvPr>
            <p:ph type="body" idx="1"/>
          </p:nvPr>
        </p:nvSpPr>
        <p:spPr>
          <a:xfrm>
            <a:off x="914400" y="4330700"/>
            <a:ext cx="5029200" cy="4114800"/>
          </a:xfrm>
          <a:solidFill>
            <a:srgbClr val="FFFFFF"/>
          </a:solidFill>
          <a:ln>
            <a:solidFill>
              <a:srgbClr val="000000"/>
            </a:solidFill>
          </a:ln>
        </p:spPr>
        <p:txBody>
          <a:bodyPr/>
          <a:lstStyle/>
          <a:p>
            <a:pPr eaLnBrk="1" hangingPunct="1"/>
            <a:r>
              <a:rPr lang="en-US" smtClean="0">
                <a:latin typeface="Times New Roman" pitchFamily="84" charset="0"/>
                <a:ea typeface="ＭＳ Ｐゴシック" pitchFamily="84" charset="-128"/>
              </a:rPr>
              <a:t>Figure 8.14 Comparison of mitosis and meiosis</a:t>
            </a: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8770" name="Rectangle 7"/>
          <p:cNvSpPr txBox="1">
            <a:spLocks noGrp="1" noChangeArrowheads="1"/>
          </p:cNvSpPr>
          <p:nvPr/>
        </p:nvSpPr>
        <p:spPr bwMode="auto">
          <a:xfrm>
            <a:off x="3886200" y="8686800"/>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anchor="b"/>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gn="r"/>
            <a:fld id="{E37849B7-FADD-400D-A536-DECEEED2BA28}" type="slidenum">
              <a:rPr lang="en-US" sz="1200">
                <a:latin typeface="Times" pitchFamily="84" charset="0"/>
              </a:rPr>
              <a:pPr algn="r"/>
              <a:t>27</a:t>
            </a:fld>
            <a:endParaRPr lang="en-US" sz="1200">
              <a:latin typeface="Times" pitchFamily="84" charset="0"/>
            </a:endParaRPr>
          </a:p>
        </p:txBody>
      </p:sp>
      <p:sp>
        <p:nvSpPr>
          <p:cNvPr id="288771" name="Rectangle 2"/>
          <p:cNvSpPr>
            <a:spLocks noChangeArrowheads="1" noTextEdit="1"/>
          </p:cNvSpPr>
          <p:nvPr>
            <p:ph type="sldImg"/>
          </p:nvPr>
        </p:nvSpPr>
        <p:spPr>
          <a:solidFill>
            <a:srgbClr val="FFFFFF"/>
          </a:solidFill>
          <a:ln/>
        </p:spPr>
      </p:sp>
      <p:sp>
        <p:nvSpPr>
          <p:cNvPr id="288772" name="Rectangle 3"/>
          <p:cNvSpPr>
            <a:spLocks noGrp="1" noChangeArrowheads="1"/>
          </p:cNvSpPr>
          <p:nvPr>
            <p:ph type="body" idx="1"/>
          </p:nvPr>
        </p:nvSpPr>
        <p:spPr>
          <a:xfrm>
            <a:off x="914400" y="4330700"/>
            <a:ext cx="5029200" cy="4114800"/>
          </a:xfrm>
          <a:solidFill>
            <a:srgbClr val="FFFFFF"/>
          </a:solidFill>
          <a:ln>
            <a:solidFill>
              <a:srgbClr val="000000"/>
            </a:solidFill>
          </a:ln>
        </p:spPr>
        <p:txBody>
          <a:bodyPr/>
          <a:lstStyle/>
          <a:p>
            <a:pPr eaLnBrk="1" hangingPunct="1"/>
            <a:r>
              <a:rPr lang="en-US" smtClean="0">
                <a:latin typeface="Times New Roman" pitchFamily="84" charset="0"/>
                <a:ea typeface="ＭＳ Ｐゴシック" pitchFamily="84" charset="-128"/>
              </a:rPr>
              <a:t>Figure 8.14_1 Comparison of mitosis and meiosis (part 1)</a:t>
            </a: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9794" name="Rectangle 7"/>
          <p:cNvSpPr txBox="1">
            <a:spLocks noGrp="1" noChangeArrowheads="1"/>
          </p:cNvSpPr>
          <p:nvPr/>
        </p:nvSpPr>
        <p:spPr bwMode="auto">
          <a:xfrm>
            <a:off x="3886200" y="8686800"/>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anchor="b"/>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gn="r"/>
            <a:fld id="{B2FFB173-E5EB-4B37-B098-4BAFF87790DE}" type="slidenum">
              <a:rPr lang="en-US" sz="1200">
                <a:latin typeface="Times" pitchFamily="84" charset="0"/>
              </a:rPr>
              <a:pPr algn="r"/>
              <a:t>28</a:t>
            </a:fld>
            <a:endParaRPr lang="en-US" sz="1200">
              <a:latin typeface="Times" pitchFamily="84" charset="0"/>
            </a:endParaRPr>
          </a:p>
        </p:txBody>
      </p:sp>
      <p:sp>
        <p:nvSpPr>
          <p:cNvPr id="289795" name="Rectangle 2"/>
          <p:cNvSpPr>
            <a:spLocks noChangeArrowheads="1" noTextEdit="1"/>
          </p:cNvSpPr>
          <p:nvPr>
            <p:ph type="sldImg"/>
          </p:nvPr>
        </p:nvSpPr>
        <p:spPr>
          <a:solidFill>
            <a:srgbClr val="FFFFFF"/>
          </a:solidFill>
          <a:ln/>
        </p:spPr>
      </p:sp>
      <p:sp>
        <p:nvSpPr>
          <p:cNvPr id="289796" name="Rectangle 3"/>
          <p:cNvSpPr>
            <a:spLocks noGrp="1" noChangeArrowheads="1"/>
          </p:cNvSpPr>
          <p:nvPr>
            <p:ph type="body" idx="1"/>
          </p:nvPr>
        </p:nvSpPr>
        <p:spPr>
          <a:xfrm>
            <a:off x="914400" y="4330700"/>
            <a:ext cx="5029200" cy="4114800"/>
          </a:xfrm>
          <a:solidFill>
            <a:srgbClr val="FFFFFF"/>
          </a:solidFill>
          <a:ln>
            <a:solidFill>
              <a:srgbClr val="000000"/>
            </a:solidFill>
          </a:ln>
        </p:spPr>
        <p:txBody>
          <a:bodyPr/>
          <a:lstStyle/>
          <a:p>
            <a:pPr eaLnBrk="1" hangingPunct="1"/>
            <a:r>
              <a:rPr lang="en-US" smtClean="0">
                <a:latin typeface="Times New Roman" pitchFamily="84" charset="0"/>
                <a:ea typeface="ＭＳ Ｐゴシック" pitchFamily="84" charset="-128"/>
              </a:rPr>
              <a:t>Figure 8.14_2 Comparison of mitosis and meiosis (part 2)</a:t>
            </a: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0818" name="Rectangle 7"/>
          <p:cNvSpPr txBox="1">
            <a:spLocks noGrp="1" noChangeArrowheads="1"/>
          </p:cNvSpPr>
          <p:nvPr/>
        </p:nvSpPr>
        <p:spPr bwMode="auto">
          <a:xfrm>
            <a:off x="3886200" y="8686800"/>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anchor="b"/>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gn="r"/>
            <a:fld id="{F728825A-C202-4A11-8F99-DC01ADE70E6A}" type="slidenum">
              <a:rPr lang="en-US" sz="1200">
                <a:latin typeface="Times" pitchFamily="84" charset="0"/>
              </a:rPr>
              <a:pPr algn="r"/>
              <a:t>29</a:t>
            </a:fld>
            <a:endParaRPr lang="en-US" sz="1200">
              <a:latin typeface="Times" pitchFamily="84" charset="0"/>
            </a:endParaRPr>
          </a:p>
        </p:txBody>
      </p:sp>
      <p:sp>
        <p:nvSpPr>
          <p:cNvPr id="290819" name="Rectangle 2"/>
          <p:cNvSpPr>
            <a:spLocks noChangeArrowheads="1" noTextEdit="1"/>
          </p:cNvSpPr>
          <p:nvPr>
            <p:ph type="sldImg"/>
          </p:nvPr>
        </p:nvSpPr>
        <p:spPr>
          <a:solidFill>
            <a:srgbClr val="FFFFFF"/>
          </a:solidFill>
          <a:ln/>
        </p:spPr>
      </p:sp>
      <p:sp>
        <p:nvSpPr>
          <p:cNvPr id="290820" name="Rectangle 3"/>
          <p:cNvSpPr>
            <a:spLocks noGrp="1" noChangeArrowheads="1"/>
          </p:cNvSpPr>
          <p:nvPr>
            <p:ph type="body" idx="1"/>
          </p:nvPr>
        </p:nvSpPr>
        <p:spPr>
          <a:xfrm>
            <a:off x="914400" y="4330700"/>
            <a:ext cx="5029200" cy="4114800"/>
          </a:xfrm>
          <a:solidFill>
            <a:srgbClr val="FFFFFF"/>
          </a:solidFill>
          <a:ln>
            <a:solidFill>
              <a:srgbClr val="000000"/>
            </a:solidFill>
          </a:ln>
        </p:spPr>
        <p:txBody>
          <a:bodyPr/>
          <a:lstStyle/>
          <a:p>
            <a:pPr eaLnBrk="1" hangingPunct="1"/>
            <a:r>
              <a:rPr lang="en-US" smtClean="0">
                <a:latin typeface="Times New Roman" pitchFamily="84" charset="0"/>
                <a:ea typeface="ＭＳ Ｐゴシック" pitchFamily="84" charset="-128"/>
              </a:rPr>
              <a:t>Figure 8.14_3 Comparison of mitosis and meiosis (part 3)</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4194" name="Rectangle 7"/>
          <p:cNvSpPr txBox="1">
            <a:spLocks noGrp="1"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gn="r"/>
            <a:fld id="{C5AFE2D3-5A1C-42AD-8DDB-049F5DD18CFF}" type="slidenum">
              <a:rPr lang="en-US" sz="1200">
                <a:latin typeface="Times New Roman" pitchFamily="84" charset="0"/>
              </a:rPr>
              <a:pPr algn="r"/>
              <a:t>3</a:t>
            </a:fld>
            <a:endParaRPr lang="en-US" sz="1200">
              <a:latin typeface="Times New Roman" pitchFamily="84" charset="0"/>
            </a:endParaRPr>
          </a:p>
        </p:txBody>
      </p:sp>
      <p:sp>
        <p:nvSpPr>
          <p:cNvPr id="264195" name="Rectangle 2"/>
          <p:cNvSpPr>
            <a:spLocks noGrp="1" noRot="1" noChangeAspect="1" noChangeArrowheads="1" noTextEdit="1"/>
          </p:cNvSpPr>
          <p:nvPr>
            <p:ph type="sldImg"/>
          </p:nvPr>
        </p:nvSpPr>
        <p:spPr>
          <a:solidFill>
            <a:srgbClr val="FFFFFF"/>
          </a:solidFill>
          <a:ln/>
        </p:spPr>
      </p:sp>
      <p:sp>
        <p:nvSpPr>
          <p:cNvPr id="264196"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b="1" smtClean="0">
                <a:latin typeface="Times New Roman" pitchFamily="84" charset="0"/>
                <a:ea typeface="ＭＳ Ｐゴシック" pitchFamily="84" charset="-128"/>
              </a:rPr>
              <a:t>Student Misconceptions and Concerns</a:t>
            </a:r>
            <a:endParaRPr lang="en-US" smtClean="0">
              <a:latin typeface="Times New Roman" pitchFamily="84" charset="0"/>
              <a:ea typeface="ＭＳ Ｐゴシック" pitchFamily="84" charset="-128"/>
            </a:endParaRPr>
          </a:p>
          <a:p>
            <a:pPr eaLnBrk="1" hangingPunct="1"/>
            <a:r>
              <a:rPr lang="en-US" smtClean="0">
                <a:latin typeface="Times New Roman" pitchFamily="84" charset="0"/>
                <a:ea typeface="ＭＳ Ｐゴシック" pitchFamily="84" charset="-128"/>
              </a:rPr>
              <a:t>Some students might conclude that sex chromosomes function only in determining the sex of the individual. As the authors note, sex chromosomes contain genes not involved in sex determination.</a:t>
            </a:r>
          </a:p>
          <a:p>
            <a:pPr eaLnBrk="1" hangingPunct="1"/>
            <a:r>
              <a:rPr lang="en-US" b="1" smtClean="0">
                <a:latin typeface="Times New Roman" pitchFamily="84" charset="0"/>
                <a:ea typeface="ＭＳ Ｐゴシック" pitchFamily="84" charset="-128"/>
              </a:rPr>
              <a:t>Teaching Tips</a:t>
            </a:r>
            <a:endParaRPr lang="en-US" smtClean="0">
              <a:latin typeface="Times New Roman" pitchFamily="84" charset="0"/>
              <a:ea typeface="ＭＳ Ｐゴシック" pitchFamily="84" charset="-128"/>
            </a:endParaRPr>
          </a:p>
          <a:p>
            <a:pPr eaLnBrk="1" hangingPunct="1"/>
            <a:r>
              <a:rPr lang="en-US" smtClean="0">
                <a:latin typeface="Times New Roman" pitchFamily="84" charset="0"/>
                <a:ea typeface="ＭＳ Ｐゴシック" pitchFamily="84" charset="-128"/>
              </a:rPr>
              <a:t>Students might recall some basic genetics, remembering that for many traits a person receives a separate “signal” from mom and dad. These separate signals for the same trait are carried on the same portion of homologous chromosomes, such as the freckle trait noted in Module 8.11.</a:t>
            </a:r>
          </a:p>
          <a:p>
            <a:pPr eaLnBrk="1" hangingPunct="1"/>
            <a:endParaRPr lang="en-US" smtClean="0">
              <a:latin typeface="Times New Roman" pitchFamily="84" charset="0"/>
              <a:ea typeface="ＭＳ Ｐゴシック" pitchFamily="84" charset="-128"/>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1842" name="Rectangle 7"/>
          <p:cNvSpPr txBox="1">
            <a:spLocks noGrp="1"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gn="r"/>
            <a:fld id="{65F2037C-49FF-4849-A943-37E143470765}" type="slidenum">
              <a:rPr lang="en-US" sz="1200">
                <a:latin typeface="Times New Roman" pitchFamily="84" charset="0"/>
              </a:rPr>
              <a:pPr algn="r"/>
              <a:t>30</a:t>
            </a:fld>
            <a:endParaRPr lang="en-US" sz="1200">
              <a:latin typeface="Times New Roman" pitchFamily="84" charset="0"/>
            </a:endParaRPr>
          </a:p>
        </p:txBody>
      </p:sp>
      <p:sp>
        <p:nvSpPr>
          <p:cNvPr id="291843" name="Rectangle 2"/>
          <p:cNvSpPr>
            <a:spLocks noGrp="1" noRot="1" noChangeAspect="1" noChangeArrowheads="1" noTextEdit="1"/>
          </p:cNvSpPr>
          <p:nvPr>
            <p:ph type="sldImg"/>
          </p:nvPr>
        </p:nvSpPr>
        <p:spPr>
          <a:solidFill>
            <a:srgbClr val="FFFFFF"/>
          </a:solidFill>
          <a:ln/>
        </p:spPr>
      </p:sp>
      <p:sp>
        <p:nvSpPr>
          <p:cNvPr id="291844"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b="1" smtClean="0">
                <a:latin typeface="Times New Roman" pitchFamily="84" charset="0"/>
                <a:ea typeface="ＭＳ Ｐゴシック" pitchFamily="84" charset="-128"/>
              </a:rPr>
              <a:t>Teaching Tips</a:t>
            </a:r>
            <a:endParaRPr lang="en-US" smtClean="0">
              <a:latin typeface="Times New Roman" pitchFamily="84" charset="0"/>
              <a:ea typeface="ＭＳ Ｐゴシック" pitchFamily="84" charset="-128"/>
            </a:endParaRPr>
          </a:p>
          <a:p>
            <a:pPr eaLnBrk="1" hangingPunct="1"/>
            <a:r>
              <a:rPr lang="en-US" smtClean="0">
                <a:latin typeface="Times New Roman" pitchFamily="84" charset="0"/>
                <a:ea typeface="ＭＳ Ｐゴシック" pitchFamily="84" charset="-128"/>
              </a:rPr>
              <a:t>1. The possible number of combinations produced by independent orientation of human chromosomes at meiosis metaphase I is 2</a:t>
            </a:r>
            <a:r>
              <a:rPr lang="en-US" baseline="30000" smtClean="0">
                <a:latin typeface="Times New Roman" pitchFamily="84" charset="0"/>
                <a:ea typeface="ＭＳ Ｐゴシック" pitchFamily="84" charset="-128"/>
              </a:rPr>
              <a:t>23</a:t>
            </a:r>
            <a:r>
              <a:rPr lang="en-US" smtClean="0">
                <a:latin typeface="Times New Roman" pitchFamily="84" charset="0"/>
                <a:ea typeface="ＭＳ Ｐゴシック" pitchFamily="84" charset="-128"/>
              </a:rPr>
              <a:t> or 8,388,608. This number squared is more than 70 trillion. The authors rounded down to 8 million for 2</a:t>
            </a:r>
            <a:r>
              <a:rPr lang="en-US" baseline="30000" smtClean="0">
                <a:latin typeface="Times New Roman" pitchFamily="84" charset="0"/>
                <a:ea typeface="ＭＳ Ｐゴシック" pitchFamily="84" charset="-128"/>
              </a:rPr>
              <a:t>23</a:t>
            </a:r>
            <a:r>
              <a:rPr lang="en-US" smtClean="0">
                <a:latin typeface="Times New Roman" pitchFamily="84" charset="0"/>
                <a:ea typeface="ＭＳ Ｐゴシック" pitchFamily="84" charset="-128"/>
              </a:rPr>
              <a:t> and squared this, to estimate 64 trillion possible combinations. But more precisely, the number of possible zygotes produced by a single pair of reproducing humans, based solely on independent assortment and random fertilization, is over 70 trillion!</a:t>
            </a:r>
          </a:p>
          <a:p>
            <a:pPr eaLnBrk="1" hangingPunct="1"/>
            <a:r>
              <a:rPr lang="en-US" smtClean="0">
                <a:latin typeface="Times New Roman" pitchFamily="84" charset="0"/>
                <a:ea typeface="ＭＳ Ｐゴシック" pitchFamily="84" charset="-128"/>
              </a:rPr>
              <a:t>2. Another way to represent the various combinations produced by independent orientation of chromosomes at meiosis metaphase I continues the shoe analogy. Imagine that you have two pairs of shoes. One pair is black, the other is white. You want to make a new pair drawing one shoe from each original pair. Four possible pairs can be made. You can have (1) the left black and left white, (2) the right black and right white, (3) the left black and right white, or (4) the right black and left white. Actually using two pairs of shoes from your students can inject humor and create a concrete example that reduces confusion. For an additional bit of humor, ask the class if 46 students want to contribute their shoes as you try to demonstrate all 8,388,608 combinations!</a:t>
            </a:r>
          </a:p>
          <a:p>
            <a:pPr eaLnBrk="1" hangingPunct="1"/>
            <a:endParaRPr lang="en-US" smtClean="0">
              <a:latin typeface="Times New Roman" pitchFamily="84" charset="0"/>
              <a:ea typeface="ＭＳ Ｐゴシック" pitchFamily="84" charset="-128"/>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2866" name="Rectangle 7"/>
          <p:cNvSpPr txBox="1">
            <a:spLocks noGrp="1"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gn="r"/>
            <a:fld id="{41DDB7C0-6BD5-479C-8D6E-4100683ECBA2}" type="slidenum">
              <a:rPr lang="en-US" sz="1200">
                <a:latin typeface="Times New Roman" pitchFamily="84" charset="0"/>
              </a:rPr>
              <a:pPr algn="r"/>
              <a:t>31</a:t>
            </a:fld>
            <a:endParaRPr lang="en-US" sz="1200">
              <a:latin typeface="Times New Roman" pitchFamily="84" charset="0"/>
            </a:endParaRPr>
          </a:p>
        </p:txBody>
      </p:sp>
      <p:sp>
        <p:nvSpPr>
          <p:cNvPr id="292867" name="Rectangle 2"/>
          <p:cNvSpPr>
            <a:spLocks noGrp="1" noRot="1" noChangeAspect="1" noChangeArrowheads="1" noTextEdit="1"/>
          </p:cNvSpPr>
          <p:nvPr>
            <p:ph type="sldImg"/>
          </p:nvPr>
        </p:nvSpPr>
        <p:spPr>
          <a:solidFill>
            <a:srgbClr val="FFFFFF"/>
          </a:solidFill>
          <a:ln/>
        </p:spPr>
      </p:sp>
      <p:sp>
        <p:nvSpPr>
          <p:cNvPr id="292868"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b="1" smtClean="0">
                <a:latin typeface="Times New Roman" pitchFamily="84" charset="0"/>
                <a:ea typeface="ＭＳ Ｐゴシック" pitchFamily="84" charset="-128"/>
              </a:rPr>
              <a:t>Teaching Tips</a:t>
            </a:r>
            <a:endParaRPr lang="en-US" smtClean="0">
              <a:latin typeface="Times New Roman" pitchFamily="84" charset="0"/>
              <a:ea typeface="ＭＳ Ｐゴシック" pitchFamily="84" charset="-128"/>
            </a:endParaRPr>
          </a:p>
          <a:p>
            <a:pPr eaLnBrk="1" hangingPunct="1"/>
            <a:r>
              <a:rPr lang="en-US" smtClean="0">
                <a:latin typeface="Times New Roman" pitchFamily="84" charset="0"/>
                <a:ea typeface="ＭＳ Ｐゴシック" pitchFamily="84" charset="-128"/>
              </a:rPr>
              <a:t>1. The possible number of combinations produced by independent orientation of human chromosomes at meiosis metaphase I is 2</a:t>
            </a:r>
            <a:r>
              <a:rPr lang="en-US" baseline="30000" smtClean="0">
                <a:latin typeface="Times New Roman" pitchFamily="84" charset="0"/>
                <a:ea typeface="ＭＳ Ｐゴシック" pitchFamily="84" charset="-128"/>
              </a:rPr>
              <a:t>23</a:t>
            </a:r>
            <a:r>
              <a:rPr lang="en-US" smtClean="0">
                <a:latin typeface="Times New Roman" pitchFamily="84" charset="0"/>
                <a:ea typeface="ＭＳ Ｐゴシック" pitchFamily="84" charset="-128"/>
              </a:rPr>
              <a:t> or 8,388,608. This number squared is more than 70 trillion. The authors rounded down to 8 million for 2</a:t>
            </a:r>
            <a:r>
              <a:rPr lang="en-US" baseline="30000" smtClean="0">
                <a:latin typeface="Times New Roman" pitchFamily="84" charset="0"/>
                <a:ea typeface="ＭＳ Ｐゴシック" pitchFamily="84" charset="-128"/>
              </a:rPr>
              <a:t>23</a:t>
            </a:r>
            <a:r>
              <a:rPr lang="en-US" smtClean="0">
                <a:latin typeface="Times New Roman" pitchFamily="84" charset="0"/>
                <a:ea typeface="ＭＳ Ｐゴシック" pitchFamily="84" charset="-128"/>
              </a:rPr>
              <a:t> and squared this, to estimate 64 trillion possible combinations. But more precisely, the number of possible zygotes produced by a single pair of reproducing humans, based solely on independent assortment and random fertilization, is over 70 trillion!</a:t>
            </a:r>
          </a:p>
          <a:p>
            <a:pPr eaLnBrk="1" hangingPunct="1"/>
            <a:r>
              <a:rPr lang="en-US" smtClean="0">
                <a:latin typeface="Times New Roman" pitchFamily="84" charset="0"/>
                <a:ea typeface="ＭＳ Ｐゴシック" pitchFamily="84" charset="-128"/>
              </a:rPr>
              <a:t>2. Another way to represent the various combinations produced by independent orientation of chromosomes at meiosis metaphase I continues the shoe analogy. Imagine that you have two pairs of shoes. One pair is black, the other is white. You want to make a new pair drawing one shoe from each original pair. Four possible pairs can be made. You can have (1) the left black and left white, (2) the right black and right white, (3) the left black and right white, or (4) the right black and left white. Actually using two pairs of shoes from your students can inject humor and create a concrete example that reduces confusion. For an additional bit of humor, ask the class if 46 students want to contribute their shoes as you try to demonstrate all 8,388,608 combinations!</a:t>
            </a:r>
          </a:p>
          <a:p>
            <a:pPr eaLnBrk="1" hangingPunct="1"/>
            <a:endParaRPr lang="en-US" smtClean="0">
              <a:latin typeface="Times New Roman" pitchFamily="84" charset="0"/>
              <a:ea typeface="ＭＳ Ｐゴシック" pitchFamily="84" charset="-128"/>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3890" name="Rectangle 7"/>
          <p:cNvSpPr txBox="1">
            <a:spLocks noGrp="1"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gn="r"/>
            <a:fld id="{C265A675-7D0E-41B2-A980-82FCCD98A946}" type="slidenum">
              <a:rPr lang="en-US" sz="1200">
                <a:latin typeface="Times New Roman" pitchFamily="84" charset="0"/>
              </a:rPr>
              <a:pPr algn="r"/>
              <a:t>32</a:t>
            </a:fld>
            <a:endParaRPr lang="en-US" sz="1200">
              <a:latin typeface="Times New Roman" pitchFamily="84" charset="0"/>
            </a:endParaRPr>
          </a:p>
        </p:txBody>
      </p:sp>
      <p:sp>
        <p:nvSpPr>
          <p:cNvPr id="293891" name="Rectangle 2"/>
          <p:cNvSpPr>
            <a:spLocks noGrp="1" noRot="1" noChangeAspect="1" noChangeArrowheads="1" noTextEdit="1"/>
          </p:cNvSpPr>
          <p:nvPr>
            <p:ph type="sldImg"/>
          </p:nvPr>
        </p:nvSpPr>
        <p:spPr>
          <a:solidFill>
            <a:srgbClr val="FFFFFF"/>
          </a:solidFill>
          <a:ln/>
        </p:spPr>
      </p:sp>
      <p:sp>
        <p:nvSpPr>
          <p:cNvPr id="293892"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b="1" smtClean="0">
                <a:latin typeface="Times New Roman" pitchFamily="84" charset="0"/>
                <a:ea typeface="ＭＳ Ｐゴシック" pitchFamily="84" charset="-128"/>
              </a:rPr>
              <a:t>Teaching Tips</a:t>
            </a:r>
            <a:endParaRPr lang="en-US" smtClean="0">
              <a:latin typeface="Times New Roman" pitchFamily="84" charset="0"/>
              <a:ea typeface="ＭＳ Ｐゴシック" pitchFamily="84" charset="-128"/>
            </a:endParaRPr>
          </a:p>
          <a:p>
            <a:pPr eaLnBrk="1" hangingPunct="1"/>
            <a:r>
              <a:rPr lang="en-US" smtClean="0">
                <a:latin typeface="Times New Roman" pitchFamily="84" charset="0"/>
                <a:ea typeface="ＭＳ Ｐゴシック" pitchFamily="84" charset="-128"/>
              </a:rPr>
              <a:t>1. The possible number of combinations produced by independent orientation of human chromosomes at meiosis metaphase I is 2</a:t>
            </a:r>
            <a:r>
              <a:rPr lang="en-US" baseline="30000" smtClean="0">
                <a:latin typeface="Times New Roman" pitchFamily="84" charset="0"/>
                <a:ea typeface="ＭＳ Ｐゴシック" pitchFamily="84" charset="-128"/>
              </a:rPr>
              <a:t>23</a:t>
            </a:r>
            <a:r>
              <a:rPr lang="en-US" smtClean="0">
                <a:latin typeface="Times New Roman" pitchFamily="84" charset="0"/>
                <a:ea typeface="ＭＳ Ｐゴシック" pitchFamily="84" charset="-128"/>
              </a:rPr>
              <a:t> or 8,388,608. This number squared is more than 70 trillion. The authors rounded down to 8 million for 2</a:t>
            </a:r>
            <a:r>
              <a:rPr lang="en-US" baseline="30000" smtClean="0">
                <a:latin typeface="Times New Roman" pitchFamily="84" charset="0"/>
                <a:ea typeface="ＭＳ Ｐゴシック" pitchFamily="84" charset="-128"/>
              </a:rPr>
              <a:t>23</a:t>
            </a:r>
            <a:r>
              <a:rPr lang="en-US" smtClean="0">
                <a:latin typeface="Times New Roman" pitchFamily="84" charset="0"/>
                <a:ea typeface="ＭＳ Ｐゴシック" pitchFamily="84" charset="-128"/>
              </a:rPr>
              <a:t> and squared this, to estimate 64 trillion possible combinations. But more precisely, the number of possible zygotes produced by a single pair of reproducing humans, based solely on independent assortment and random fertilization, is over 70 trillion!</a:t>
            </a:r>
          </a:p>
          <a:p>
            <a:pPr eaLnBrk="1" hangingPunct="1"/>
            <a:r>
              <a:rPr lang="en-US" smtClean="0">
                <a:latin typeface="Times New Roman" pitchFamily="84" charset="0"/>
                <a:ea typeface="ＭＳ Ｐゴシック" pitchFamily="84" charset="-128"/>
              </a:rPr>
              <a:t>2. Another way to represent the various combinations produced by independent orientation of chromosomes at meiosis metaphase I continues the shoe analogy. Imagine that you have two pairs of shoes. One pair is black, the other is white. You want to make a new pair drawing one shoe from each original pair. Four possible pairs can be made. You can have (1) the left black and left white, (2) the right black and right white, (3) the left black and right white, or (4) the right black and left white. Actually using two pairs of shoes from your students can inject humor and create a concrete example that reduces confusion. For an additional bit of humor, ask the class if 46 students want to contribute their shoes as you try to demonstrate all 8,388,608 combinations!</a:t>
            </a:r>
          </a:p>
          <a:p>
            <a:pPr eaLnBrk="1" hangingPunct="1"/>
            <a:endParaRPr lang="en-US" smtClean="0">
              <a:latin typeface="Times New Roman" pitchFamily="84" charset="0"/>
              <a:ea typeface="ＭＳ Ｐゴシック" pitchFamily="84" charset="-128"/>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4914" name="Rectangle 7"/>
          <p:cNvSpPr txBox="1">
            <a:spLocks noGrp="1"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gn="r"/>
            <a:fld id="{498E4F7D-A5B6-4830-93A1-BFDFAB98F4C3}" type="slidenum">
              <a:rPr lang="en-US" sz="1200">
                <a:latin typeface="Times New Roman" pitchFamily="84" charset="0"/>
              </a:rPr>
              <a:pPr algn="r"/>
              <a:t>33</a:t>
            </a:fld>
            <a:endParaRPr lang="en-US" sz="1200">
              <a:latin typeface="Times New Roman" pitchFamily="84" charset="0"/>
            </a:endParaRPr>
          </a:p>
        </p:txBody>
      </p:sp>
      <p:sp>
        <p:nvSpPr>
          <p:cNvPr id="294915" name="Rectangle 2"/>
          <p:cNvSpPr>
            <a:spLocks noGrp="1" noRot="1" noChangeAspect="1" noChangeArrowheads="1" noTextEdit="1"/>
          </p:cNvSpPr>
          <p:nvPr>
            <p:ph type="sldImg"/>
          </p:nvPr>
        </p:nvSpPr>
        <p:spPr>
          <a:solidFill>
            <a:srgbClr val="FFFFFF"/>
          </a:solidFill>
          <a:ln/>
        </p:spPr>
      </p:sp>
      <p:sp>
        <p:nvSpPr>
          <p:cNvPr id="294916"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b="1" smtClean="0">
                <a:latin typeface="Times New Roman" pitchFamily="84" charset="0"/>
                <a:ea typeface="ＭＳ Ｐゴシック" pitchFamily="84" charset="-128"/>
              </a:rPr>
              <a:t>Teaching Tips</a:t>
            </a:r>
            <a:endParaRPr lang="en-US" smtClean="0">
              <a:latin typeface="Times New Roman" pitchFamily="84" charset="0"/>
              <a:ea typeface="ＭＳ Ｐゴシック" pitchFamily="84" charset="-128"/>
            </a:endParaRPr>
          </a:p>
          <a:p>
            <a:pPr eaLnBrk="1" hangingPunct="1"/>
            <a:r>
              <a:rPr lang="en-US" smtClean="0">
                <a:latin typeface="Times New Roman" pitchFamily="84" charset="0"/>
                <a:ea typeface="ＭＳ Ｐゴシック" pitchFamily="84" charset="-128"/>
              </a:rPr>
              <a:t>1. The possible number of combinations produced by independent orientation of human chromosomes at meiosis metaphase I is 2</a:t>
            </a:r>
            <a:r>
              <a:rPr lang="en-US" baseline="30000" smtClean="0">
                <a:latin typeface="Times New Roman" pitchFamily="84" charset="0"/>
                <a:ea typeface="ＭＳ Ｐゴシック" pitchFamily="84" charset="-128"/>
              </a:rPr>
              <a:t>23</a:t>
            </a:r>
            <a:r>
              <a:rPr lang="en-US" smtClean="0">
                <a:latin typeface="Times New Roman" pitchFamily="84" charset="0"/>
                <a:ea typeface="ＭＳ Ｐゴシック" pitchFamily="84" charset="-128"/>
              </a:rPr>
              <a:t> or 8,388,608. This number squared is more than 70 trillion. The authors rounded down to 8 million for 2</a:t>
            </a:r>
            <a:r>
              <a:rPr lang="en-US" baseline="30000" smtClean="0">
                <a:latin typeface="Times New Roman" pitchFamily="84" charset="0"/>
                <a:ea typeface="ＭＳ Ｐゴシック" pitchFamily="84" charset="-128"/>
              </a:rPr>
              <a:t>23</a:t>
            </a:r>
            <a:r>
              <a:rPr lang="en-US" smtClean="0">
                <a:latin typeface="Times New Roman" pitchFamily="84" charset="0"/>
                <a:ea typeface="ＭＳ Ｐゴシック" pitchFamily="84" charset="-128"/>
              </a:rPr>
              <a:t> and squared this, to estimate 64 trillion possible combinations. But more precisely, the number of possible zygotes produced by a single pair of reproducing humans, based solely on independent assortment and random fertilization, is over 70 trillion!</a:t>
            </a:r>
          </a:p>
          <a:p>
            <a:pPr eaLnBrk="1" hangingPunct="1"/>
            <a:r>
              <a:rPr lang="en-US" smtClean="0">
                <a:latin typeface="Times New Roman" pitchFamily="84" charset="0"/>
                <a:ea typeface="ＭＳ Ｐゴシック" pitchFamily="84" charset="-128"/>
              </a:rPr>
              <a:t>2. Another way to represent the various combinations produced by independent orientation of chromosomes at meiosis metaphase I continues the shoe analogy. Imagine that you have two pairs of shoes. One pair is black, the other is white. You want to make a new pair drawing one shoe from each original pair. Four possible pairs can be made. You can have (1) the left black and left white, (2) the right black and right white, (3) the left black and right white, or (4) the right black and left white. Actually using two pairs of shoes from your students can inject humor and create a concrete example that reduces confusion. For an additional bit of humor, ask the class if 46 students want to contribute their shoes as you try to demonstrate all 8,388,608 combinations!</a:t>
            </a:r>
          </a:p>
          <a:p>
            <a:pPr eaLnBrk="1" hangingPunct="1"/>
            <a:endParaRPr lang="en-US" smtClean="0">
              <a:latin typeface="Times New Roman" pitchFamily="84" charset="0"/>
              <a:ea typeface="ＭＳ Ｐゴシック" pitchFamily="84" charset="-128"/>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5938" name="Rectangle 7"/>
          <p:cNvSpPr txBox="1">
            <a:spLocks noGrp="1" noChangeArrowheads="1"/>
          </p:cNvSpPr>
          <p:nvPr/>
        </p:nvSpPr>
        <p:spPr bwMode="auto">
          <a:xfrm>
            <a:off x="3886200" y="8686800"/>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anchor="b"/>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gn="r"/>
            <a:fld id="{8E02DFC9-E440-4059-A9CD-F46EF9AB0D3C}" type="slidenum">
              <a:rPr lang="en-US" sz="1200">
                <a:latin typeface="Times" pitchFamily="84" charset="0"/>
              </a:rPr>
              <a:pPr algn="r"/>
              <a:t>34</a:t>
            </a:fld>
            <a:endParaRPr lang="en-US" sz="1200">
              <a:latin typeface="Times" pitchFamily="84" charset="0"/>
            </a:endParaRPr>
          </a:p>
        </p:txBody>
      </p:sp>
      <p:sp>
        <p:nvSpPr>
          <p:cNvPr id="295939" name="Rectangle 2"/>
          <p:cNvSpPr>
            <a:spLocks noChangeArrowheads="1" noTextEdit="1"/>
          </p:cNvSpPr>
          <p:nvPr>
            <p:ph type="sldImg"/>
          </p:nvPr>
        </p:nvSpPr>
        <p:spPr>
          <a:solidFill>
            <a:srgbClr val="FFFFFF"/>
          </a:solidFill>
          <a:ln/>
        </p:spPr>
      </p:sp>
      <p:sp>
        <p:nvSpPr>
          <p:cNvPr id="295940" name="Rectangle 3"/>
          <p:cNvSpPr>
            <a:spLocks noGrp="1" noChangeArrowheads="1"/>
          </p:cNvSpPr>
          <p:nvPr>
            <p:ph type="body" idx="1"/>
          </p:nvPr>
        </p:nvSpPr>
        <p:spPr>
          <a:xfrm>
            <a:off x="914400" y="4330700"/>
            <a:ext cx="5029200" cy="4114800"/>
          </a:xfrm>
          <a:solidFill>
            <a:srgbClr val="FFFFFF"/>
          </a:solidFill>
          <a:ln>
            <a:solidFill>
              <a:srgbClr val="000000"/>
            </a:solidFill>
          </a:ln>
        </p:spPr>
        <p:txBody>
          <a:bodyPr/>
          <a:lstStyle/>
          <a:p>
            <a:pPr eaLnBrk="1" hangingPunct="1"/>
            <a:r>
              <a:rPr lang="en-US" smtClean="0">
                <a:latin typeface="Times New Roman" pitchFamily="84" charset="0"/>
                <a:ea typeface="ＭＳ Ｐゴシック" pitchFamily="84" charset="-128"/>
              </a:rPr>
              <a:t>Figure 8.15_s1 Results of the independent orientation of chromosomes at metaphase I (step 1)</a:t>
            </a: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62" name="Rectangle 7"/>
          <p:cNvSpPr txBox="1">
            <a:spLocks noGrp="1" noChangeArrowheads="1"/>
          </p:cNvSpPr>
          <p:nvPr/>
        </p:nvSpPr>
        <p:spPr bwMode="auto">
          <a:xfrm>
            <a:off x="3886200" y="8686800"/>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anchor="b"/>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gn="r"/>
            <a:fld id="{8D575F45-D5A4-4561-9878-BA7ED25F2681}" type="slidenum">
              <a:rPr lang="en-US" sz="1200">
                <a:latin typeface="Times" pitchFamily="84" charset="0"/>
              </a:rPr>
              <a:pPr algn="r"/>
              <a:t>35</a:t>
            </a:fld>
            <a:endParaRPr lang="en-US" sz="1200">
              <a:latin typeface="Times" pitchFamily="84" charset="0"/>
            </a:endParaRPr>
          </a:p>
        </p:txBody>
      </p:sp>
      <p:sp>
        <p:nvSpPr>
          <p:cNvPr id="296963" name="Rectangle 2"/>
          <p:cNvSpPr>
            <a:spLocks noChangeArrowheads="1" noTextEdit="1"/>
          </p:cNvSpPr>
          <p:nvPr>
            <p:ph type="sldImg"/>
          </p:nvPr>
        </p:nvSpPr>
        <p:spPr>
          <a:solidFill>
            <a:srgbClr val="FFFFFF"/>
          </a:solidFill>
          <a:ln/>
        </p:spPr>
      </p:sp>
      <p:sp>
        <p:nvSpPr>
          <p:cNvPr id="296964" name="Rectangle 3"/>
          <p:cNvSpPr>
            <a:spLocks noGrp="1" noChangeArrowheads="1"/>
          </p:cNvSpPr>
          <p:nvPr>
            <p:ph type="body" idx="1"/>
          </p:nvPr>
        </p:nvSpPr>
        <p:spPr>
          <a:xfrm>
            <a:off x="914400" y="4330700"/>
            <a:ext cx="5029200" cy="4114800"/>
          </a:xfrm>
          <a:solidFill>
            <a:srgbClr val="FFFFFF"/>
          </a:solidFill>
          <a:ln>
            <a:solidFill>
              <a:srgbClr val="000000"/>
            </a:solidFill>
          </a:ln>
        </p:spPr>
        <p:txBody>
          <a:bodyPr/>
          <a:lstStyle/>
          <a:p>
            <a:pPr eaLnBrk="1" hangingPunct="1"/>
            <a:r>
              <a:rPr lang="en-US" smtClean="0">
                <a:latin typeface="Times New Roman" pitchFamily="84" charset="0"/>
                <a:ea typeface="ＭＳ Ｐゴシック" pitchFamily="84" charset="-128"/>
              </a:rPr>
              <a:t>Figure 8.15_s2 Results of the independent orientation of chromosomes at metaphase I (step 2)</a:t>
            </a: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7986" name="Rectangle 7"/>
          <p:cNvSpPr txBox="1">
            <a:spLocks noGrp="1" noChangeArrowheads="1"/>
          </p:cNvSpPr>
          <p:nvPr/>
        </p:nvSpPr>
        <p:spPr bwMode="auto">
          <a:xfrm>
            <a:off x="3886200" y="8686800"/>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anchor="b"/>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gn="r"/>
            <a:fld id="{5746CAEE-6B26-459B-9EEF-71648CE29C75}" type="slidenum">
              <a:rPr lang="en-US" sz="1200">
                <a:latin typeface="Times" pitchFamily="84" charset="0"/>
              </a:rPr>
              <a:pPr algn="r"/>
              <a:t>36</a:t>
            </a:fld>
            <a:endParaRPr lang="en-US" sz="1200">
              <a:latin typeface="Times" pitchFamily="84" charset="0"/>
            </a:endParaRPr>
          </a:p>
        </p:txBody>
      </p:sp>
      <p:sp>
        <p:nvSpPr>
          <p:cNvPr id="297987" name="Rectangle 2"/>
          <p:cNvSpPr>
            <a:spLocks noChangeArrowheads="1" noTextEdit="1"/>
          </p:cNvSpPr>
          <p:nvPr>
            <p:ph type="sldImg"/>
          </p:nvPr>
        </p:nvSpPr>
        <p:spPr>
          <a:solidFill>
            <a:srgbClr val="FFFFFF"/>
          </a:solidFill>
          <a:ln/>
        </p:spPr>
      </p:sp>
      <p:sp>
        <p:nvSpPr>
          <p:cNvPr id="297988" name="Rectangle 3"/>
          <p:cNvSpPr>
            <a:spLocks noGrp="1" noChangeArrowheads="1"/>
          </p:cNvSpPr>
          <p:nvPr>
            <p:ph type="body" idx="1"/>
          </p:nvPr>
        </p:nvSpPr>
        <p:spPr>
          <a:xfrm>
            <a:off x="914400" y="4330700"/>
            <a:ext cx="5029200" cy="4114800"/>
          </a:xfrm>
          <a:solidFill>
            <a:srgbClr val="FFFFFF"/>
          </a:solidFill>
          <a:ln>
            <a:solidFill>
              <a:srgbClr val="000000"/>
            </a:solidFill>
          </a:ln>
        </p:spPr>
        <p:txBody>
          <a:bodyPr/>
          <a:lstStyle/>
          <a:p>
            <a:pPr eaLnBrk="1" hangingPunct="1"/>
            <a:r>
              <a:rPr lang="en-US" smtClean="0">
                <a:latin typeface="Times New Roman" pitchFamily="84" charset="0"/>
                <a:ea typeface="ＭＳ Ｐゴシック" pitchFamily="84" charset="-128"/>
              </a:rPr>
              <a:t>Figure 8.15_s3 Results of the independent orientation of chromosomes at metaphase I (step 3)</a:t>
            </a: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9010" name="Rectangle 7"/>
          <p:cNvSpPr txBox="1">
            <a:spLocks noGrp="1"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gn="r"/>
            <a:fld id="{6294F07C-0404-4264-A901-DCCBBE521252}" type="slidenum">
              <a:rPr lang="en-US" sz="1200">
                <a:latin typeface="Times New Roman" pitchFamily="84" charset="0"/>
              </a:rPr>
              <a:pPr algn="r"/>
              <a:t>37</a:t>
            </a:fld>
            <a:endParaRPr lang="en-US" sz="1200">
              <a:latin typeface="Times New Roman" pitchFamily="84" charset="0"/>
            </a:endParaRPr>
          </a:p>
        </p:txBody>
      </p:sp>
      <p:sp>
        <p:nvSpPr>
          <p:cNvPr id="299011" name="Rectangle 2"/>
          <p:cNvSpPr>
            <a:spLocks noGrp="1" noRot="1" noChangeAspect="1" noChangeArrowheads="1" noTextEdit="1"/>
          </p:cNvSpPr>
          <p:nvPr>
            <p:ph type="sldImg"/>
          </p:nvPr>
        </p:nvSpPr>
        <p:spPr>
          <a:solidFill>
            <a:srgbClr val="FFFFFF"/>
          </a:solidFill>
          <a:ln/>
        </p:spPr>
      </p:sp>
      <p:sp>
        <p:nvSpPr>
          <p:cNvPr id="299012"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b="1" smtClean="0">
                <a:latin typeface="Times New Roman" pitchFamily="84" charset="0"/>
                <a:ea typeface="ＭＳ Ｐゴシック" pitchFamily="84" charset="-128"/>
              </a:rPr>
              <a:t>Teaching Tips</a:t>
            </a:r>
            <a:endParaRPr lang="en-US" smtClean="0">
              <a:latin typeface="Times New Roman" pitchFamily="84" charset="0"/>
              <a:ea typeface="ＭＳ Ｐゴシック" pitchFamily="84" charset="-128"/>
            </a:endParaRPr>
          </a:p>
          <a:p>
            <a:pPr eaLnBrk="1" hangingPunct="1"/>
            <a:r>
              <a:rPr lang="en-US" smtClean="0">
                <a:latin typeface="Times New Roman" pitchFamily="84" charset="0"/>
                <a:ea typeface="ＭＳ Ｐゴシック" pitchFamily="84" charset="-128"/>
              </a:rPr>
              <a:t>You might have some fun with the concept of different versions of genes. Playing with the pun “jeans,” ask students if all jeans are the same. (Some are stone washed, some have buttons instead of zippers, some have more pockets than others, etc.) These versions of clothing jeans are like different versions of genetic genes, representing options and sources of diversity.</a:t>
            </a:r>
          </a:p>
          <a:p>
            <a:pPr eaLnBrk="1" hangingPunct="1"/>
            <a:endParaRPr lang="en-US" smtClean="0">
              <a:latin typeface="Times New Roman" pitchFamily="84" charset="0"/>
              <a:ea typeface="ＭＳ Ｐゴシック" pitchFamily="84" charset="-128"/>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0034" name="Rectangle 7"/>
          <p:cNvSpPr txBox="1">
            <a:spLocks noGrp="1" noChangeArrowheads="1"/>
          </p:cNvSpPr>
          <p:nvPr/>
        </p:nvSpPr>
        <p:spPr bwMode="auto">
          <a:xfrm>
            <a:off x="3886200" y="8686800"/>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anchor="b"/>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gn="r"/>
            <a:fld id="{53C59E35-AD2D-492C-B739-CEDA5B6C939A}" type="slidenum">
              <a:rPr lang="en-US" sz="1200">
                <a:latin typeface="Times" pitchFamily="84" charset="0"/>
              </a:rPr>
              <a:pPr algn="r"/>
              <a:t>38</a:t>
            </a:fld>
            <a:endParaRPr lang="en-US" sz="1200">
              <a:latin typeface="Times" pitchFamily="84" charset="0"/>
            </a:endParaRPr>
          </a:p>
        </p:txBody>
      </p:sp>
      <p:sp>
        <p:nvSpPr>
          <p:cNvPr id="300035" name="Rectangle 2"/>
          <p:cNvSpPr>
            <a:spLocks noChangeArrowheads="1" noTextEdit="1"/>
          </p:cNvSpPr>
          <p:nvPr>
            <p:ph type="sldImg"/>
          </p:nvPr>
        </p:nvSpPr>
        <p:spPr>
          <a:solidFill>
            <a:srgbClr val="FFFFFF"/>
          </a:solidFill>
          <a:ln/>
        </p:spPr>
      </p:sp>
      <p:sp>
        <p:nvSpPr>
          <p:cNvPr id="300036" name="Rectangle 3"/>
          <p:cNvSpPr>
            <a:spLocks noGrp="1" noChangeArrowheads="1"/>
          </p:cNvSpPr>
          <p:nvPr>
            <p:ph type="body" idx="1"/>
          </p:nvPr>
        </p:nvSpPr>
        <p:spPr>
          <a:xfrm>
            <a:off x="914400" y="4330700"/>
            <a:ext cx="5029200" cy="4114800"/>
          </a:xfrm>
          <a:solidFill>
            <a:srgbClr val="FFFFFF"/>
          </a:solidFill>
          <a:ln>
            <a:solidFill>
              <a:srgbClr val="000000"/>
            </a:solidFill>
          </a:ln>
        </p:spPr>
        <p:txBody>
          <a:bodyPr/>
          <a:lstStyle/>
          <a:p>
            <a:pPr eaLnBrk="1" hangingPunct="1"/>
            <a:r>
              <a:rPr lang="en-US" smtClean="0">
                <a:latin typeface="Times New Roman" pitchFamily="84" charset="0"/>
                <a:ea typeface="ＭＳ Ｐゴシック" pitchFamily="84" charset="-128"/>
              </a:rPr>
              <a:t>Figure 8.16 Differing genetic information (coat color and eye color) on homologous chromosomes</a:t>
            </a: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1058" name="Rectangle 7"/>
          <p:cNvSpPr txBox="1">
            <a:spLocks noGrp="1" noChangeArrowheads="1"/>
          </p:cNvSpPr>
          <p:nvPr/>
        </p:nvSpPr>
        <p:spPr bwMode="auto">
          <a:xfrm>
            <a:off x="3886200" y="8686800"/>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anchor="b"/>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gn="r"/>
            <a:fld id="{54D9D3C0-E7E5-4C9D-98CD-17C86C669452}" type="slidenum">
              <a:rPr lang="en-US" sz="1200">
                <a:latin typeface="Times" pitchFamily="84" charset="0"/>
              </a:rPr>
              <a:pPr algn="r"/>
              <a:t>39</a:t>
            </a:fld>
            <a:endParaRPr lang="en-US" sz="1200">
              <a:latin typeface="Times" pitchFamily="84" charset="0"/>
            </a:endParaRPr>
          </a:p>
        </p:txBody>
      </p:sp>
      <p:sp>
        <p:nvSpPr>
          <p:cNvPr id="301059" name="Rectangle 2"/>
          <p:cNvSpPr>
            <a:spLocks noChangeArrowheads="1" noTextEdit="1"/>
          </p:cNvSpPr>
          <p:nvPr>
            <p:ph type="sldImg"/>
          </p:nvPr>
        </p:nvSpPr>
        <p:spPr>
          <a:solidFill>
            <a:srgbClr val="FFFFFF"/>
          </a:solidFill>
          <a:ln/>
        </p:spPr>
      </p:sp>
      <p:sp>
        <p:nvSpPr>
          <p:cNvPr id="301060" name="Rectangle 3"/>
          <p:cNvSpPr>
            <a:spLocks noGrp="1" noChangeArrowheads="1"/>
          </p:cNvSpPr>
          <p:nvPr>
            <p:ph type="body" idx="1"/>
          </p:nvPr>
        </p:nvSpPr>
        <p:spPr>
          <a:xfrm>
            <a:off x="914400" y="4330700"/>
            <a:ext cx="5029200" cy="4114800"/>
          </a:xfrm>
          <a:solidFill>
            <a:srgbClr val="FFFFFF"/>
          </a:solidFill>
          <a:ln>
            <a:solidFill>
              <a:srgbClr val="000000"/>
            </a:solidFill>
          </a:ln>
        </p:spPr>
        <p:txBody>
          <a:bodyPr/>
          <a:lstStyle/>
          <a:p>
            <a:pPr eaLnBrk="1" hangingPunct="1"/>
            <a:r>
              <a:rPr lang="en-US" smtClean="0">
                <a:latin typeface="Times New Roman" pitchFamily="84" charset="0"/>
                <a:ea typeface="ＭＳ Ｐゴシック" pitchFamily="84" charset="-128"/>
              </a:rPr>
              <a:t>Figure 8.16_2 Differing genetic information (coat color and eye color) on homologous chromosomes (brown coat, black eyes)</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5218" name="Rectangle 7"/>
          <p:cNvSpPr txBox="1">
            <a:spLocks noGrp="1" noChangeArrowheads="1"/>
          </p:cNvSpPr>
          <p:nvPr/>
        </p:nvSpPr>
        <p:spPr bwMode="auto">
          <a:xfrm>
            <a:off x="3886200" y="8686800"/>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anchor="b"/>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gn="r"/>
            <a:fld id="{6199764A-EF9D-4028-A168-5D5FA3186C11}" type="slidenum">
              <a:rPr lang="en-US" sz="1200">
                <a:latin typeface="Times" pitchFamily="84" charset="0"/>
              </a:rPr>
              <a:pPr algn="r"/>
              <a:t>4</a:t>
            </a:fld>
            <a:endParaRPr lang="en-US" sz="1200">
              <a:latin typeface="Times" pitchFamily="84" charset="0"/>
            </a:endParaRPr>
          </a:p>
        </p:txBody>
      </p:sp>
      <p:sp>
        <p:nvSpPr>
          <p:cNvPr id="265219" name="Rectangle 2"/>
          <p:cNvSpPr>
            <a:spLocks noChangeArrowheads="1" noTextEdit="1"/>
          </p:cNvSpPr>
          <p:nvPr>
            <p:ph type="sldImg"/>
          </p:nvPr>
        </p:nvSpPr>
        <p:spPr>
          <a:solidFill>
            <a:srgbClr val="FFFFFF"/>
          </a:solidFill>
          <a:ln/>
        </p:spPr>
      </p:sp>
      <p:sp>
        <p:nvSpPr>
          <p:cNvPr id="265220" name="Rectangle 3"/>
          <p:cNvSpPr>
            <a:spLocks noGrp="1" noChangeArrowheads="1"/>
          </p:cNvSpPr>
          <p:nvPr>
            <p:ph type="body" idx="1"/>
          </p:nvPr>
        </p:nvSpPr>
        <p:spPr>
          <a:xfrm>
            <a:off x="914400" y="4330700"/>
            <a:ext cx="5029200" cy="4114800"/>
          </a:xfrm>
          <a:solidFill>
            <a:srgbClr val="FFFFFF"/>
          </a:solidFill>
          <a:ln>
            <a:solidFill>
              <a:srgbClr val="000000"/>
            </a:solidFill>
          </a:ln>
        </p:spPr>
        <p:txBody>
          <a:bodyPr/>
          <a:lstStyle/>
          <a:p>
            <a:pPr eaLnBrk="1" hangingPunct="1"/>
            <a:r>
              <a:rPr lang="en-US" smtClean="0">
                <a:latin typeface="Times New Roman" pitchFamily="84" charset="0"/>
                <a:ea typeface="ＭＳ Ｐゴシック" pitchFamily="84" charset="-128"/>
              </a:rPr>
              <a:t>Figure 8.11 A pair of homologous chromosomes</a:t>
            </a: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2082" name="Rectangle 7"/>
          <p:cNvSpPr txBox="1">
            <a:spLocks noGrp="1" noChangeArrowheads="1"/>
          </p:cNvSpPr>
          <p:nvPr/>
        </p:nvSpPr>
        <p:spPr bwMode="auto">
          <a:xfrm>
            <a:off x="3886200" y="8686800"/>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anchor="b"/>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gn="r"/>
            <a:fld id="{0C26ED93-FC6C-402F-A8D2-AC7A7E9C24B9}" type="slidenum">
              <a:rPr lang="en-US" sz="1200">
                <a:latin typeface="Times" pitchFamily="84" charset="0"/>
              </a:rPr>
              <a:pPr algn="r"/>
              <a:t>40</a:t>
            </a:fld>
            <a:endParaRPr lang="en-US" sz="1200">
              <a:latin typeface="Times" pitchFamily="84" charset="0"/>
            </a:endParaRPr>
          </a:p>
        </p:txBody>
      </p:sp>
      <p:sp>
        <p:nvSpPr>
          <p:cNvPr id="302083" name="Rectangle 2"/>
          <p:cNvSpPr>
            <a:spLocks noChangeArrowheads="1" noTextEdit="1"/>
          </p:cNvSpPr>
          <p:nvPr>
            <p:ph type="sldImg"/>
          </p:nvPr>
        </p:nvSpPr>
        <p:spPr>
          <a:solidFill>
            <a:srgbClr val="FFFFFF"/>
          </a:solidFill>
          <a:ln/>
        </p:spPr>
      </p:sp>
      <p:sp>
        <p:nvSpPr>
          <p:cNvPr id="302084" name="Rectangle 3"/>
          <p:cNvSpPr>
            <a:spLocks noGrp="1" noChangeArrowheads="1"/>
          </p:cNvSpPr>
          <p:nvPr>
            <p:ph type="body" idx="1"/>
          </p:nvPr>
        </p:nvSpPr>
        <p:spPr>
          <a:xfrm>
            <a:off x="914400" y="4330700"/>
            <a:ext cx="5029200" cy="4114800"/>
          </a:xfrm>
          <a:solidFill>
            <a:srgbClr val="FFFFFF"/>
          </a:solidFill>
          <a:ln>
            <a:solidFill>
              <a:srgbClr val="000000"/>
            </a:solidFill>
          </a:ln>
        </p:spPr>
        <p:txBody>
          <a:bodyPr/>
          <a:lstStyle/>
          <a:p>
            <a:pPr eaLnBrk="1" hangingPunct="1"/>
            <a:r>
              <a:rPr lang="en-US" smtClean="0">
                <a:latin typeface="Times New Roman" pitchFamily="84" charset="0"/>
                <a:ea typeface="ＭＳ Ｐゴシック" pitchFamily="84" charset="-128"/>
              </a:rPr>
              <a:t>Figure 8.16_3 Differing genetic information (coat color and eye color) on homologous chromosomes (white coat, pink eyes)</a:t>
            </a: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3106" name="Rectangle 7"/>
          <p:cNvSpPr txBox="1">
            <a:spLocks noGrp="1" noChangeArrowheads="1"/>
          </p:cNvSpPr>
          <p:nvPr/>
        </p:nvSpPr>
        <p:spPr bwMode="auto">
          <a:xfrm>
            <a:off x="3886200" y="8686800"/>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anchor="b"/>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gn="r"/>
            <a:fld id="{985F7DD1-8861-4339-9F70-D21BB6D0CE8B}" type="slidenum">
              <a:rPr lang="en-US" sz="1200">
                <a:latin typeface="Times" pitchFamily="84" charset="0"/>
              </a:rPr>
              <a:pPr algn="r"/>
              <a:t>41</a:t>
            </a:fld>
            <a:endParaRPr lang="en-US" sz="1200">
              <a:latin typeface="Times" pitchFamily="84" charset="0"/>
            </a:endParaRPr>
          </a:p>
        </p:txBody>
      </p:sp>
      <p:sp>
        <p:nvSpPr>
          <p:cNvPr id="303107" name="Rectangle 2"/>
          <p:cNvSpPr>
            <a:spLocks noChangeArrowheads="1" noTextEdit="1"/>
          </p:cNvSpPr>
          <p:nvPr>
            <p:ph type="sldImg"/>
          </p:nvPr>
        </p:nvSpPr>
        <p:spPr>
          <a:solidFill>
            <a:srgbClr val="FFFFFF"/>
          </a:solidFill>
          <a:ln/>
        </p:spPr>
      </p:sp>
      <p:sp>
        <p:nvSpPr>
          <p:cNvPr id="303108" name="Rectangle 3"/>
          <p:cNvSpPr>
            <a:spLocks noGrp="1" noChangeArrowheads="1"/>
          </p:cNvSpPr>
          <p:nvPr>
            <p:ph type="body" idx="1"/>
          </p:nvPr>
        </p:nvSpPr>
        <p:spPr>
          <a:xfrm>
            <a:off x="914400" y="4330700"/>
            <a:ext cx="5029200" cy="4114800"/>
          </a:xfrm>
          <a:solidFill>
            <a:srgbClr val="FFFFFF"/>
          </a:solidFill>
          <a:ln>
            <a:solidFill>
              <a:srgbClr val="000000"/>
            </a:solidFill>
          </a:ln>
        </p:spPr>
        <p:txBody>
          <a:bodyPr/>
          <a:lstStyle/>
          <a:p>
            <a:pPr eaLnBrk="1" hangingPunct="1"/>
            <a:r>
              <a:rPr lang="en-US" smtClean="0">
                <a:latin typeface="Times New Roman" pitchFamily="84" charset="0"/>
                <a:ea typeface="ＭＳ Ｐゴシック" pitchFamily="84" charset="-128"/>
              </a:rPr>
              <a:t>Figure 8.16_1 Differing genetic information (coat color and eye color) on homologous chromosomes</a:t>
            </a:r>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4130" name="Rectangle 7"/>
          <p:cNvSpPr txBox="1">
            <a:spLocks noGrp="1" noChangeArrowheads="1"/>
          </p:cNvSpPr>
          <p:nvPr/>
        </p:nvSpPr>
        <p:spPr bwMode="auto">
          <a:xfrm>
            <a:off x="3886200" y="8686800"/>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anchor="b"/>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gn="r"/>
            <a:fld id="{325902A3-B760-4E81-8D87-9BAC3F535ED1}" type="slidenum">
              <a:rPr lang="en-US" sz="1200">
                <a:latin typeface="Times" pitchFamily="84" charset="0"/>
              </a:rPr>
              <a:pPr algn="r"/>
              <a:t>42</a:t>
            </a:fld>
            <a:endParaRPr lang="en-US" sz="1200">
              <a:latin typeface="Times" pitchFamily="84" charset="0"/>
            </a:endParaRPr>
          </a:p>
        </p:txBody>
      </p:sp>
      <p:sp>
        <p:nvSpPr>
          <p:cNvPr id="304131" name="Rectangle 2"/>
          <p:cNvSpPr>
            <a:spLocks noChangeArrowheads="1" noTextEdit="1"/>
          </p:cNvSpPr>
          <p:nvPr>
            <p:ph type="sldImg"/>
          </p:nvPr>
        </p:nvSpPr>
        <p:spPr>
          <a:solidFill>
            <a:srgbClr val="FFFFFF"/>
          </a:solidFill>
          <a:ln/>
        </p:spPr>
      </p:sp>
      <p:sp>
        <p:nvSpPr>
          <p:cNvPr id="304132" name="Rectangle 3"/>
          <p:cNvSpPr>
            <a:spLocks noGrp="1" noChangeArrowheads="1"/>
          </p:cNvSpPr>
          <p:nvPr>
            <p:ph type="body" idx="1"/>
          </p:nvPr>
        </p:nvSpPr>
        <p:spPr>
          <a:xfrm>
            <a:off x="914400" y="4330700"/>
            <a:ext cx="5029200" cy="4114800"/>
          </a:xfrm>
          <a:solidFill>
            <a:srgbClr val="FFFFFF"/>
          </a:solidFill>
          <a:ln>
            <a:solidFill>
              <a:srgbClr val="000000"/>
            </a:solidFill>
          </a:ln>
        </p:spPr>
        <p:txBody>
          <a:bodyPr/>
          <a:lstStyle/>
          <a:p>
            <a:pPr eaLnBrk="1" hangingPunct="1"/>
            <a:r>
              <a:rPr lang="en-US" smtClean="0">
                <a:latin typeface="Times New Roman" pitchFamily="84" charset="0"/>
                <a:ea typeface="ＭＳ Ｐゴシック" pitchFamily="84" charset="-128"/>
              </a:rPr>
              <a:t>Figure 8.16Q Diagram distinguishing homologous chromosomes from sister chromatids </a:t>
            </a:r>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5154" name="Rectangle 7"/>
          <p:cNvSpPr txBox="1">
            <a:spLocks noGrp="1"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gn="r"/>
            <a:fld id="{A9ACD2AD-F4C9-4F65-A851-63850D2D022D}" type="slidenum">
              <a:rPr lang="en-US" sz="1200">
                <a:latin typeface="Times New Roman" pitchFamily="84" charset="0"/>
              </a:rPr>
              <a:pPr algn="r"/>
              <a:t>43</a:t>
            </a:fld>
            <a:endParaRPr lang="en-US" sz="1200">
              <a:latin typeface="Times New Roman" pitchFamily="84" charset="0"/>
            </a:endParaRPr>
          </a:p>
        </p:txBody>
      </p:sp>
      <p:sp>
        <p:nvSpPr>
          <p:cNvPr id="305155" name="Rectangle 2"/>
          <p:cNvSpPr>
            <a:spLocks noGrp="1" noRot="1" noChangeAspect="1" noChangeArrowheads="1" noTextEdit="1"/>
          </p:cNvSpPr>
          <p:nvPr>
            <p:ph type="sldImg"/>
          </p:nvPr>
        </p:nvSpPr>
        <p:spPr>
          <a:solidFill>
            <a:srgbClr val="FFFFFF"/>
          </a:solidFill>
          <a:ln/>
        </p:spPr>
      </p:sp>
      <p:sp>
        <p:nvSpPr>
          <p:cNvPr id="305156"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b="1" smtClean="0">
                <a:latin typeface="Times New Roman" pitchFamily="84" charset="0"/>
                <a:ea typeface="ＭＳ Ｐゴシック" pitchFamily="84" charset="-128"/>
              </a:rPr>
              <a:t>Teaching Tips</a:t>
            </a:r>
            <a:endParaRPr lang="en-US" smtClean="0">
              <a:latin typeface="Times New Roman" pitchFamily="84" charset="0"/>
              <a:ea typeface="ＭＳ Ｐゴシック" pitchFamily="84" charset="-128"/>
            </a:endParaRPr>
          </a:p>
          <a:p>
            <a:pPr eaLnBrk="1" hangingPunct="1"/>
            <a:r>
              <a:rPr lang="en-US" smtClean="0">
                <a:latin typeface="Times New Roman" pitchFamily="84" charset="0"/>
                <a:ea typeface="ＭＳ Ｐゴシック" pitchFamily="84" charset="-128"/>
              </a:rPr>
              <a:t>1. If you wish to continue the shoe analogy, crossing over is somewhat like exchanging the shoelaces in a pair of shoes (although this analogy is quite limited). A point to make is that the shoes (chromosomes) before crossing over are what you inherited . . . either from the sperm or the egg; but, as a result of crossing over, you no longer pass along exactly what you inherited. Instead, you pass along a combination of homologous chromosomes (think of shoes with switched shoelaces). Critiquing this limited analogy may also help students to think through the process of crossing over.</a:t>
            </a:r>
          </a:p>
          <a:p>
            <a:pPr eaLnBrk="1" hangingPunct="1"/>
            <a:r>
              <a:rPr lang="en-US" smtClean="0">
                <a:latin typeface="Times New Roman" pitchFamily="84" charset="0"/>
                <a:ea typeface="ＭＳ Ｐゴシック" pitchFamily="84" charset="-128"/>
              </a:rPr>
              <a:t>2. In the shoe analogy, after exchanging shoelaces, we have “recombinant shoes”!</a:t>
            </a:r>
          </a:p>
          <a:p>
            <a:pPr eaLnBrk="1" hangingPunct="1"/>
            <a:r>
              <a:rPr lang="en-US" smtClean="0">
                <a:latin typeface="Times New Roman" pitchFamily="84" charset="0"/>
                <a:ea typeface="ＭＳ Ｐゴシック" pitchFamily="84" charset="-128"/>
              </a:rPr>
              <a:t>3. Challenge students to consider the number of unique humans that can be formed by the processes of the independent orientation of chromosomes, random fertilization, and crossing over. Without crossing over, we already calculated over 70 trillion possibilities. But as the text notes in Module 8.17, there are typically one to three crossover events for each human chromosome, and these can occur at many different places along the length of the chromosome. The potential number of combinations far exceeds any number that humans can comprehend, representing the truly unique nature of each human being (an important point that delights many students!)</a:t>
            </a:r>
          </a:p>
          <a:p>
            <a:pPr eaLnBrk="1" hangingPunct="1"/>
            <a:endParaRPr lang="en-US" smtClean="0">
              <a:latin typeface="Times New Roman" pitchFamily="84" charset="0"/>
              <a:ea typeface="ＭＳ Ｐゴシック" pitchFamily="84" charset="-128"/>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6178" name="Rectangle 7"/>
          <p:cNvSpPr txBox="1">
            <a:spLocks noGrp="1"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gn="r"/>
            <a:fld id="{1BBECF76-91D5-4AF3-883A-54498E0809F9}" type="slidenum">
              <a:rPr lang="en-US" sz="1200">
                <a:latin typeface="Times New Roman" pitchFamily="84" charset="0"/>
              </a:rPr>
              <a:pPr algn="r"/>
              <a:t>44</a:t>
            </a:fld>
            <a:endParaRPr lang="en-US" sz="1200">
              <a:latin typeface="Times New Roman" pitchFamily="84" charset="0"/>
            </a:endParaRPr>
          </a:p>
        </p:txBody>
      </p:sp>
      <p:sp>
        <p:nvSpPr>
          <p:cNvPr id="306179" name="Rectangle 2"/>
          <p:cNvSpPr>
            <a:spLocks noGrp="1" noRot="1" noChangeAspect="1" noChangeArrowheads="1" noTextEdit="1"/>
          </p:cNvSpPr>
          <p:nvPr>
            <p:ph type="sldImg"/>
          </p:nvPr>
        </p:nvSpPr>
        <p:spPr>
          <a:solidFill>
            <a:srgbClr val="FFFFFF"/>
          </a:solidFill>
          <a:ln/>
        </p:spPr>
      </p:sp>
      <p:sp>
        <p:nvSpPr>
          <p:cNvPr id="306180"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b="1" smtClean="0">
                <a:latin typeface="Times New Roman" pitchFamily="84" charset="0"/>
                <a:ea typeface="ＭＳ Ｐゴシック" pitchFamily="84" charset="-128"/>
              </a:rPr>
              <a:t>Teaching Tips</a:t>
            </a:r>
            <a:endParaRPr lang="en-US" smtClean="0">
              <a:latin typeface="Times New Roman" pitchFamily="84" charset="0"/>
              <a:ea typeface="ＭＳ Ｐゴシック" pitchFamily="84" charset="-128"/>
            </a:endParaRPr>
          </a:p>
          <a:p>
            <a:pPr eaLnBrk="1" hangingPunct="1"/>
            <a:r>
              <a:rPr lang="en-US" smtClean="0">
                <a:latin typeface="Times New Roman" pitchFamily="84" charset="0"/>
                <a:ea typeface="ＭＳ Ｐゴシック" pitchFamily="84" charset="-128"/>
              </a:rPr>
              <a:t>1. If you wish to continue the shoe analogy, crossing over is somewhat like exchanging the shoelaces in a pair of shoes (although this analogy is quite limited). A point to make is that the shoes (chromosomes) before crossing over are what you inherited . . . either from the sperm or the egg; but, as a result of crossing over, you no longer pass along exactly what you inherited. Instead, you pass along a combination of homologous chromosomes (think of shoes with switched shoelaces). Critiquing this limited analogy may also help students to think through the process of crossing over.</a:t>
            </a:r>
          </a:p>
          <a:p>
            <a:pPr eaLnBrk="1" hangingPunct="1"/>
            <a:r>
              <a:rPr lang="en-US" smtClean="0">
                <a:latin typeface="Times New Roman" pitchFamily="84" charset="0"/>
                <a:ea typeface="ＭＳ Ｐゴシック" pitchFamily="84" charset="-128"/>
              </a:rPr>
              <a:t>2. In the shoe analogy, after exchanging shoelaces, we have “recombinant shoes”!</a:t>
            </a:r>
          </a:p>
          <a:p>
            <a:pPr eaLnBrk="1" hangingPunct="1"/>
            <a:r>
              <a:rPr lang="en-US" smtClean="0">
                <a:latin typeface="Times New Roman" pitchFamily="84" charset="0"/>
                <a:ea typeface="ＭＳ Ｐゴシック" pitchFamily="84" charset="-128"/>
              </a:rPr>
              <a:t>3. Challenge students to consider the number of unique humans that can be formed by the processes of the independent orientation of chromosomes, random fertilization, and crossing over. Without crossing over, we already calculated over 70 trillion possibilities. But as the text notes in Module 8.17, there are typically one to three crossover events for each human chromosome, and these can occur at many different places along the length of the chromosome. The potential number of combinations far exceeds any number that humans can comprehend, representing the truly unique nature of each human being (an important point that delights many students!)</a:t>
            </a:r>
          </a:p>
          <a:p>
            <a:pPr eaLnBrk="1" hangingPunct="1"/>
            <a:endParaRPr lang="en-US" smtClean="0">
              <a:latin typeface="Times New Roman" pitchFamily="84" charset="0"/>
              <a:ea typeface="ＭＳ Ｐゴシック" pitchFamily="84" charset="-128"/>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02" name="Rectangle 7"/>
          <p:cNvSpPr txBox="1">
            <a:spLocks noGrp="1" noChangeArrowheads="1"/>
          </p:cNvSpPr>
          <p:nvPr/>
        </p:nvSpPr>
        <p:spPr bwMode="auto">
          <a:xfrm>
            <a:off x="3886200" y="8686800"/>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anchor="b"/>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gn="r"/>
            <a:fld id="{2CD609F3-2079-4755-9601-1613E39B7679}" type="slidenum">
              <a:rPr lang="en-US" sz="1200">
                <a:latin typeface="Times" pitchFamily="84" charset="0"/>
              </a:rPr>
              <a:pPr algn="r"/>
              <a:t>45</a:t>
            </a:fld>
            <a:endParaRPr lang="en-US" sz="1200">
              <a:latin typeface="Times" pitchFamily="84" charset="0"/>
            </a:endParaRPr>
          </a:p>
        </p:txBody>
      </p:sp>
      <p:sp>
        <p:nvSpPr>
          <p:cNvPr id="307203" name="Rectangle 2"/>
          <p:cNvSpPr>
            <a:spLocks noChangeArrowheads="1" noTextEdit="1"/>
          </p:cNvSpPr>
          <p:nvPr>
            <p:ph type="sldImg"/>
          </p:nvPr>
        </p:nvSpPr>
        <p:spPr>
          <a:solidFill>
            <a:srgbClr val="FFFFFF"/>
          </a:solidFill>
          <a:ln/>
        </p:spPr>
      </p:sp>
      <p:sp>
        <p:nvSpPr>
          <p:cNvPr id="307204" name="Rectangle 3"/>
          <p:cNvSpPr>
            <a:spLocks noGrp="1" noChangeArrowheads="1"/>
          </p:cNvSpPr>
          <p:nvPr>
            <p:ph type="body" idx="1"/>
          </p:nvPr>
        </p:nvSpPr>
        <p:spPr>
          <a:xfrm>
            <a:off x="914400" y="4330700"/>
            <a:ext cx="5029200" cy="4114800"/>
          </a:xfrm>
          <a:solidFill>
            <a:srgbClr val="FFFFFF"/>
          </a:solidFill>
          <a:ln>
            <a:solidFill>
              <a:srgbClr val="000000"/>
            </a:solidFill>
          </a:ln>
        </p:spPr>
        <p:txBody>
          <a:bodyPr/>
          <a:lstStyle/>
          <a:p>
            <a:pPr eaLnBrk="1" hangingPunct="1"/>
            <a:r>
              <a:rPr lang="en-US" smtClean="0">
                <a:latin typeface="Times New Roman" pitchFamily="84" charset="0"/>
                <a:ea typeface="ＭＳ Ｐゴシック" pitchFamily="84" charset="-128"/>
              </a:rPr>
              <a:t>Figure 8.17A Chiasmata, the sites of crossing over</a:t>
            </a:r>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8226" name="Rectangle 7"/>
          <p:cNvSpPr txBox="1">
            <a:spLocks noGrp="1" noChangeArrowheads="1"/>
          </p:cNvSpPr>
          <p:nvPr/>
        </p:nvSpPr>
        <p:spPr bwMode="auto">
          <a:xfrm>
            <a:off x="3886200" y="8686800"/>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anchor="b"/>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gn="r"/>
            <a:fld id="{DCF9230F-4BF7-4842-BAAE-5CFFE9595476}" type="slidenum">
              <a:rPr lang="en-US" sz="1200">
                <a:latin typeface="Times" pitchFamily="84" charset="0"/>
              </a:rPr>
              <a:pPr algn="r"/>
              <a:t>46</a:t>
            </a:fld>
            <a:endParaRPr lang="en-US" sz="1200">
              <a:latin typeface="Times" pitchFamily="84" charset="0"/>
            </a:endParaRPr>
          </a:p>
        </p:txBody>
      </p:sp>
      <p:sp>
        <p:nvSpPr>
          <p:cNvPr id="308227" name="Rectangle 2"/>
          <p:cNvSpPr>
            <a:spLocks noChangeArrowheads="1" noTextEdit="1"/>
          </p:cNvSpPr>
          <p:nvPr>
            <p:ph type="sldImg"/>
          </p:nvPr>
        </p:nvSpPr>
        <p:spPr>
          <a:solidFill>
            <a:srgbClr val="FFFFFF"/>
          </a:solidFill>
          <a:ln/>
        </p:spPr>
      </p:sp>
      <p:sp>
        <p:nvSpPr>
          <p:cNvPr id="308228" name="Rectangle 3"/>
          <p:cNvSpPr>
            <a:spLocks noGrp="1" noChangeArrowheads="1"/>
          </p:cNvSpPr>
          <p:nvPr>
            <p:ph type="body" idx="1"/>
          </p:nvPr>
        </p:nvSpPr>
        <p:spPr>
          <a:xfrm>
            <a:off x="914400" y="4330700"/>
            <a:ext cx="5029200" cy="4114800"/>
          </a:xfrm>
          <a:solidFill>
            <a:srgbClr val="FFFFFF"/>
          </a:solidFill>
          <a:ln>
            <a:solidFill>
              <a:srgbClr val="000000"/>
            </a:solidFill>
          </a:ln>
        </p:spPr>
        <p:txBody>
          <a:bodyPr/>
          <a:lstStyle/>
          <a:p>
            <a:pPr eaLnBrk="1" hangingPunct="1"/>
            <a:r>
              <a:rPr lang="en-US" smtClean="0">
                <a:latin typeface="Times New Roman" pitchFamily="84" charset="0"/>
                <a:ea typeface="ＭＳ Ｐゴシック" pitchFamily="84" charset="-128"/>
              </a:rPr>
              <a:t>Figure 8.17A_1 Chiasmata, the sites of crossing over (TEM)</a:t>
            </a:r>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9250" name="Rectangle 7"/>
          <p:cNvSpPr txBox="1">
            <a:spLocks noGrp="1" noChangeArrowheads="1"/>
          </p:cNvSpPr>
          <p:nvPr/>
        </p:nvSpPr>
        <p:spPr bwMode="auto">
          <a:xfrm>
            <a:off x="3886200" y="8686800"/>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anchor="b"/>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gn="r"/>
            <a:fld id="{6E6217C1-D9CF-4214-8C71-E16F6D4FCC14}" type="slidenum">
              <a:rPr lang="en-US" sz="1200">
                <a:latin typeface="Times" pitchFamily="84" charset="0"/>
              </a:rPr>
              <a:pPr algn="r"/>
              <a:t>47</a:t>
            </a:fld>
            <a:endParaRPr lang="en-US" sz="1200">
              <a:latin typeface="Times" pitchFamily="84" charset="0"/>
            </a:endParaRPr>
          </a:p>
        </p:txBody>
      </p:sp>
      <p:sp>
        <p:nvSpPr>
          <p:cNvPr id="309251" name="Rectangle 2"/>
          <p:cNvSpPr>
            <a:spLocks noChangeArrowheads="1" noTextEdit="1"/>
          </p:cNvSpPr>
          <p:nvPr>
            <p:ph type="sldImg"/>
          </p:nvPr>
        </p:nvSpPr>
        <p:spPr>
          <a:solidFill>
            <a:srgbClr val="FFFFFF"/>
          </a:solidFill>
          <a:ln/>
        </p:spPr>
      </p:sp>
      <p:sp>
        <p:nvSpPr>
          <p:cNvPr id="309252" name="Rectangle 3"/>
          <p:cNvSpPr>
            <a:spLocks noGrp="1" noChangeArrowheads="1"/>
          </p:cNvSpPr>
          <p:nvPr>
            <p:ph type="body" idx="1"/>
          </p:nvPr>
        </p:nvSpPr>
        <p:spPr>
          <a:xfrm>
            <a:off x="914400" y="4330700"/>
            <a:ext cx="5029200" cy="4114800"/>
          </a:xfrm>
          <a:solidFill>
            <a:srgbClr val="FFFFFF"/>
          </a:solidFill>
          <a:ln>
            <a:solidFill>
              <a:srgbClr val="000000"/>
            </a:solidFill>
          </a:ln>
        </p:spPr>
        <p:txBody>
          <a:bodyPr/>
          <a:lstStyle/>
          <a:p>
            <a:pPr eaLnBrk="1" hangingPunct="1"/>
            <a:r>
              <a:rPr lang="en-US" smtClean="0">
                <a:latin typeface="Times New Roman" pitchFamily="84" charset="0"/>
                <a:ea typeface="ＭＳ Ｐゴシック" pitchFamily="84" charset="-128"/>
              </a:rPr>
              <a:t>Figure 8.17B How crossing over leads to genetic recombination</a:t>
            </a:r>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0274" name="Rectangle 7"/>
          <p:cNvSpPr txBox="1">
            <a:spLocks noGrp="1" noChangeArrowheads="1"/>
          </p:cNvSpPr>
          <p:nvPr/>
        </p:nvSpPr>
        <p:spPr bwMode="auto">
          <a:xfrm>
            <a:off x="3886200" y="8686800"/>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anchor="b"/>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gn="r"/>
            <a:fld id="{9DDE62B7-A864-479E-B140-E8C3BACCF5E0}" type="slidenum">
              <a:rPr lang="en-US" sz="1200">
                <a:latin typeface="Times" pitchFamily="84" charset="0"/>
              </a:rPr>
              <a:pPr algn="r"/>
              <a:t>48</a:t>
            </a:fld>
            <a:endParaRPr lang="en-US" sz="1200">
              <a:latin typeface="Times" pitchFamily="84" charset="0"/>
            </a:endParaRPr>
          </a:p>
        </p:txBody>
      </p:sp>
      <p:sp>
        <p:nvSpPr>
          <p:cNvPr id="310275" name="Rectangle 2"/>
          <p:cNvSpPr>
            <a:spLocks noChangeArrowheads="1" noTextEdit="1"/>
          </p:cNvSpPr>
          <p:nvPr>
            <p:ph type="sldImg"/>
          </p:nvPr>
        </p:nvSpPr>
        <p:spPr>
          <a:solidFill>
            <a:srgbClr val="FFFFFF"/>
          </a:solidFill>
          <a:ln/>
        </p:spPr>
      </p:sp>
      <p:sp>
        <p:nvSpPr>
          <p:cNvPr id="310276" name="Rectangle 3"/>
          <p:cNvSpPr>
            <a:spLocks noGrp="1" noChangeArrowheads="1"/>
          </p:cNvSpPr>
          <p:nvPr>
            <p:ph type="body" idx="1"/>
          </p:nvPr>
        </p:nvSpPr>
        <p:spPr>
          <a:xfrm>
            <a:off x="914400" y="4330700"/>
            <a:ext cx="5029200" cy="4114800"/>
          </a:xfrm>
          <a:solidFill>
            <a:srgbClr val="FFFFFF"/>
          </a:solidFill>
          <a:ln>
            <a:solidFill>
              <a:srgbClr val="000000"/>
            </a:solidFill>
          </a:ln>
        </p:spPr>
        <p:txBody>
          <a:bodyPr/>
          <a:lstStyle/>
          <a:p>
            <a:pPr eaLnBrk="1" hangingPunct="1"/>
            <a:r>
              <a:rPr lang="en-US" smtClean="0">
                <a:latin typeface="Times New Roman" pitchFamily="84" charset="0"/>
                <a:ea typeface="ＭＳ Ｐゴシック" pitchFamily="84" charset="-128"/>
              </a:rPr>
              <a:t>Figure 8.17B_1 How crossing over leads to genetic recombination (part 1)</a:t>
            </a:r>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1298" name="Rectangle 7"/>
          <p:cNvSpPr txBox="1">
            <a:spLocks noGrp="1" noChangeArrowheads="1"/>
          </p:cNvSpPr>
          <p:nvPr/>
        </p:nvSpPr>
        <p:spPr bwMode="auto">
          <a:xfrm>
            <a:off x="3886200" y="8686800"/>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anchor="b"/>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gn="r"/>
            <a:fld id="{3D60BD2C-050A-463D-90F4-3E7DF4AC6DD5}" type="slidenum">
              <a:rPr lang="en-US" sz="1200">
                <a:latin typeface="Times" pitchFamily="84" charset="0"/>
              </a:rPr>
              <a:pPr algn="r"/>
              <a:t>49</a:t>
            </a:fld>
            <a:endParaRPr lang="en-US" sz="1200">
              <a:latin typeface="Times" pitchFamily="84" charset="0"/>
            </a:endParaRPr>
          </a:p>
        </p:txBody>
      </p:sp>
      <p:sp>
        <p:nvSpPr>
          <p:cNvPr id="311299" name="Rectangle 2"/>
          <p:cNvSpPr>
            <a:spLocks noChangeArrowheads="1" noTextEdit="1"/>
          </p:cNvSpPr>
          <p:nvPr>
            <p:ph type="sldImg"/>
          </p:nvPr>
        </p:nvSpPr>
        <p:spPr>
          <a:solidFill>
            <a:srgbClr val="FFFFFF"/>
          </a:solidFill>
          <a:ln/>
        </p:spPr>
      </p:sp>
      <p:sp>
        <p:nvSpPr>
          <p:cNvPr id="311300" name="Rectangle 3"/>
          <p:cNvSpPr>
            <a:spLocks noGrp="1" noChangeArrowheads="1"/>
          </p:cNvSpPr>
          <p:nvPr>
            <p:ph type="body" idx="1"/>
          </p:nvPr>
        </p:nvSpPr>
        <p:spPr>
          <a:xfrm>
            <a:off x="914400" y="4330700"/>
            <a:ext cx="5029200" cy="4114800"/>
          </a:xfrm>
          <a:solidFill>
            <a:srgbClr val="FFFFFF"/>
          </a:solidFill>
          <a:ln>
            <a:solidFill>
              <a:srgbClr val="000000"/>
            </a:solidFill>
          </a:ln>
        </p:spPr>
        <p:txBody>
          <a:bodyPr/>
          <a:lstStyle/>
          <a:p>
            <a:pPr eaLnBrk="1" hangingPunct="1"/>
            <a:r>
              <a:rPr lang="en-US" smtClean="0">
                <a:latin typeface="Times New Roman" pitchFamily="84" charset="0"/>
                <a:ea typeface="ＭＳ Ｐゴシック" pitchFamily="84" charset="-128"/>
              </a:rPr>
              <a:t>Figure 8.17B_2 How crossing over leads to genetic recombination (part 2)</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42" name="Rectangle 7"/>
          <p:cNvSpPr txBox="1">
            <a:spLocks noGrp="1"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gn="r"/>
            <a:fld id="{C9645BD7-ACC5-410E-8FD2-8186C0B1D168}" type="slidenum">
              <a:rPr lang="en-US" sz="1200">
                <a:latin typeface="Times New Roman" pitchFamily="84" charset="0"/>
              </a:rPr>
              <a:pPr algn="r"/>
              <a:t>5</a:t>
            </a:fld>
            <a:endParaRPr lang="en-US" sz="1200">
              <a:latin typeface="Times New Roman" pitchFamily="84" charset="0"/>
            </a:endParaRPr>
          </a:p>
        </p:txBody>
      </p:sp>
      <p:sp>
        <p:nvSpPr>
          <p:cNvPr id="266243" name="Rectangle 2"/>
          <p:cNvSpPr>
            <a:spLocks noGrp="1" noRot="1" noChangeAspect="1" noChangeArrowheads="1" noTextEdit="1"/>
          </p:cNvSpPr>
          <p:nvPr>
            <p:ph type="sldImg"/>
          </p:nvPr>
        </p:nvSpPr>
        <p:spPr>
          <a:solidFill>
            <a:srgbClr val="FFFFFF"/>
          </a:solidFill>
          <a:ln/>
        </p:spPr>
      </p:sp>
      <p:sp>
        <p:nvSpPr>
          <p:cNvPr id="266244"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b="1" smtClean="0">
                <a:latin typeface="Times New Roman" pitchFamily="84" charset="0"/>
                <a:ea typeface="ＭＳ Ｐゴシック" pitchFamily="84" charset="-128"/>
              </a:rPr>
              <a:t>Student Misconceptions and Concerns</a:t>
            </a:r>
            <a:endParaRPr lang="en-US" smtClean="0">
              <a:latin typeface="Times New Roman" pitchFamily="84" charset="0"/>
              <a:ea typeface="ＭＳ Ｐゴシック" pitchFamily="84" charset="-128"/>
            </a:endParaRPr>
          </a:p>
          <a:p>
            <a:pPr eaLnBrk="1" hangingPunct="1"/>
            <a:r>
              <a:rPr lang="en-US" smtClean="0">
                <a:latin typeface="Times New Roman" pitchFamily="84" charset="0"/>
                <a:ea typeface="ＭＳ Ｐゴシック" pitchFamily="84" charset="-128"/>
              </a:rPr>
              <a:t>Students might not immediately see the need for meiosis in sexual reproduction. Consider an example of what would happen over many generations if gametes were produced by mitosis. The resulting genetic doubling is prevented if each gamete has only half the genetic material of the adult cells.</a:t>
            </a:r>
          </a:p>
          <a:p>
            <a:pPr eaLnBrk="1" hangingPunct="1"/>
            <a:r>
              <a:rPr lang="en-US" b="1" smtClean="0">
                <a:latin typeface="Times New Roman" pitchFamily="84" charset="0"/>
                <a:ea typeface="ＭＳ Ｐゴシック" pitchFamily="84" charset="-128"/>
              </a:rPr>
              <a:t>Teaching Tips</a:t>
            </a:r>
            <a:endParaRPr lang="en-US" smtClean="0">
              <a:latin typeface="Times New Roman" pitchFamily="84" charset="0"/>
              <a:ea typeface="ＭＳ Ｐゴシック" pitchFamily="84" charset="-128"/>
            </a:endParaRPr>
          </a:p>
          <a:p>
            <a:pPr eaLnBrk="1" hangingPunct="1"/>
            <a:r>
              <a:rPr lang="en-US" smtClean="0">
                <a:latin typeface="Times New Roman" pitchFamily="84" charset="0"/>
                <a:ea typeface="ＭＳ Ｐゴシック" pitchFamily="84" charset="-128"/>
              </a:rPr>
              <a:t>1. Consider helping students through mitosis and meiosis by developing an analogy to pairs of shoes. In this case, any given species has a certain number of pairs of shoes, or homologous chromosomes.</a:t>
            </a:r>
          </a:p>
          <a:p>
            <a:pPr eaLnBrk="1" hangingPunct="1"/>
            <a:r>
              <a:rPr lang="en-US" smtClean="0">
                <a:latin typeface="Times New Roman" pitchFamily="84" charset="0"/>
                <a:ea typeface="ＭＳ Ｐゴシック" pitchFamily="84" charset="-128"/>
              </a:rPr>
              <a:t>2. In the shoe analogy, females have 23 pairs of matching shoes, while males have 22 matching pairs and 1 odd pair . . . maybe a sandal and a sneaker!</a:t>
            </a:r>
          </a:p>
          <a:p>
            <a:pPr eaLnBrk="1" hangingPunct="1"/>
            <a:r>
              <a:rPr lang="en-US" smtClean="0">
                <a:latin typeface="Times New Roman" pitchFamily="84" charset="0"/>
                <a:ea typeface="ＭＳ Ｐゴシック" pitchFamily="84" charset="-128"/>
              </a:rPr>
              <a:t>3. You might want to get your students thinking by asking them why eggs and sperm are different. (This depends upon the species, but within vertebrates, eggs and sperm are specialized for different tasks. Sperm are adapted to move to an egg and donate a nucleus. Eggs contain a nucleus and most of the cytoplasm of the future zygote. Thus eggs are typically larger, nonmotile, and full of cellular resources to sustain cell division and growth.)</a:t>
            </a:r>
          </a:p>
          <a:p>
            <a:pPr eaLnBrk="1" hangingPunct="1"/>
            <a:endParaRPr lang="en-US" smtClean="0">
              <a:latin typeface="Times New Roman" pitchFamily="84" charset="0"/>
              <a:ea typeface="ＭＳ Ｐゴシック" pitchFamily="84" charset="-128"/>
            </a:endParaRPr>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2322" name="Rectangle 7"/>
          <p:cNvSpPr txBox="1">
            <a:spLocks noGrp="1" noChangeArrowheads="1"/>
          </p:cNvSpPr>
          <p:nvPr/>
        </p:nvSpPr>
        <p:spPr bwMode="auto">
          <a:xfrm>
            <a:off x="3886200" y="8686800"/>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anchor="b"/>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gn="r"/>
            <a:fld id="{74F98A37-30F8-4D46-832F-2DBA286B0EC9}" type="slidenum">
              <a:rPr lang="en-US" sz="1200">
                <a:latin typeface="Times" pitchFamily="84" charset="0"/>
              </a:rPr>
              <a:pPr algn="r"/>
              <a:t>50</a:t>
            </a:fld>
            <a:endParaRPr lang="en-US" sz="1200">
              <a:latin typeface="Times" pitchFamily="84" charset="0"/>
            </a:endParaRPr>
          </a:p>
        </p:txBody>
      </p:sp>
      <p:sp>
        <p:nvSpPr>
          <p:cNvPr id="312323" name="Rectangle 2"/>
          <p:cNvSpPr>
            <a:spLocks noChangeArrowheads="1" noTextEdit="1"/>
          </p:cNvSpPr>
          <p:nvPr>
            <p:ph type="sldImg"/>
          </p:nvPr>
        </p:nvSpPr>
        <p:spPr>
          <a:solidFill>
            <a:srgbClr val="FFFFFF"/>
          </a:solidFill>
          <a:ln/>
        </p:spPr>
      </p:sp>
      <p:sp>
        <p:nvSpPr>
          <p:cNvPr id="312324" name="Rectangle 3"/>
          <p:cNvSpPr>
            <a:spLocks noGrp="1" noChangeArrowheads="1"/>
          </p:cNvSpPr>
          <p:nvPr>
            <p:ph type="body" idx="1"/>
          </p:nvPr>
        </p:nvSpPr>
        <p:spPr>
          <a:xfrm>
            <a:off x="914400" y="4330700"/>
            <a:ext cx="5029200" cy="4114800"/>
          </a:xfrm>
          <a:solidFill>
            <a:srgbClr val="FFFFFF"/>
          </a:solidFill>
          <a:ln>
            <a:solidFill>
              <a:srgbClr val="000000"/>
            </a:solidFill>
          </a:ln>
        </p:spPr>
        <p:txBody>
          <a:bodyPr/>
          <a:lstStyle/>
          <a:p>
            <a:pPr eaLnBrk="1" hangingPunct="1"/>
            <a:r>
              <a:rPr lang="en-US" smtClean="0">
                <a:latin typeface="Times New Roman" pitchFamily="84" charset="0"/>
                <a:ea typeface="ＭＳ Ｐゴシック" pitchFamily="84" charset="-128"/>
              </a:rPr>
              <a:t>Figure 8.17B_3 How crossing over leads to genetic recombination (part 3)</a:t>
            </a:r>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3346" name="Rectangle 7"/>
          <p:cNvSpPr txBox="1">
            <a:spLocks noGrp="1"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gn="r"/>
            <a:fld id="{5C55CC9A-114A-4B0B-BAD0-FC2CBFA0000E}" type="slidenum">
              <a:rPr lang="en-US" sz="1200">
                <a:latin typeface="Times New Roman" pitchFamily="84" charset="0"/>
              </a:rPr>
              <a:pPr algn="r"/>
              <a:t>51</a:t>
            </a:fld>
            <a:endParaRPr lang="en-US" sz="1200">
              <a:latin typeface="Times New Roman" pitchFamily="84" charset="0"/>
            </a:endParaRPr>
          </a:p>
        </p:txBody>
      </p:sp>
      <p:sp>
        <p:nvSpPr>
          <p:cNvPr id="313347" name="Rectangle 2"/>
          <p:cNvSpPr>
            <a:spLocks noGrp="1" noRot="1" noChangeAspect="1" noChangeArrowheads="1" noTextEdit="1"/>
          </p:cNvSpPr>
          <p:nvPr>
            <p:ph type="sldImg"/>
          </p:nvPr>
        </p:nvSpPr>
        <p:spPr>
          <a:solidFill>
            <a:srgbClr val="FFFFFF"/>
          </a:solidFill>
          <a:ln/>
        </p:spPr>
      </p:sp>
      <p:sp>
        <p:nvSpPr>
          <p:cNvPr id="313348"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n-US" smtClean="0">
              <a:latin typeface="Times New Roman" pitchFamily="84" charset="0"/>
              <a:ea typeface="ＭＳ Ｐゴシック" pitchFamily="84" charset="-128"/>
            </a:endParaRPr>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4370" name="Rectangle 7"/>
          <p:cNvSpPr txBox="1">
            <a:spLocks noGrp="1"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gn="r"/>
            <a:fld id="{386D5437-0051-4E2A-BFF7-657385DADF1F}" type="slidenum">
              <a:rPr lang="en-US" sz="1200">
                <a:latin typeface="Times New Roman" pitchFamily="84" charset="0"/>
              </a:rPr>
              <a:pPr algn="r"/>
              <a:t>52</a:t>
            </a:fld>
            <a:endParaRPr lang="en-US" sz="1200">
              <a:latin typeface="Times New Roman" pitchFamily="84" charset="0"/>
            </a:endParaRPr>
          </a:p>
        </p:txBody>
      </p:sp>
      <p:sp>
        <p:nvSpPr>
          <p:cNvPr id="314371" name="Rectangle 2"/>
          <p:cNvSpPr>
            <a:spLocks noGrp="1" noRot="1" noChangeAspect="1" noChangeArrowheads="1" noTextEdit="1"/>
          </p:cNvSpPr>
          <p:nvPr>
            <p:ph type="sldImg"/>
          </p:nvPr>
        </p:nvSpPr>
        <p:spPr>
          <a:solidFill>
            <a:srgbClr val="FFFFFF"/>
          </a:solidFill>
          <a:ln/>
        </p:spPr>
      </p:sp>
      <p:sp>
        <p:nvSpPr>
          <p:cNvPr id="314372"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b="1" smtClean="0">
                <a:latin typeface="Times New Roman" pitchFamily="84" charset="0"/>
                <a:ea typeface="ＭＳ Ｐゴシック" pitchFamily="84" charset="-128"/>
              </a:rPr>
              <a:t>Student Misconceptions and Concerns</a:t>
            </a:r>
            <a:endParaRPr lang="en-US" smtClean="0">
              <a:latin typeface="Times New Roman" pitchFamily="84" charset="0"/>
              <a:ea typeface="ＭＳ Ｐゴシック" pitchFamily="84" charset="-128"/>
            </a:endParaRPr>
          </a:p>
          <a:p>
            <a:pPr eaLnBrk="1" hangingPunct="1"/>
            <a:r>
              <a:rPr lang="en-US" smtClean="0">
                <a:latin typeface="Times New Roman" pitchFamily="84" charset="0"/>
                <a:ea typeface="ＭＳ Ｐゴシック" pitchFamily="84" charset="-128"/>
              </a:rPr>
              <a:t>Before addressing karyotyping and nondisjunction events, consider reviewing the general structure and terminology associated with replicated chromosomes and the arrangement of chromosomes during metaphase of mitosis, meiosis I, and meiosis II. Figures 8.3B and 8.14 will be particularly helpful. A firm foundation in chromosome basics is necessary to understand the irregularities discussed in Modules 8.19–8.23.</a:t>
            </a:r>
          </a:p>
          <a:p>
            <a:pPr eaLnBrk="1" hangingPunct="1"/>
            <a:r>
              <a:rPr lang="en-US" b="1" smtClean="0">
                <a:latin typeface="Times New Roman" pitchFamily="84" charset="0"/>
                <a:ea typeface="ＭＳ Ｐゴシック" pitchFamily="84" charset="-128"/>
              </a:rPr>
              <a:t>Teaching Tips</a:t>
            </a:r>
            <a:endParaRPr lang="en-US" smtClean="0">
              <a:latin typeface="Times New Roman" pitchFamily="84" charset="0"/>
              <a:ea typeface="ＭＳ Ｐゴシック" pitchFamily="84" charset="-128"/>
            </a:endParaRPr>
          </a:p>
          <a:p>
            <a:pPr eaLnBrk="1" hangingPunct="1"/>
            <a:r>
              <a:rPr lang="en-US" smtClean="0">
                <a:latin typeface="Times New Roman" pitchFamily="84" charset="0"/>
                <a:ea typeface="ＭＳ Ｐゴシック" pitchFamily="84" charset="-128"/>
              </a:rPr>
              <a:t>The Human Genome Website is a tremendous asset for nearly every discussion related to human genetics. It can be accessed at www.genomics.energy.gov.</a:t>
            </a:r>
          </a:p>
          <a:p>
            <a:pPr eaLnBrk="1" hangingPunct="1"/>
            <a:endParaRPr lang="en-US" smtClean="0">
              <a:latin typeface="Times New Roman" pitchFamily="84" charset="0"/>
              <a:ea typeface="ＭＳ Ｐゴシック" pitchFamily="84" charset="-128"/>
            </a:endParaRPr>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5394" name="Rectangle 7"/>
          <p:cNvSpPr txBox="1">
            <a:spLocks noGrp="1" noChangeArrowheads="1"/>
          </p:cNvSpPr>
          <p:nvPr/>
        </p:nvSpPr>
        <p:spPr bwMode="auto">
          <a:xfrm>
            <a:off x="3886200" y="8686800"/>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anchor="b"/>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gn="r"/>
            <a:fld id="{645253EE-5A35-4D2F-BBB1-290FC46E2B91}" type="slidenum">
              <a:rPr lang="en-US" sz="1200">
                <a:latin typeface="Times" pitchFamily="84" charset="0"/>
              </a:rPr>
              <a:pPr algn="r"/>
              <a:t>53</a:t>
            </a:fld>
            <a:endParaRPr lang="en-US" sz="1200">
              <a:latin typeface="Times" pitchFamily="84" charset="0"/>
            </a:endParaRPr>
          </a:p>
        </p:txBody>
      </p:sp>
      <p:sp>
        <p:nvSpPr>
          <p:cNvPr id="315395" name="Rectangle 2"/>
          <p:cNvSpPr>
            <a:spLocks noChangeArrowheads="1" noTextEdit="1"/>
          </p:cNvSpPr>
          <p:nvPr>
            <p:ph type="sldImg"/>
          </p:nvPr>
        </p:nvSpPr>
        <p:spPr>
          <a:solidFill>
            <a:srgbClr val="FFFFFF"/>
          </a:solidFill>
          <a:ln/>
        </p:spPr>
      </p:sp>
      <p:sp>
        <p:nvSpPr>
          <p:cNvPr id="315396" name="Rectangle 3"/>
          <p:cNvSpPr>
            <a:spLocks noGrp="1" noChangeArrowheads="1"/>
          </p:cNvSpPr>
          <p:nvPr>
            <p:ph type="body" idx="1"/>
          </p:nvPr>
        </p:nvSpPr>
        <p:spPr>
          <a:xfrm>
            <a:off x="914400" y="4330700"/>
            <a:ext cx="5029200" cy="4114800"/>
          </a:xfrm>
          <a:solidFill>
            <a:srgbClr val="FFFFFF"/>
          </a:solidFill>
          <a:ln>
            <a:solidFill>
              <a:srgbClr val="000000"/>
            </a:solidFill>
          </a:ln>
        </p:spPr>
        <p:txBody>
          <a:bodyPr/>
          <a:lstStyle/>
          <a:p>
            <a:pPr eaLnBrk="1" hangingPunct="1"/>
            <a:r>
              <a:rPr lang="en-US" smtClean="0">
                <a:latin typeface="Times New Roman" pitchFamily="84" charset="0"/>
                <a:ea typeface="ＭＳ Ｐゴシック" pitchFamily="84" charset="-128"/>
              </a:rPr>
              <a:t>Figure 8.18_s1 Preparation of a karyotype from a blood sample (step 1)</a:t>
            </a:r>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6418" name="Rectangle 7"/>
          <p:cNvSpPr txBox="1">
            <a:spLocks noGrp="1" noChangeArrowheads="1"/>
          </p:cNvSpPr>
          <p:nvPr/>
        </p:nvSpPr>
        <p:spPr bwMode="auto">
          <a:xfrm>
            <a:off x="3886200" y="8686800"/>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anchor="b"/>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gn="r"/>
            <a:fld id="{6EBD0981-58F8-4AD3-8636-390D15B2130E}" type="slidenum">
              <a:rPr lang="en-US" sz="1200">
                <a:latin typeface="Times" pitchFamily="84" charset="0"/>
              </a:rPr>
              <a:pPr algn="r"/>
              <a:t>54</a:t>
            </a:fld>
            <a:endParaRPr lang="en-US" sz="1200">
              <a:latin typeface="Times" pitchFamily="84" charset="0"/>
            </a:endParaRPr>
          </a:p>
        </p:txBody>
      </p:sp>
      <p:sp>
        <p:nvSpPr>
          <p:cNvPr id="316419" name="Rectangle 2"/>
          <p:cNvSpPr>
            <a:spLocks noChangeArrowheads="1" noTextEdit="1"/>
          </p:cNvSpPr>
          <p:nvPr>
            <p:ph type="sldImg"/>
          </p:nvPr>
        </p:nvSpPr>
        <p:spPr>
          <a:solidFill>
            <a:srgbClr val="FFFFFF"/>
          </a:solidFill>
          <a:ln/>
        </p:spPr>
      </p:sp>
      <p:sp>
        <p:nvSpPr>
          <p:cNvPr id="316420" name="Rectangle 3"/>
          <p:cNvSpPr>
            <a:spLocks noGrp="1" noChangeArrowheads="1"/>
          </p:cNvSpPr>
          <p:nvPr>
            <p:ph type="body" idx="1"/>
          </p:nvPr>
        </p:nvSpPr>
        <p:spPr>
          <a:xfrm>
            <a:off x="914400" y="4330700"/>
            <a:ext cx="5029200" cy="4114800"/>
          </a:xfrm>
          <a:solidFill>
            <a:srgbClr val="FFFFFF"/>
          </a:solidFill>
          <a:ln>
            <a:solidFill>
              <a:srgbClr val="000000"/>
            </a:solidFill>
          </a:ln>
        </p:spPr>
        <p:txBody>
          <a:bodyPr/>
          <a:lstStyle/>
          <a:p>
            <a:pPr eaLnBrk="1" hangingPunct="1"/>
            <a:r>
              <a:rPr lang="en-US" smtClean="0">
                <a:latin typeface="Times New Roman" pitchFamily="84" charset="0"/>
                <a:ea typeface="ＭＳ Ｐゴシック" pitchFamily="84" charset="-128"/>
              </a:rPr>
              <a:t>Figure 8.18_s2 Preparation of a karyotype from a blood sample (step 2)</a:t>
            </a:r>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42" name="Rectangle 7"/>
          <p:cNvSpPr txBox="1">
            <a:spLocks noGrp="1" noChangeArrowheads="1"/>
          </p:cNvSpPr>
          <p:nvPr/>
        </p:nvSpPr>
        <p:spPr bwMode="auto">
          <a:xfrm>
            <a:off x="3886200" y="8686800"/>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anchor="b"/>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gn="r"/>
            <a:fld id="{8F1D485E-63DA-4E8B-9049-2AB534705EB3}" type="slidenum">
              <a:rPr lang="en-US" sz="1200">
                <a:latin typeface="Times" pitchFamily="84" charset="0"/>
              </a:rPr>
              <a:pPr algn="r"/>
              <a:t>55</a:t>
            </a:fld>
            <a:endParaRPr lang="en-US" sz="1200">
              <a:latin typeface="Times" pitchFamily="84" charset="0"/>
            </a:endParaRPr>
          </a:p>
        </p:txBody>
      </p:sp>
      <p:sp>
        <p:nvSpPr>
          <p:cNvPr id="317443" name="Rectangle 2"/>
          <p:cNvSpPr>
            <a:spLocks noChangeArrowheads="1" noTextEdit="1"/>
          </p:cNvSpPr>
          <p:nvPr>
            <p:ph type="sldImg"/>
          </p:nvPr>
        </p:nvSpPr>
        <p:spPr>
          <a:solidFill>
            <a:srgbClr val="FFFFFF"/>
          </a:solidFill>
          <a:ln/>
        </p:spPr>
      </p:sp>
      <p:sp>
        <p:nvSpPr>
          <p:cNvPr id="317444" name="Rectangle 3"/>
          <p:cNvSpPr>
            <a:spLocks noGrp="1" noChangeArrowheads="1"/>
          </p:cNvSpPr>
          <p:nvPr>
            <p:ph type="body" idx="1"/>
          </p:nvPr>
        </p:nvSpPr>
        <p:spPr>
          <a:xfrm>
            <a:off x="914400" y="4330700"/>
            <a:ext cx="5029200" cy="4114800"/>
          </a:xfrm>
          <a:solidFill>
            <a:srgbClr val="FFFFFF"/>
          </a:solidFill>
          <a:ln>
            <a:solidFill>
              <a:srgbClr val="000000"/>
            </a:solidFill>
          </a:ln>
        </p:spPr>
        <p:txBody>
          <a:bodyPr/>
          <a:lstStyle/>
          <a:p>
            <a:pPr eaLnBrk="1" hangingPunct="1"/>
            <a:r>
              <a:rPr lang="en-US" smtClean="0">
                <a:latin typeface="Times New Roman" pitchFamily="84" charset="0"/>
                <a:ea typeface="ＭＳ Ｐゴシック" pitchFamily="84" charset="-128"/>
              </a:rPr>
              <a:t>Figure 8.18_s3 Preparation of a karyotype from a blood sample (step 3)</a:t>
            </a:r>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8466" name="Rectangle 7"/>
          <p:cNvSpPr txBox="1">
            <a:spLocks noGrp="1" noChangeArrowheads="1"/>
          </p:cNvSpPr>
          <p:nvPr/>
        </p:nvSpPr>
        <p:spPr bwMode="auto">
          <a:xfrm>
            <a:off x="3886200" y="8686800"/>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anchor="b"/>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gn="r"/>
            <a:fld id="{87999C36-9163-44F4-8012-13B72885E619}" type="slidenum">
              <a:rPr lang="en-US" sz="1200">
                <a:latin typeface="Times" pitchFamily="84" charset="0"/>
              </a:rPr>
              <a:pPr algn="r"/>
              <a:t>56</a:t>
            </a:fld>
            <a:endParaRPr lang="en-US" sz="1200">
              <a:latin typeface="Times" pitchFamily="84" charset="0"/>
            </a:endParaRPr>
          </a:p>
        </p:txBody>
      </p:sp>
      <p:sp>
        <p:nvSpPr>
          <p:cNvPr id="318467" name="Rectangle 2"/>
          <p:cNvSpPr>
            <a:spLocks noChangeArrowheads="1" noTextEdit="1"/>
          </p:cNvSpPr>
          <p:nvPr>
            <p:ph type="sldImg"/>
          </p:nvPr>
        </p:nvSpPr>
        <p:spPr>
          <a:solidFill>
            <a:srgbClr val="FFFFFF"/>
          </a:solidFill>
          <a:ln/>
        </p:spPr>
      </p:sp>
      <p:sp>
        <p:nvSpPr>
          <p:cNvPr id="318468" name="Rectangle 3"/>
          <p:cNvSpPr>
            <a:spLocks noGrp="1" noChangeArrowheads="1"/>
          </p:cNvSpPr>
          <p:nvPr>
            <p:ph type="body" idx="1"/>
          </p:nvPr>
        </p:nvSpPr>
        <p:spPr>
          <a:xfrm>
            <a:off x="914400" y="4330700"/>
            <a:ext cx="5029200" cy="4114800"/>
          </a:xfrm>
          <a:solidFill>
            <a:srgbClr val="FFFFFF"/>
          </a:solidFill>
          <a:ln>
            <a:solidFill>
              <a:srgbClr val="000000"/>
            </a:solidFill>
          </a:ln>
        </p:spPr>
        <p:txBody>
          <a:bodyPr/>
          <a:lstStyle/>
          <a:p>
            <a:pPr eaLnBrk="1" hangingPunct="1"/>
            <a:r>
              <a:rPr lang="en-US" smtClean="0">
                <a:latin typeface="Times New Roman" pitchFamily="84" charset="0"/>
                <a:ea typeface="ＭＳ Ｐゴシック" pitchFamily="84" charset="-128"/>
              </a:rPr>
              <a:t>Figure 8.18_s4 Preparation of a karyotype from a blood sample (step 4)</a:t>
            </a:r>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9490" name="Rectangle 7"/>
          <p:cNvSpPr txBox="1">
            <a:spLocks noGrp="1" noChangeArrowheads="1"/>
          </p:cNvSpPr>
          <p:nvPr/>
        </p:nvSpPr>
        <p:spPr bwMode="auto">
          <a:xfrm>
            <a:off x="3886200" y="8686800"/>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anchor="b"/>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gn="r"/>
            <a:fld id="{34322005-4D23-4045-8E16-19D3210CEE5C}" type="slidenum">
              <a:rPr lang="en-US" sz="1200">
                <a:latin typeface="Times" pitchFamily="84" charset="0"/>
              </a:rPr>
              <a:pPr algn="r"/>
              <a:t>57</a:t>
            </a:fld>
            <a:endParaRPr lang="en-US" sz="1200">
              <a:latin typeface="Times" pitchFamily="84" charset="0"/>
            </a:endParaRPr>
          </a:p>
        </p:txBody>
      </p:sp>
      <p:sp>
        <p:nvSpPr>
          <p:cNvPr id="319491" name="Rectangle 2"/>
          <p:cNvSpPr>
            <a:spLocks noChangeArrowheads="1" noTextEdit="1"/>
          </p:cNvSpPr>
          <p:nvPr>
            <p:ph type="sldImg"/>
          </p:nvPr>
        </p:nvSpPr>
        <p:spPr>
          <a:solidFill>
            <a:srgbClr val="FFFFFF"/>
          </a:solidFill>
          <a:ln/>
        </p:spPr>
      </p:sp>
      <p:sp>
        <p:nvSpPr>
          <p:cNvPr id="319492" name="Rectangle 3"/>
          <p:cNvSpPr>
            <a:spLocks noGrp="1" noChangeArrowheads="1"/>
          </p:cNvSpPr>
          <p:nvPr>
            <p:ph type="body" idx="1"/>
          </p:nvPr>
        </p:nvSpPr>
        <p:spPr>
          <a:xfrm>
            <a:off x="914400" y="4330700"/>
            <a:ext cx="5029200" cy="4114800"/>
          </a:xfrm>
          <a:solidFill>
            <a:srgbClr val="FFFFFF"/>
          </a:solidFill>
          <a:ln>
            <a:solidFill>
              <a:srgbClr val="000000"/>
            </a:solidFill>
          </a:ln>
        </p:spPr>
        <p:txBody>
          <a:bodyPr/>
          <a:lstStyle/>
          <a:p>
            <a:pPr eaLnBrk="1" hangingPunct="1"/>
            <a:r>
              <a:rPr lang="en-US" smtClean="0">
                <a:latin typeface="Times New Roman" pitchFamily="84" charset="0"/>
                <a:ea typeface="ＭＳ Ｐゴシック" pitchFamily="84" charset="-128"/>
              </a:rPr>
              <a:t>Figure 8.18_s5 Preparation of a karyotype from a blood sample (step 5)</a:t>
            </a:r>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0514" name="Rectangle 7"/>
          <p:cNvSpPr txBox="1">
            <a:spLocks noGrp="1"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gn="r"/>
            <a:fld id="{31B867FD-C107-4406-BF6B-3B1DA30EAB21}" type="slidenum">
              <a:rPr lang="en-US" sz="1200">
                <a:latin typeface="Times New Roman" pitchFamily="84" charset="0"/>
              </a:rPr>
              <a:pPr algn="r"/>
              <a:t>58</a:t>
            </a:fld>
            <a:endParaRPr lang="en-US" sz="1200">
              <a:latin typeface="Times New Roman" pitchFamily="84" charset="0"/>
            </a:endParaRPr>
          </a:p>
        </p:txBody>
      </p:sp>
      <p:sp>
        <p:nvSpPr>
          <p:cNvPr id="320515" name="Rectangle 2"/>
          <p:cNvSpPr>
            <a:spLocks noGrp="1" noRot="1" noChangeAspect="1" noChangeArrowheads="1" noTextEdit="1"/>
          </p:cNvSpPr>
          <p:nvPr>
            <p:ph type="sldImg"/>
          </p:nvPr>
        </p:nvSpPr>
        <p:spPr>
          <a:solidFill>
            <a:srgbClr val="FFFFFF"/>
          </a:solidFill>
          <a:ln/>
        </p:spPr>
      </p:sp>
      <p:sp>
        <p:nvSpPr>
          <p:cNvPr id="320516"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b="1" smtClean="0">
                <a:latin typeface="Times New Roman" pitchFamily="84" charset="0"/>
                <a:ea typeface="ＭＳ Ｐゴシック" pitchFamily="84" charset="-128"/>
              </a:rPr>
              <a:t>Student Misconceptions and Concerns</a:t>
            </a:r>
            <a:endParaRPr lang="en-US" smtClean="0">
              <a:latin typeface="Times New Roman" pitchFamily="84" charset="0"/>
              <a:ea typeface="ＭＳ Ｐゴシック" pitchFamily="84" charset="-128"/>
            </a:endParaRPr>
          </a:p>
          <a:p>
            <a:pPr eaLnBrk="1" hangingPunct="1"/>
            <a:r>
              <a:rPr lang="en-US" smtClean="0">
                <a:latin typeface="Times New Roman" pitchFamily="84" charset="0"/>
                <a:ea typeface="ＭＳ Ｐゴシック" pitchFamily="84" charset="-128"/>
              </a:rPr>
              <a:t>Before addressing karyotyping and nondisjunction events, consider reviewing the general structure and terminology associated with replicated chromosomes and the arrangement of chromosomes during metaphase of mitosis, meiosis I, and meiosis II. Figures 8.3B and 8.14 will be particularly helpful. A firm foundation in chromosome basics is necessary to understand the irregularities discussed in Modules 8.19–8.23.</a:t>
            </a:r>
          </a:p>
          <a:p>
            <a:pPr eaLnBrk="1" hangingPunct="1"/>
            <a:r>
              <a:rPr lang="en-US" b="1" smtClean="0">
                <a:latin typeface="Times New Roman" pitchFamily="84" charset="0"/>
                <a:ea typeface="ＭＳ Ｐゴシック" pitchFamily="84" charset="-128"/>
              </a:rPr>
              <a:t>Teaching Tips</a:t>
            </a:r>
            <a:endParaRPr lang="en-US" smtClean="0">
              <a:latin typeface="Times New Roman" pitchFamily="84" charset="0"/>
              <a:ea typeface="ＭＳ Ｐゴシック" pitchFamily="84" charset="-128"/>
            </a:endParaRPr>
          </a:p>
          <a:p>
            <a:pPr eaLnBrk="1" hangingPunct="1"/>
            <a:r>
              <a:rPr lang="en-US" smtClean="0">
                <a:latin typeface="Times New Roman" pitchFamily="84" charset="0"/>
                <a:ea typeface="ＭＳ Ｐゴシック" pitchFamily="84" charset="-128"/>
              </a:rPr>
              <a:t>1. The Human Genome Website is a tremendous asset for nearly every discussion related to human genetics. It can be accessed at www.genomics.energy.gov.</a:t>
            </a:r>
          </a:p>
          <a:p>
            <a:pPr eaLnBrk="1" hangingPunct="1"/>
            <a:r>
              <a:rPr lang="en-US" smtClean="0">
                <a:latin typeface="Times New Roman" pitchFamily="84" charset="0"/>
                <a:ea typeface="ＭＳ Ｐゴシック" pitchFamily="84" charset="-128"/>
              </a:rPr>
              <a:t>2. If you have several hundred students or more in your class, it is likely that at least one of your students has a sibling with Down syndrome. The authors note that, overall, about one in every 700 babies are born with Down syndrome. </a:t>
            </a:r>
          </a:p>
          <a:p>
            <a:pPr eaLnBrk="1" hangingPunct="1"/>
            <a:r>
              <a:rPr lang="en-US" smtClean="0">
                <a:latin typeface="Times New Roman" pitchFamily="84" charset="0"/>
                <a:ea typeface="ＭＳ Ｐゴシック" pitchFamily="84" charset="-128"/>
              </a:rPr>
              <a:t>3. The National Down Syndrome Society has a website at www.ndss.org. It is a wonderful resource.</a:t>
            </a:r>
          </a:p>
          <a:p>
            <a:pPr eaLnBrk="1" hangingPunct="1"/>
            <a:endParaRPr lang="en-US" smtClean="0">
              <a:latin typeface="Times New Roman" pitchFamily="84" charset="0"/>
              <a:ea typeface="ＭＳ Ｐゴシック" pitchFamily="84" charset="-128"/>
            </a:endParaRPr>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1538" name="Rectangle 7"/>
          <p:cNvSpPr txBox="1">
            <a:spLocks noGrp="1"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gn="r"/>
            <a:fld id="{10D403F5-E686-49FD-AD12-D79C1A189D87}" type="slidenum">
              <a:rPr lang="en-US" sz="1200">
                <a:latin typeface="Times New Roman" pitchFamily="84" charset="0"/>
              </a:rPr>
              <a:pPr algn="r"/>
              <a:t>59</a:t>
            </a:fld>
            <a:endParaRPr lang="en-US" sz="1200">
              <a:latin typeface="Times New Roman" pitchFamily="84" charset="0"/>
            </a:endParaRPr>
          </a:p>
        </p:txBody>
      </p:sp>
      <p:sp>
        <p:nvSpPr>
          <p:cNvPr id="321539" name="Rectangle 2"/>
          <p:cNvSpPr>
            <a:spLocks noGrp="1" noRot="1" noChangeAspect="1" noChangeArrowheads="1" noTextEdit="1"/>
          </p:cNvSpPr>
          <p:nvPr>
            <p:ph type="sldImg"/>
          </p:nvPr>
        </p:nvSpPr>
        <p:spPr>
          <a:solidFill>
            <a:srgbClr val="FFFFFF"/>
          </a:solidFill>
          <a:ln/>
        </p:spPr>
      </p:sp>
      <p:sp>
        <p:nvSpPr>
          <p:cNvPr id="321540"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b="1" smtClean="0">
                <a:latin typeface="Times New Roman" pitchFamily="84" charset="0"/>
                <a:ea typeface="ＭＳ Ｐゴシック" pitchFamily="84" charset="-128"/>
              </a:rPr>
              <a:t>Student Misconceptions and Concerns</a:t>
            </a:r>
            <a:endParaRPr lang="en-US" smtClean="0">
              <a:latin typeface="Times New Roman" pitchFamily="84" charset="0"/>
              <a:ea typeface="ＭＳ Ｐゴシック" pitchFamily="84" charset="-128"/>
            </a:endParaRPr>
          </a:p>
          <a:p>
            <a:pPr eaLnBrk="1" hangingPunct="1"/>
            <a:r>
              <a:rPr lang="en-US" smtClean="0">
                <a:latin typeface="Times New Roman" pitchFamily="84" charset="0"/>
                <a:ea typeface="ＭＳ Ｐゴシック" pitchFamily="84" charset="-128"/>
              </a:rPr>
              <a:t>Before addressing karyotyping and nondisjunction events, consider reviewing the general structure and terminology associated with replicated chromosomes and the arrangement of chromosomes during metaphase of mitosis, meiosis I, and meiosis II. Figures 8.3B and 8.14 will be particularly helpful. A firm foundation in chromosome basics is necessary to understand the irregularities discussed in Modules 8.19–8.23.</a:t>
            </a:r>
          </a:p>
          <a:p>
            <a:pPr eaLnBrk="1" hangingPunct="1"/>
            <a:r>
              <a:rPr lang="en-US" b="1" smtClean="0">
                <a:latin typeface="Times New Roman" pitchFamily="84" charset="0"/>
                <a:ea typeface="ＭＳ Ｐゴシック" pitchFamily="84" charset="-128"/>
              </a:rPr>
              <a:t>Teaching Tips</a:t>
            </a:r>
            <a:endParaRPr lang="en-US" smtClean="0">
              <a:latin typeface="Times New Roman" pitchFamily="84" charset="0"/>
              <a:ea typeface="ＭＳ Ｐゴシック" pitchFamily="84" charset="-128"/>
            </a:endParaRPr>
          </a:p>
          <a:p>
            <a:pPr eaLnBrk="1" hangingPunct="1"/>
            <a:r>
              <a:rPr lang="en-US" smtClean="0">
                <a:latin typeface="Times New Roman" pitchFamily="84" charset="0"/>
                <a:ea typeface="ＭＳ Ｐゴシック" pitchFamily="84" charset="-128"/>
              </a:rPr>
              <a:t>1. The Human Genome Website is a tremendous asset for nearly every discussion related to human genetics. It can be accessed at www.genomics.energy.gov.</a:t>
            </a:r>
          </a:p>
          <a:p>
            <a:pPr eaLnBrk="1" hangingPunct="1"/>
            <a:r>
              <a:rPr lang="en-US" smtClean="0">
                <a:latin typeface="Times New Roman" pitchFamily="84" charset="0"/>
                <a:ea typeface="ＭＳ Ｐゴシック" pitchFamily="84" charset="-128"/>
              </a:rPr>
              <a:t>2. If you have several hundred students or more in your class, it is likely that at least one of your students has a sibling with Down syndrome. The authors note that, overall, about one in every 700 babies are born with Down syndrome. </a:t>
            </a:r>
          </a:p>
          <a:p>
            <a:pPr eaLnBrk="1" hangingPunct="1"/>
            <a:r>
              <a:rPr lang="en-US" smtClean="0">
                <a:latin typeface="Times New Roman" pitchFamily="84" charset="0"/>
                <a:ea typeface="ＭＳ Ｐゴシック" pitchFamily="84" charset="-128"/>
              </a:rPr>
              <a:t>3. The National Down Syndrome Society has a website at www.ndss.org. It is a wonderful resource.</a:t>
            </a:r>
          </a:p>
          <a:p>
            <a:pPr eaLnBrk="1" hangingPunct="1"/>
            <a:endParaRPr lang="en-US" smtClean="0">
              <a:latin typeface="Times New Roman" pitchFamily="84" charset="0"/>
              <a:ea typeface="ＭＳ Ｐゴシック" pitchFamily="84" charset="-128"/>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7266" name="Rectangle 7"/>
          <p:cNvSpPr txBox="1">
            <a:spLocks noGrp="1"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gn="r"/>
            <a:fld id="{57EEF1A4-CEDD-4090-9DEE-E6882B76388C}" type="slidenum">
              <a:rPr lang="en-US" sz="1200">
                <a:latin typeface="Times New Roman" pitchFamily="84" charset="0"/>
              </a:rPr>
              <a:pPr algn="r"/>
              <a:t>6</a:t>
            </a:fld>
            <a:endParaRPr lang="en-US" sz="1200">
              <a:latin typeface="Times New Roman" pitchFamily="84" charset="0"/>
            </a:endParaRPr>
          </a:p>
        </p:txBody>
      </p:sp>
      <p:sp>
        <p:nvSpPr>
          <p:cNvPr id="267267" name="Rectangle 2"/>
          <p:cNvSpPr>
            <a:spLocks noGrp="1" noRot="1" noChangeAspect="1" noChangeArrowheads="1" noTextEdit="1"/>
          </p:cNvSpPr>
          <p:nvPr>
            <p:ph type="sldImg"/>
          </p:nvPr>
        </p:nvSpPr>
        <p:spPr>
          <a:solidFill>
            <a:srgbClr val="FFFFFF"/>
          </a:solidFill>
          <a:ln/>
        </p:spPr>
      </p:sp>
      <p:sp>
        <p:nvSpPr>
          <p:cNvPr id="267268"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b="1" smtClean="0">
                <a:latin typeface="Times New Roman" pitchFamily="84" charset="0"/>
                <a:ea typeface="ＭＳ Ｐゴシック" pitchFamily="84" charset="-128"/>
              </a:rPr>
              <a:t>Student Misconceptions and Concerns</a:t>
            </a:r>
            <a:endParaRPr lang="en-US" smtClean="0">
              <a:latin typeface="Times New Roman" pitchFamily="84" charset="0"/>
              <a:ea typeface="ＭＳ Ｐゴシック" pitchFamily="84" charset="-128"/>
            </a:endParaRPr>
          </a:p>
          <a:p>
            <a:pPr eaLnBrk="1" hangingPunct="1"/>
            <a:r>
              <a:rPr lang="en-US" smtClean="0">
                <a:latin typeface="Times New Roman" pitchFamily="84" charset="0"/>
                <a:ea typeface="ＭＳ Ｐゴシック" pitchFamily="84" charset="-128"/>
              </a:rPr>
              <a:t>Students might not immediately see the need for meiosis in sexual reproduction. Consider an example of what would happen over many generations if gametes were produced by mitosis. The resulting genetic doubling is prevented if each gamete has only half the genetic material of the adult cells.</a:t>
            </a:r>
          </a:p>
          <a:p>
            <a:pPr eaLnBrk="1" hangingPunct="1"/>
            <a:r>
              <a:rPr lang="en-US" b="1" smtClean="0">
                <a:latin typeface="Times New Roman" pitchFamily="84" charset="0"/>
                <a:ea typeface="ＭＳ Ｐゴシック" pitchFamily="84" charset="-128"/>
              </a:rPr>
              <a:t>Teaching Tips</a:t>
            </a:r>
            <a:endParaRPr lang="en-US" smtClean="0">
              <a:latin typeface="Times New Roman" pitchFamily="84" charset="0"/>
              <a:ea typeface="ＭＳ Ｐゴシック" pitchFamily="84" charset="-128"/>
            </a:endParaRPr>
          </a:p>
          <a:p>
            <a:pPr eaLnBrk="1" hangingPunct="1"/>
            <a:r>
              <a:rPr lang="en-US" smtClean="0">
                <a:latin typeface="Times New Roman" pitchFamily="84" charset="0"/>
                <a:ea typeface="ＭＳ Ｐゴシック" pitchFamily="84" charset="-128"/>
              </a:rPr>
              <a:t>1. Consider helping students through mitosis and meiosis by developing an analogy to pairs of shoes. In this case, any given species has a certain number of pairs of shoes, or homologous chromosomes.</a:t>
            </a:r>
          </a:p>
          <a:p>
            <a:pPr eaLnBrk="1" hangingPunct="1"/>
            <a:r>
              <a:rPr lang="en-US" smtClean="0">
                <a:latin typeface="Times New Roman" pitchFamily="84" charset="0"/>
                <a:ea typeface="ＭＳ Ｐゴシック" pitchFamily="84" charset="-128"/>
              </a:rPr>
              <a:t>2. In the shoe analogy, females have 23 pairs of matching shoes, while males have 22 matching pairs and 1 odd pair . . . maybe a sandal and a sneaker!</a:t>
            </a:r>
          </a:p>
          <a:p>
            <a:pPr eaLnBrk="1" hangingPunct="1"/>
            <a:r>
              <a:rPr lang="en-US" smtClean="0">
                <a:latin typeface="Times New Roman" pitchFamily="84" charset="0"/>
                <a:ea typeface="ＭＳ Ｐゴシック" pitchFamily="84" charset="-128"/>
              </a:rPr>
              <a:t>3. You might want to get your students thinking by asking them why eggs and sperm are different. (This depends upon the species, but within vertebrates, eggs and sperm are specialized for different tasks. Sperm are adapted to move to an egg and donate a nucleus. Eggs contain a nucleus and most of the cytoplasm of the future zygote. Thus eggs are typically larger, nonmotile, and full of cellular resources to sustain cell division and growth.)</a:t>
            </a:r>
          </a:p>
          <a:p>
            <a:pPr eaLnBrk="1" hangingPunct="1"/>
            <a:endParaRPr lang="en-US" smtClean="0">
              <a:latin typeface="Times New Roman" pitchFamily="84" charset="0"/>
              <a:ea typeface="ＭＳ Ｐゴシック" pitchFamily="84" charset="-128"/>
            </a:endParaRPr>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2562" name="Rectangle 7"/>
          <p:cNvSpPr txBox="1">
            <a:spLocks noGrp="1" noChangeArrowheads="1"/>
          </p:cNvSpPr>
          <p:nvPr/>
        </p:nvSpPr>
        <p:spPr bwMode="auto">
          <a:xfrm>
            <a:off x="3886200" y="8686800"/>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anchor="b"/>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gn="r"/>
            <a:fld id="{29E3D2DE-CF06-48B5-A514-09AA701296D2}" type="slidenum">
              <a:rPr lang="en-US" sz="1200">
                <a:latin typeface="Times" pitchFamily="84" charset="0"/>
              </a:rPr>
              <a:pPr algn="r"/>
              <a:t>60</a:t>
            </a:fld>
            <a:endParaRPr lang="en-US" sz="1200">
              <a:latin typeface="Times" pitchFamily="84" charset="0"/>
            </a:endParaRPr>
          </a:p>
        </p:txBody>
      </p:sp>
      <p:sp>
        <p:nvSpPr>
          <p:cNvPr id="322563" name="Rectangle 2"/>
          <p:cNvSpPr>
            <a:spLocks noChangeArrowheads="1" noTextEdit="1"/>
          </p:cNvSpPr>
          <p:nvPr>
            <p:ph type="sldImg"/>
          </p:nvPr>
        </p:nvSpPr>
        <p:spPr>
          <a:solidFill>
            <a:srgbClr val="FFFFFF"/>
          </a:solidFill>
          <a:ln/>
        </p:spPr>
      </p:sp>
      <p:sp>
        <p:nvSpPr>
          <p:cNvPr id="322564" name="Rectangle 3"/>
          <p:cNvSpPr>
            <a:spLocks noGrp="1" noChangeArrowheads="1"/>
          </p:cNvSpPr>
          <p:nvPr>
            <p:ph type="body" idx="1"/>
          </p:nvPr>
        </p:nvSpPr>
        <p:spPr>
          <a:xfrm>
            <a:off x="914400" y="4330700"/>
            <a:ext cx="5029200" cy="4114800"/>
          </a:xfrm>
          <a:solidFill>
            <a:srgbClr val="FFFFFF"/>
          </a:solidFill>
          <a:ln>
            <a:solidFill>
              <a:srgbClr val="000000"/>
            </a:solidFill>
          </a:ln>
        </p:spPr>
        <p:txBody>
          <a:bodyPr/>
          <a:lstStyle/>
          <a:p>
            <a:pPr eaLnBrk="1" hangingPunct="1"/>
            <a:r>
              <a:rPr lang="en-US" smtClean="0">
                <a:latin typeface="Times New Roman" pitchFamily="84" charset="0"/>
                <a:ea typeface="ＭＳ Ｐゴシック" pitchFamily="84" charset="-128"/>
              </a:rPr>
              <a:t>Figure 8.19A A karyotype showing trisomy 21, and an individual with Down syndrome</a:t>
            </a:r>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3586" name="Rectangle 7"/>
          <p:cNvSpPr txBox="1">
            <a:spLocks noGrp="1" noChangeArrowheads="1"/>
          </p:cNvSpPr>
          <p:nvPr/>
        </p:nvSpPr>
        <p:spPr bwMode="auto">
          <a:xfrm>
            <a:off x="3886200" y="8686800"/>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anchor="b"/>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gn="r"/>
            <a:fld id="{2C2254CA-2380-4562-987F-9BD2056B9CF6}" type="slidenum">
              <a:rPr lang="en-US" sz="1200">
                <a:latin typeface="Times" pitchFamily="84" charset="0"/>
              </a:rPr>
              <a:pPr algn="r"/>
              <a:t>61</a:t>
            </a:fld>
            <a:endParaRPr lang="en-US" sz="1200">
              <a:latin typeface="Times" pitchFamily="84" charset="0"/>
            </a:endParaRPr>
          </a:p>
        </p:txBody>
      </p:sp>
      <p:sp>
        <p:nvSpPr>
          <p:cNvPr id="323587" name="Rectangle 2"/>
          <p:cNvSpPr>
            <a:spLocks noChangeArrowheads="1" noTextEdit="1"/>
          </p:cNvSpPr>
          <p:nvPr>
            <p:ph type="sldImg"/>
          </p:nvPr>
        </p:nvSpPr>
        <p:spPr>
          <a:solidFill>
            <a:srgbClr val="FFFFFF"/>
          </a:solidFill>
          <a:ln/>
        </p:spPr>
      </p:sp>
      <p:sp>
        <p:nvSpPr>
          <p:cNvPr id="323588" name="Rectangle 3"/>
          <p:cNvSpPr>
            <a:spLocks noGrp="1" noChangeArrowheads="1"/>
          </p:cNvSpPr>
          <p:nvPr>
            <p:ph type="body" idx="1"/>
          </p:nvPr>
        </p:nvSpPr>
        <p:spPr>
          <a:xfrm>
            <a:off x="914400" y="4330700"/>
            <a:ext cx="5029200" cy="4114800"/>
          </a:xfrm>
          <a:solidFill>
            <a:srgbClr val="FFFFFF"/>
          </a:solidFill>
          <a:ln>
            <a:solidFill>
              <a:srgbClr val="000000"/>
            </a:solidFill>
          </a:ln>
        </p:spPr>
        <p:txBody>
          <a:bodyPr/>
          <a:lstStyle/>
          <a:p>
            <a:pPr eaLnBrk="1" hangingPunct="1"/>
            <a:r>
              <a:rPr lang="en-US" smtClean="0">
                <a:latin typeface="Times New Roman" pitchFamily="84" charset="0"/>
                <a:ea typeface="ＭＳ Ｐゴシック" pitchFamily="84" charset="-128"/>
              </a:rPr>
              <a:t>Figure 8.19A_1 A karyotype showing trisomy 21</a:t>
            </a:r>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4610" name="Rectangle 7"/>
          <p:cNvSpPr txBox="1">
            <a:spLocks noGrp="1" noChangeArrowheads="1"/>
          </p:cNvSpPr>
          <p:nvPr/>
        </p:nvSpPr>
        <p:spPr bwMode="auto">
          <a:xfrm>
            <a:off x="3886200" y="8686800"/>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anchor="b"/>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gn="r"/>
            <a:fld id="{4D687D0A-5A66-45AA-A1A8-FBECA5F8974A}" type="slidenum">
              <a:rPr lang="en-US" sz="1200">
                <a:latin typeface="Times" pitchFamily="84" charset="0"/>
              </a:rPr>
              <a:pPr algn="r"/>
              <a:t>62</a:t>
            </a:fld>
            <a:endParaRPr lang="en-US" sz="1200">
              <a:latin typeface="Times" pitchFamily="84" charset="0"/>
            </a:endParaRPr>
          </a:p>
        </p:txBody>
      </p:sp>
      <p:sp>
        <p:nvSpPr>
          <p:cNvPr id="324611" name="Rectangle 2"/>
          <p:cNvSpPr>
            <a:spLocks noChangeArrowheads="1" noTextEdit="1"/>
          </p:cNvSpPr>
          <p:nvPr>
            <p:ph type="sldImg"/>
          </p:nvPr>
        </p:nvSpPr>
        <p:spPr>
          <a:solidFill>
            <a:srgbClr val="FFFFFF"/>
          </a:solidFill>
          <a:ln/>
        </p:spPr>
      </p:sp>
      <p:sp>
        <p:nvSpPr>
          <p:cNvPr id="324612" name="Rectangle 3"/>
          <p:cNvSpPr>
            <a:spLocks noGrp="1" noChangeArrowheads="1"/>
          </p:cNvSpPr>
          <p:nvPr>
            <p:ph type="body" idx="1"/>
          </p:nvPr>
        </p:nvSpPr>
        <p:spPr>
          <a:xfrm>
            <a:off x="914400" y="4330700"/>
            <a:ext cx="5029200" cy="4114800"/>
          </a:xfrm>
          <a:solidFill>
            <a:srgbClr val="FFFFFF"/>
          </a:solidFill>
          <a:ln>
            <a:solidFill>
              <a:srgbClr val="000000"/>
            </a:solidFill>
          </a:ln>
        </p:spPr>
        <p:txBody>
          <a:bodyPr/>
          <a:lstStyle/>
          <a:p>
            <a:pPr eaLnBrk="1" hangingPunct="1"/>
            <a:r>
              <a:rPr lang="en-US" smtClean="0">
                <a:latin typeface="Times New Roman" pitchFamily="84" charset="0"/>
                <a:ea typeface="ＭＳ Ｐゴシック" pitchFamily="84" charset="-128"/>
              </a:rPr>
              <a:t>Figure 8.19A_2 An individual with Down syndrome</a:t>
            </a:r>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5634" name="Rectangle 7"/>
          <p:cNvSpPr txBox="1">
            <a:spLocks noGrp="1" noChangeArrowheads="1"/>
          </p:cNvSpPr>
          <p:nvPr/>
        </p:nvSpPr>
        <p:spPr bwMode="auto">
          <a:xfrm>
            <a:off x="3886200" y="8686800"/>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anchor="b"/>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gn="r"/>
            <a:fld id="{62C1EE93-2CFF-4248-8F00-171EF7039D2C}" type="slidenum">
              <a:rPr lang="en-US" sz="1200">
                <a:latin typeface="Times" pitchFamily="84" charset="0"/>
              </a:rPr>
              <a:pPr algn="r"/>
              <a:t>63</a:t>
            </a:fld>
            <a:endParaRPr lang="en-US" sz="1200">
              <a:latin typeface="Times" pitchFamily="84" charset="0"/>
            </a:endParaRPr>
          </a:p>
        </p:txBody>
      </p:sp>
      <p:sp>
        <p:nvSpPr>
          <p:cNvPr id="325635" name="Rectangle 2"/>
          <p:cNvSpPr>
            <a:spLocks noChangeArrowheads="1" noTextEdit="1"/>
          </p:cNvSpPr>
          <p:nvPr>
            <p:ph type="sldImg"/>
          </p:nvPr>
        </p:nvSpPr>
        <p:spPr>
          <a:solidFill>
            <a:srgbClr val="FFFFFF"/>
          </a:solidFill>
          <a:ln/>
        </p:spPr>
      </p:sp>
      <p:sp>
        <p:nvSpPr>
          <p:cNvPr id="325636" name="Rectangle 3"/>
          <p:cNvSpPr>
            <a:spLocks noGrp="1" noChangeArrowheads="1"/>
          </p:cNvSpPr>
          <p:nvPr>
            <p:ph type="body" idx="1"/>
          </p:nvPr>
        </p:nvSpPr>
        <p:spPr>
          <a:xfrm>
            <a:off x="914400" y="4330700"/>
            <a:ext cx="5029200" cy="4114800"/>
          </a:xfrm>
          <a:solidFill>
            <a:srgbClr val="FFFFFF"/>
          </a:solidFill>
          <a:ln>
            <a:solidFill>
              <a:srgbClr val="000000"/>
            </a:solidFill>
          </a:ln>
        </p:spPr>
        <p:txBody>
          <a:bodyPr/>
          <a:lstStyle/>
          <a:p>
            <a:pPr eaLnBrk="1" hangingPunct="1"/>
            <a:r>
              <a:rPr lang="en-US" smtClean="0">
                <a:latin typeface="Times New Roman" pitchFamily="84" charset="0"/>
                <a:ea typeface="ＭＳ Ｐゴシック" pitchFamily="84" charset="-128"/>
              </a:rPr>
              <a:t>Figure 8.19B Maternal age and incidence of Down syndrome</a:t>
            </a:r>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6658" name="Rectangle 7"/>
          <p:cNvSpPr txBox="1">
            <a:spLocks noGrp="1"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gn="r"/>
            <a:fld id="{53A103D9-7E43-40F6-B065-DC37CD64F7B6}" type="slidenum">
              <a:rPr lang="en-US" sz="1200">
                <a:latin typeface="Times New Roman" pitchFamily="84" charset="0"/>
              </a:rPr>
              <a:pPr algn="r"/>
              <a:t>64</a:t>
            </a:fld>
            <a:endParaRPr lang="en-US" sz="1200">
              <a:latin typeface="Times New Roman" pitchFamily="84" charset="0"/>
            </a:endParaRPr>
          </a:p>
        </p:txBody>
      </p:sp>
      <p:sp>
        <p:nvSpPr>
          <p:cNvPr id="326659" name="Rectangle 2"/>
          <p:cNvSpPr>
            <a:spLocks noGrp="1" noRot="1" noChangeAspect="1" noChangeArrowheads="1" noTextEdit="1"/>
          </p:cNvSpPr>
          <p:nvPr>
            <p:ph type="sldImg"/>
          </p:nvPr>
        </p:nvSpPr>
        <p:spPr>
          <a:solidFill>
            <a:srgbClr val="FFFFFF"/>
          </a:solidFill>
          <a:ln/>
        </p:spPr>
      </p:sp>
      <p:sp>
        <p:nvSpPr>
          <p:cNvPr id="326660"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b="1" smtClean="0">
                <a:latin typeface="Times New Roman" pitchFamily="84" charset="0"/>
                <a:ea typeface="ＭＳ Ｐゴシック" pitchFamily="84" charset="-128"/>
              </a:rPr>
              <a:t>Student Misconceptions and Concerns</a:t>
            </a:r>
            <a:endParaRPr lang="en-US" smtClean="0">
              <a:latin typeface="Times New Roman" pitchFamily="84" charset="0"/>
              <a:ea typeface="ＭＳ Ｐゴシック" pitchFamily="84" charset="-128"/>
            </a:endParaRPr>
          </a:p>
          <a:p>
            <a:pPr eaLnBrk="1" hangingPunct="1"/>
            <a:r>
              <a:rPr lang="en-US" smtClean="0">
                <a:latin typeface="Times New Roman" pitchFamily="84" charset="0"/>
                <a:ea typeface="ＭＳ Ｐゴシック" pitchFamily="84" charset="-128"/>
              </a:rPr>
              <a:t>Before addressing karyotyping and nondisjunction events, consider reviewing the general structure and terminology associated with replicated chromosomes and the arrangement of chromosomes during metaphase of mitosis, meiosis I, and meiosis II. Figures 8.3B and 8.14 will be particularly helpful. A firm foundation in chromosome basics is necessary to understand the irregularities discussed in Modules 8.19–8.23.</a:t>
            </a:r>
          </a:p>
          <a:p>
            <a:pPr eaLnBrk="1" hangingPunct="1"/>
            <a:r>
              <a:rPr lang="en-US" b="1" smtClean="0">
                <a:latin typeface="Times New Roman" pitchFamily="84" charset="0"/>
                <a:ea typeface="ＭＳ Ｐゴシック" pitchFamily="84" charset="-128"/>
              </a:rPr>
              <a:t>Teaching Tips</a:t>
            </a:r>
            <a:endParaRPr lang="en-US" smtClean="0">
              <a:latin typeface="Times New Roman" pitchFamily="84" charset="0"/>
              <a:ea typeface="ＭＳ Ｐゴシック" pitchFamily="84" charset="-128"/>
            </a:endParaRPr>
          </a:p>
          <a:p>
            <a:pPr eaLnBrk="1" hangingPunct="1"/>
            <a:r>
              <a:rPr lang="en-US" smtClean="0">
                <a:latin typeface="Times New Roman" pitchFamily="84" charset="0"/>
                <a:ea typeface="ＭＳ Ｐゴシック" pitchFamily="84" charset="-128"/>
              </a:rPr>
              <a:t>1. The Human Genome Website is a tremendous asset for nearly every discussion related to human genetics. It can be accessed at www.genomics.energy.gov.</a:t>
            </a:r>
          </a:p>
          <a:p>
            <a:pPr eaLnBrk="1" hangingPunct="1"/>
            <a:r>
              <a:rPr lang="en-US" smtClean="0">
                <a:latin typeface="Times New Roman" pitchFamily="84" charset="0"/>
                <a:ea typeface="ＭＳ Ｐゴシック" pitchFamily="84" charset="-128"/>
              </a:rPr>
              <a:t>2. Students might be confused by the term nondisjunction. But simply put, it is an error in the sorting of chromosomes during mitosis or meiosis. Figure 8.20 illustrates two types of nondisjunction errors in meiosis.</a:t>
            </a:r>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82" name="Rectangle 7"/>
          <p:cNvSpPr txBox="1">
            <a:spLocks noGrp="1" noChangeArrowheads="1"/>
          </p:cNvSpPr>
          <p:nvPr/>
        </p:nvSpPr>
        <p:spPr bwMode="auto">
          <a:xfrm>
            <a:off x="3886200" y="8686800"/>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anchor="b"/>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gn="r"/>
            <a:fld id="{AD119F44-D1C5-45FA-9A06-CD5E178A3C94}" type="slidenum">
              <a:rPr lang="en-US" sz="1200">
                <a:latin typeface="Times" pitchFamily="84" charset="0"/>
              </a:rPr>
              <a:pPr algn="r"/>
              <a:t>65</a:t>
            </a:fld>
            <a:endParaRPr lang="en-US" sz="1200">
              <a:latin typeface="Times" pitchFamily="84" charset="0"/>
            </a:endParaRPr>
          </a:p>
        </p:txBody>
      </p:sp>
      <p:sp>
        <p:nvSpPr>
          <p:cNvPr id="327683" name="Rectangle 2"/>
          <p:cNvSpPr>
            <a:spLocks noChangeArrowheads="1" noTextEdit="1"/>
          </p:cNvSpPr>
          <p:nvPr>
            <p:ph type="sldImg"/>
          </p:nvPr>
        </p:nvSpPr>
        <p:spPr>
          <a:solidFill>
            <a:srgbClr val="FFFFFF"/>
          </a:solidFill>
          <a:ln/>
        </p:spPr>
      </p:sp>
      <p:sp>
        <p:nvSpPr>
          <p:cNvPr id="327684" name="Rectangle 3"/>
          <p:cNvSpPr>
            <a:spLocks noGrp="1" noChangeArrowheads="1"/>
          </p:cNvSpPr>
          <p:nvPr>
            <p:ph type="body" idx="1"/>
          </p:nvPr>
        </p:nvSpPr>
        <p:spPr>
          <a:xfrm>
            <a:off x="914400" y="4330700"/>
            <a:ext cx="5029200" cy="4114800"/>
          </a:xfrm>
          <a:solidFill>
            <a:srgbClr val="FFFFFF"/>
          </a:solidFill>
          <a:ln>
            <a:solidFill>
              <a:srgbClr val="000000"/>
            </a:solidFill>
          </a:ln>
        </p:spPr>
        <p:txBody>
          <a:bodyPr/>
          <a:lstStyle/>
          <a:p>
            <a:pPr eaLnBrk="1" hangingPunct="1"/>
            <a:r>
              <a:rPr lang="en-US" smtClean="0">
                <a:latin typeface="Times New Roman" pitchFamily="84" charset="0"/>
                <a:ea typeface="ＭＳ Ｐゴシック" pitchFamily="84" charset="-128"/>
              </a:rPr>
              <a:t>Figure 8.20A_s1 Nondisjunction in meiosis I (step 1)</a:t>
            </a:r>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8706" name="Rectangle 7"/>
          <p:cNvSpPr txBox="1">
            <a:spLocks noGrp="1" noChangeArrowheads="1"/>
          </p:cNvSpPr>
          <p:nvPr/>
        </p:nvSpPr>
        <p:spPr bwMode="auto">
          <a:xfrm>
            <a:off x="3886200" y="8686800"/>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anchor="b"/>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gn="r"/>
            <a:fld id="{14FDA73C-A788-4079-891E-1DDBD0E3F75A}" type="slidenum">
              <a:rPr lang="en-US" sz="1200">
                <a:latin typeface="Times" pitchFamily="84" charset="0"/>
              </a:rPr>
              <a:pPr algn="r"/>
              <a:t>66</a:t>
            </a:fld>
            <a:endParaRPr lang="en-US" sz="1200">
              <a:latin typeface="Times" pitchFamily="84" charset="0"/>
            </a:endParaRPr>
          </a:p>
        </p:txBody>
      </p:sp>
      <p:sp>
        <p:nvSpPr>
          <p:cNvPr id="328707" name="Rectangle 2"/>
          <p:cNvSpPr>
            <a:spLocks noChangeArrowheads="1" noTextEdit="1"/>
          </p:cNvSpPr>
          <p:nvPr>
            <p:ph type="sldImg"/>
          </p:nvPr>
        </p:nvSpPr>
        <p:spPr>
          <a:solidFill>
            <a:srgbClr val="FFFFFF"/>
          </a:solidFill>
          <a:ln/>
        </p:spPr>
      </p:sp>
      <p:sp>
        <p:nvSpPr>
          <p:cNvPr id="328708" name="Rectangle 3"/>
          <p:cNvSpPr>
            <a:spLocks noGrp="1" noChangeArrowheads="1"/>
          </p:cNvSpPr>
          <p:nvPr>
            <p:ph type="body" idx="1"/>
          </p:nvPr>
        </p:nvSpPr>
        <p:spPr>
          <a:xfrm>
            <a:off x="914400" y="4330700"/>
            <a:ext cx="5029200" cy="4114800"/>
          </a:xfrm>
          <a:solidFill>
            <a:srgbClr val="FFFFFF"/>
          </a:solidFill>
          <a:ln>
            <a:solidFill>
              <a:srgbClr val="000000"/>
            </a:solidFill>
          </a:ln>
        </p:spPr>
        <p:txBody>
          <a:bodyPr/>
          <a:lstStyle/>
          <a:p>
            <a:pPr eaLnBrk="1" hangingPunct="1"/>
            <a:r>
              <a:rPr lang="en-US" smtClean="0">
                <a:latin typeface="Times New Roman" pitchFamily="84" charset="0"/>
                <a:ea typeface="ＭＳ Ｐゴシック" pitchFamily="84" charset="-128"/>
              </a:rPr>
              <a:t>Figure 8.20A_s2 Nondisjunction in meiosis I (step 2)</a:t>
            </a:r>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9730" name="Rectangle 7"/>
          <p:cNvSpPr txBox="1">
            <a:spLocks noGrp="1" noChangeArrowheads="1"/>
          </p:cNvSpPr>
          <p:nvPr/>
        </p:nvSpPr>
        <p:spPr bwMode="auto">
          <a:xfrm>
            <a:off x="3886200" y="8686800"/>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anchor="b"/>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gn="r"/>
            <a:fld id="{1C119B61-1F6C-4AAA-B365-AB720AB3FDFF}" type="slidenum">
              <a:rPr lang="en-US" sz="1200">
                <a:latin typeface="Times" pitchFamily="84" charset="0"/>
              </a:rPr>
              <a:pPr algn="r"/>
              <a:t>67</a:t>
            </a:fld>
            <a:endParaRPr lang="en-US" sz="1200">
              <a:latin typeface="Times" pitchFamily="84" charset="0"/>
            </a:endParaRPr>
          </a:p>
        </p:txBody>
      </p:sp>
      <p:sp>
        <p:nvSpPr>
          <p:cNvPr id="329731" name="Rectangle 2"/>
          <p:cNvSpPr>
            <a:spLocks noChangeArrowheads="1" noTextEdit="1"/>
          </p:cNvSpPr>
          <p:nvPr>
            <p:ph type="sldImg"/>
          </p:nvPr>
        </p:nvSpPr>
        <p:spPr>
          <a:solidFill>
            <a:srgbClr val="FFFFFF"/>
          </a:solidFill>
          <a:ln/>
        </p:spPr>
      </p:sp>
      <p:sp>
        <p:nvSpPr>
          <p:cNvPr id="329732" name="Rectangle 3"/>
          <p:cNvSpPr>
            <a:spLocks noGrp="1" noChangeArrowheads="1"/>
          </p:cNvSpPr>
          <p:nvPr>
            <p:ph type="body" idx="1"/>
          </p:nvPr>
        </p:nvSpPr>
        <p:spPr>
          <a:xfrm>
            <a:off x="914400" y="4330700"/>
            <a:ext cx="5029200" cy="4114800"/>
          </a:xfrm>
          <a:solidFill>
            <a:srgbClr val="FFFFFF"/>
          </a:solidFill>
          <a:ln>
            <a:solidFill>
              <a:srgbClr val="000000"/>
            </a:solidFill>
          </a:ln>
        </p:spPr>
        <p:txBody>
          <a:bodyPr/>
          <a:lstStyle/>
          <a:p>
            <a:pPr eaLnBrk="1" hangingPunct="1"/>
            <a:r>
              <a:rPr lang="en-US" smtClean="0">
                <a:latin typeface="Times New Roman" pitchFamily="84" charset="0"/>
                <a:ea typeface="ＭＳ Ｐゴシック" pitchFamily="84" charset="-128"/>
              </a:rPr>
              <a:t>Figure 8.20A_s3 Nondisjunction in meiosis I (step 3)</a:t>
            </a:r>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0754" name="Rectangle 7"/>
          <p:cNvSpPr txBox="1">
            <a:spLocks noGrp="1" noChangeArrowheads="1"/>
          </p:cNvSpPr>
          <p:nvPr/>
        </p:nvSpPr>
        <p:spPr bwMode="auto">
          <a:xfrm>
            <a:off x="3886200" y="8686800"/>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anchor="b"/>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gn="r"/>
            <a:fld id="{91B67DB7-DAAF-4847-B093-1DCC953F5694}" type="slidenum">
              <a:rPr lang="en-US" sz="1200">
                <a:latin typeface="Times" pitchFamily="84" charset="0"/>
              </a:rPr>
              <a:pPr algn="r"/>
              <a:t>68</a:t>
            </a:fld>
            <a:endParaRPr lang="en-US" sz="1200">
              <a:latin typeface="Times" pitchFamily="84" charset="0"/>
            </a:endParaRPr>
          </a:p>
        </p:txBody>
      </p:sp>
      <p:sp>
        <p:nvSpPr>
          <p:cNvPr id="330755" name="Rectangle 2"/>
          <p:cNvSpPr>
            <a:spLocks noChangeArrowheads="1" noTextEdit="1"/>
          </p:cNvSpPr>
          <p:nvPr>
            <p:ph type="sldImg"/>
          </p:nvPr>
        </p:nvSpPr>
        <p:spPr>
          <a:solidFill>
            <a:srgbClr val="FFFFFF"/>
          </a:solidFill>
          <a:ln/>
        </p:spPr>
      </p:sp>
      <p:sp>
        <p:nvSpPr>
          <p:cNvPr id="330756" name="Rectangle 3"/>
          <p:cNvSpPr>
            <a:spLocks noGrp="1" noChangeArrowheads="1"/>
          </p:cNvSpPr>
          <p:nvPr>
            <p:ph type="body" idx="1"/>
          </p:nvPr>
        </p:nvSpPr>
        <p:spPr>
          <a:xfrm>
            <a:off x="914400" y="4330700"/>
            <a:ext cx="5029200" cy="4114800"/>
          </a:xfrm>
          <a:solidFill>
            <a:srgbClr val="FFFFFF"/>
          </a:solidFill>
          <a:ln>
            <a:solidFill>
              <a:srgbClr val="000000"/>
            </a:solidFill>
          </a:ln>
        </p:spPr>
        <p:txBody>
          <a:bodyPr/>
          <a:lstStyle/>
          <a:p>
            <a:pPr eaLnBrk="1" hangingPunct="1"/>
            <a:r>
              <a:rPr lang="en-US" smtClean="0">
                <a:latin typeface="Times New Roman" pitchFamily="84" charset="0"/>
                <a:ea typeface="ＭＳ Ｐゴシック" pitchFamily="84" charset="-128"/>
              </a:rPr>
              <a:t>Figure 8.20B_s1 Nondisjunction in meiosis II (step 1)</a:t>
            </a:r>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1778" name="Rectangle 7"/>
          <p:cNvSpPr txBox="1">
            <a:spLocks noGrp="1" noChangeArrowheads="1"/>
          </p:cNvSpPr>
          <p:nvPr/>
        </p:nvSpPr>
        <p:spPr bwMode="auto">
          <a:xfrm>
            <a:off x="3886200" y="8686800"/>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anchor="b"/>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gn="r"/>
            <a:fld id="{5268E146-5673-48E0-B052-1D91C9F3A641}" type="slidenum">
              <a:rPr lang="en-US" sz="1200">
                <a:latin typeface="Times" pitchFamily="84" charset="0"/>
              </a:rPr>
              <a:pPr algn="r"/>
              <a:t>69</a:t>
            </a:fld>
            <a:endParaRPr lang="en-US" sz="1200">
              <a:latin typeface="Times" pitchFamily="84" charset="0"/>
            </a:endParaRPr>
          </a:p>
        </p:txBody>
      </p:sp>
      <p:sp>
        <p:nvSpPr>
          <p:cNvPr id="331779" name="Rectangle 2"/>
          <p:cNvSpPr>
            <a:spLocks noChangeArrowheads="1" noTextEdit="1"/>
          </p:cNvSpPr>
          <p:nvPr>
            <p:ph type="sldImg"/>
          </p:nvPr>
        </p:nvSpPr>
        <p:spPr>
          <a:solidFill>
            <a:srgbClr val="FFFFFF"/>
          </a:solidFill>
          <a:ln/>
        </p:spPr>
      </p:sp>
      <p:sp>
        <p:nvSpPr>
          <p:cNvPr id="331780" name="Rectangle 3"/>
          <p:cNvSpPr>
            <a:spLocks noGrp="1" noChangeArrowheads="1"/>
          </p:cNvSpPr>
          <p:nvPr>
            <p:ph type="body" idx="1"/>
          </p:nvPr>
        </p:nvSpPr>
        <p:spPr>
          <a:xfrm>
            <a:off x="914400" y="4330700"/>
            <a:ext cx="5029200" cy="4114800"/>
          </a:xfrm>
          <a:solidFill>
            <a:srgbClr val="FFFFFF"/>
          </a:solidFill>
          <a:ln>
            <a:solidFill>
              <a:srgbClr val="000000"/>
            </a:solidFill>
          </a:ln>
        </p:spPr>
        <p:txBody>
          <a:bodyPr/>
          <a:lstStyle/>
          <a:p>
            <a:pPr eaLnBrk="1" hangingPunct="1"/>
            <a:r>
              <a:rPr lang="en-US" smtClean="0">
                <a:latin typeface="Times New Roman" pitchFamily="84" charset="0"/>
                <a:ea typeface="ＭＳ Ｐゴシック" pitchFamily="84" charset="-128"/>
              </a:rPr>
              <a:t>Figure 8.20B_s2 Nondisjunction in meiosis II (step 2)</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8290" name="Rectangle 7"/>
          <p:cNvSpPr txBox="1">
            <a:spLocks noGrp="1" noChangeArrowheads="1"/>
          </p:cNvSpPr>
          <p:nvPr/>
        </p:nvSpPr>
        <p:spPr bwMode="auto">
          <a:xfrm>
            <a:off x="3886200" y="8686800"/>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anchor="b"/>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gn="r"/>
            <a:fld id="{F4F8A83D-6692-4DEE-8DA1-CE22E9A8D9F6}" type="slidenum">
              <a:rPr lang="en-US" sz="1200">
                <a:latin typeface="Times" pitchFamily="84" charset="0"/>
              </a:rPr>
              <a:pPr algn="r"/>
              <a:t>7</a:t>
            </a:fld>
            <a:endParaRPr lang="en-US" sz="1200">
              <a:latin typeface="Times" pitchFamily="84" charset="0"/>
            </a:endParaRPr>
          </a:p>
        </p:txBody>
      </p:sp>
      <p:sp>
        <p:nvSpPr>
          <p:cNvPr id="268291" name="Rectangle 2"/>
          <p:cNvSpPr>
            <a:spLocks noChangeArrowheads="1" noTextEdit="1"/>
          </p:cNvSpPr>
          <p:nvPr>
            <p:ph type="sldImg"/>
          </p:nvPr>
        </p:nvSpPr>
        <p:spPr>
          <a:solidFill>
            <a:srgbClr val="FFFFFF"/>
          </a:solidFill>
          <a:ln/>
        </p:spPr>
      </p:sp>
      <p:sp>
        <p:nvSpPr>
          <p:cNvPr id="268292" name="Rectangle 3"/>
          <p:cNvSpPr>
            <a:spLocks noGrp="1" noChangeArrowheads="1"/>
          </p:cNvSpPr>
          <p:nvPr>
            <p:ph type="body" idx="1"/>
          </p:nvPr>
        </p:nvSpPr>
        <p:spPr>
          <a:xfrm>
            <a:off x="914400" y="4330700"/>
            <a:ext cx="5029200" cy="4114800"/>
          </a:xfrm>
          <a:solidFill>
            <a:srgbClr val="FFFFFF"/>
          </a:solidFill>
          <a:ln>
            <a:solidFill>
              <a:srgbClr val="000000"/>
            </a:solidFill>
          </a:ln>
        </p:spPr>
        <p:txBody>
          <a:bodyPr/>
          <a:lstStyle/>
          <a:p>
            <a:pPr eaLnBrk="1" hangingPunct="1"/>
            <a:r>
              <a:rPr lang="en-US" smtClean="0">
                <a:latin typeface="Times New Roman" pitchFamily="84" charset="0"/>
                <a:ea typeface="ＭＳ Ｐゴシック" pitchFamily="84" charset="-128"/>
              </a:rPr>
              <a:t>Figure 8.12A The human life cycle</a:t>
            </a:r>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2802" name="Rectangle 7"/>
          <p:cNvSpPr txBox="1">
            <a:spLocks noGrp="1" noChangeArrowheads="1"/>
          </p:cNvSpPr>
          <p:nvPr/>
        </p:nvSpPr>
        <p:spPr bwMode="auto">
          <a:xfrm>
            <a:off x="3886200" y="8686800"/>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anchor="b"/>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gn="r"/>
            <a:fld id="{8ABABC08-AE04-40BE-A6D1-E93B71F05AE7}" type="slidenum">
              <a:rPr lang="en-US" sz="1200">
                <a:latin typeface="Times" pitchFamily="84" charset="0"/>
              </a:rPr>
              <a:pPr algn="r"/>
              <a:t>70</a:t>
            </a:fld>
            <a:endParaRPr lang="en-US" sz="1200">
              <a:latin typeface="Times" pitchFamily="84" charset="0"/>
            </a:endParaRPr>
          </a:p>
        </p:txBody>
      </p:sp>
      <p:sp>
        <p:nvSpPr>
          <p:cNvPr id="332803" name="Rectangle 2"/>
          <p:cNvSpPr>
            <a:spLocks noChangeArrowheads="1" noTextEdit="1"/>
          </p:cNvSpPr>
          <p:nvPr>
            <p:ph type="sldImg"/>
          </p:nvPr>
        </p:nvSpPr>
        <p:spPr>
          <a:solidFill>
            <a:srgbClr val="FFFFFF"/>
          </a:solidFill>
          <a:ln/>
        </p:spPr>
      </p:sp>
      <p:sp>
        <p:nvSpPr>
          <p:cNvPr id="332804" name="Rectangle 3"/>
          <p:cNvSpPr>
            <a:spLocks noGrp="1" noChangeArrowheads="1"/>
          </p:cNvSpPr>
          <p:nvPr>
            <p:ph type="body" idx="1"/>
          </p:nvPr>
        </p:nvSpPr>
        <p:spPr>
          <a:xfrm>
            <a:off x="914400" y="4330700"/>
            <a:ext cx="5029200" cy="4114800"/>
          </a:xfrm>
          <a:solidFill>
            <a:srgbClr val="FFFFFF"/>
          </a:solidFill>
          <a:ln>
            <a:solidFill>
              <a:srgbClr val="000000"/>
            </a:solidFill>
          </a:ln>
        </p:spPr>
        <p:txBody>
          <a:bodyPr/>
          <a:lstStyle/>
          <a:p>
            <a:pPr eaLnBrk="1" hangingPunct="1"/>
            <a:r>
              <a:rPr lang="en-US" smtClean="0">
                <a:latin typeface="Times New Roman" pitchFamily="84" charset="0"/>
                <a:ea typeface="ＭＳ Ｐゴシック" pitchFamily="84" charset="-128"/>
              </a:rPr>
              <a:t>Figure 8.20B_s3 Nondisjunction in meiosis II (step 3)</a:t>
            </a:r>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3826" name="Rectangle 7"/>
          <p:cNvSpPr txBox="1">
            <a:spLocks noGrp="1"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gn="r"/>
            <a:fld id="{ABBCE042-E30E-4CF4-97E6-7EFDE29795E3}" type="slidenum">
              <a:rPr lang="en-US" sz="1200">
                <a:latin typeface="Times New Roman" pitchFamily="84" charset="0"/>
              </a:rPr>
              <a:pPr algn="r"/>
              <a:t>71</a:t>
            </a:fld>
            <a:endParaRPr lang="en-US" sz="1200">
              <a:latin typeface="Times New Roman" pitchFamily="84" charset="0"/>
            </a:endParaRPr>
          </a:p>
        </p:txBody>
      </p:sp>
      <p:sp>
        <p:nvSpPr>
          <p:cNvPr id="333827" name="Rectangle 2"/>
          <p:cNvSpPr>
            <a:spLocks noGrp="1" noRot="1" noChangeAspect="1" noChangeArrowheads="1" noTextEdit="1"/>
          </p:cNvSpPr>
          <p:nvPr>
            <p:ph type="sldImg"/>
          </p:nvPr>
        </p:nvSpPr>
        <p:spPr>
          <a:solidFill>
            <a:srgbClr val="FFFFFF"/>
          </a:solidFill>
          <a:ln/>
        </p:spPr>
      </p:sp>
      <p:sp>
        <p:nvSpPr>
          <p:cNvPr id="333828"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b="1" smtClean="0">
                <a:latin typeface="Times New Roman" pitchFamily="84" charset="0"/>
                <a:ea typeface="ＭＳ Ｐゴシック" pitchFamily="84" charset="-128"/>
              </a:rPr>
              <a:t>Student Misconceptions and Concerns</a:t>
            </a:r>
            <a:endParaRPr lang="en-US" smtClean="0">
              <a:latin typeface="Times New Roman" pitchFamily="84" charset="0"/>
              <a:ea typeface="ＭＳ Ｐゴシック" pitchFamily="84" charset="-128"/>
            </a:endParaRPr>
          </a:p>
          <a:p>
            <a:pPr eaLnBrk="1" hangingPunct="1"/>
            <a:r>
              <a:rPr lang="en-US" smtClean="0">
                <a:latin typeface="Times New Roman" pitchFamily="84" charset="0"/>
                <a:ea typeface="ＭＳ Ｐゴシック" pitchFamily="84" charset="-128"/>
              </a:rPr>
              <a:t>Before addressing karyotyping and nondisjunction events, consider reviewing the general structure and terminology associated with replicated chromosomes and the arrangement of chromosomes during metaphase of mitosis, meiosis I, and meiosis II. Figures 8.3B and 8.14 will be particularly helpful. A firm foundation in chromosome basics is necessary to understand the irregularities discussed in Modules 8.19–8.23.</a:t>
            </a:r>
          </a:p>
          <a:p>
            <a:pPr eaLnBrk="1" hangingPunct="1"/>
            <a:r>
              <a:rPr lang="en-US" b="1" smtClean="0">
                <a:latin typeface="Times New Roman" pitchFamily="84" charset="0"/>
                <a:ea typeface="ＭＳ Ｐゴシック" pitchFamily="84" charset="-128"/>
              </a:rPr>
              <a:t>Teaching Tips</a:t>
            </a:r>
            <a:endParaRPr lang="en-US" smtClean="0">
              <a:latin typeface="Times New Roman" pitchFamily="84" charset="0"/>
              <a:ea typeface="ＭＳ Ｐゴシック" pitchFamily="84" charset="-128"/>
            </a:endParaRPr>
          </a:p>
          <a:p>
            <a:pPr eaLnBrk="1" hangingPunct="1"/>
            <a:r>
              <a:rPr lang="en-US" smtClean="0">
                <a:latin typeface="Times New Roman" pitchFamily="84" charset="0"/>
                <a:ea typeface="ＭＳ Ｐゴシック" pitchFamily="84" charset="-128"/>
              </a:rPr>
              <a:t>1. The Human Genome Website is a tremendous asset for nearly every discussion related to human genetics. It can be accessed at www.genomics.energy.gov.</a:t>
            </a:r>
          </a:p>
          <a:p>
            <a:pPr eaLnBrk="1" hangingPunct="1"/>
            <a:r>
              <a:rPr lang="en-US" smtClean="0">
                <a:latin typeface="Times New Roman" pitchFamily="84" charset="0"/>
                <a:ea typeface="ＭＳ Ｐゴシック" pitchFamily="84" charset="-128"/>
              </a:rPr>
              <a:t>2. Some syndromes related to human sexuality are not the result of abnormalities in sex chromosome number. Androgen insensitivity syndrome produces sterile males who possess mostly female sex characteristics. People with this condition are genetically male, but have bodies that fail to respond to male sex hormones.  The National Institute of Health web site “Genetics Home Reference” can provide additional details about this and most genetic disorders at http://ghr.nlm.nih.gov/.</a:t>
            </a:r>
          </a:p>
          <a:p>
            <a:pPr eaLnBrk="1" hangingPunct="1"/>
            <a:endParaRPr lang="en-US" smtClean="0">
              <a:latin typeface="Times New Roman" pitchFamily="84" charset="0"/>
              <a:ea typeface="ＭＳ Ｐゴシック" pitchFamily="84" charset="-128"/>
            </a:endParaRPr>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4850" name="Rectangle 7"/>
          <p:cNvSpPr txBox="1">
            <a:spLocks noGrp="1"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gn="r"/>
            <a:fld id="{9B5C6C30-E633-44DD-80AA-899160E34F75}" type="slidenum">
              <a:rPr lang="en-US" sz="1200">
                <a:latin typeface="Times New Roman" pitchFamily="84" charset="0"/>
              </a:rPr>
              <a:pPr algn="r"/>
              <a:t>72</a:t>
            </a:fld>
            <a:endParaRPr lang="en-US" sz="1200">
              <a:latin typeface="Times New Roman" pitchFamily="84" charset="0"/>
            </a:endParaRPr>
          </a:p>
        </p:txBody>
      </p:sp>
      <p:sp>
        <p:nvSpPr>
          <p:cNvPr id="334851" name="Rectangle 2"/>
          <p:cNvSpPr>
            <a:spLocks noGrp="1" noRot="1" noChangeAspect="1" noChangeArrowheads="1" noTextEdit="1"/>
          </p:cNvSpPr>
          <p:nvPr>
            <p:ph type="sldImg"/>
          </p:nvPr>
        </p:nvSpPr>
        <p:spPr>
          <a:solidFill>
            <a:srgbClr val="FFFFFF"/>
          </a:solidFill>
          <a:ln/>
        </p:spPr>
      </p:sp>
      <p:sp>
        <p:nvSpPr>
          <p:cNvPr id="334852"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b="1" smtClean="0">
                <a:latin typeface="Times New Roman" pitchFamily="84" charset="0"/>
                <a:ea typeface="ＭＳ Ｐゴシック" pitchFamily="84" charset="-128"/>
              </a:rPr>
              <a:t>Student Misconceptions and Concerns</a:t>
            </a:r>
            <a:endParaRPr lang="en-US" smtClean="0">
              <a:latin typeface="Times New Roman" pitchFamily="84" charset="0"/>
              <a:ea typeface="ＭＳ Ｐゴシック" pitchFamily="84" charset="-128"/>
            </a:endParaRPr>
          </a:p>
          <a:p>
            <a:pPr eaLnBrk="1" hangingPunct="1"/>
            <a:r>
              <a:rPr lang="en-US" smtClean="0">
                <a:latin typeface="Times New Roman" pitchFamily="84" charset="0"/>
                <a:ea typeface="ＭＳ Ｐゴシック" pitchFamily="84" charset="-128"/>
              </a:rPr>
              <a:t>Before addressing karyotyping and nondisjunction events, consider reviewing the general structure and terminology associated with replicated chromosomes and the arrangement of chromosomes during metaphase of mitosis, meiosis I, and meiosis II. Figures 8.3B and 8.14 will be particularly helpful. A firm foundation in chromosome basics is necessary to understand the irregularities discussed in Modules 8.19–8.23.</a:t>
            </a:r>
          </a:p>
          <a:p>
            <a:pPr eaLnBrk="1" hangingPunct="1"/>
            <a:r>
              <a:rPr lang="en-US" b="1" smtClean="0">
                <a:latin typeface="Times New Roman" pitchFamily="84" charset="0"/>
                <a:ea typeface="ＭＳ Ｐゴシック" pitchFamily="84" charset="-128"/>
              </a:rPr>
              <a:t>Teaching Tips</a:t>
            </a:r>
            <a:endParaRPr lang="en-US" smtClean="0">
              <a:latin typeface="Times New Roman" pitchFamily="84" charset="0"/>
              <a:ea typeface="ＭＳ Ｐゴシック" pitchFamily="84" charset="-128"/>
            </a:endParaRPr>
          </a:p>
          <a:p>
            <a:pPr eaLnBrk="1" hangingPunct="1"/>
            <a:r>
              <a:rPr lang="en-US" smtClean="0">
                <a:latin typeface="Times New Roman" pitchFamily="84" charset="0"/>
                <a:ea typeface="ＭＳ Ｐゴシック" pitchFamily="84" charset="-128"/>
              </a:rPr>
              <a:t>1. The Human Genome Website is a tremendous asset for nearly every discussion related to human genetics. It can be accessed at www.genomics.energy.gov.</a:t>
            </a:r>
          </a:p>
          <a:p>
            <a:pPr eaLnBrk="1" hangingPunct="1"/>
            <a:r>
              <a:rPr lang="en-US" smtClean="0">
                <a:latin typeface="Times New Roman" pitchFamily="84" charset="0"/>
                <a:ea typeface="ＭＳ Ｐゴシック" pitchFamily="84" charset="-128"/>
              </a:rPr>
              <a:t>2. Some syndromes related to human sexuality are not the result of abnormalities in sex chromosome number. Androgen insensitivity syndrome produces sterile males who possess mostly female sex characteristics. People with this condition are genetically male, but have bodies that fail to respond to male sex hormones.  The National Institute of Health web site “Genetics Home Reference” can provide additional details about this and most genetic disorders at http://ghr.nlm.nih.gov/.</a:t>
            </a:r>
          </a:p>
          <a:p>
            <a:pPr eaLnBrk="1" hangingPunct="1"/>
            <a:endParaRPr lang="en-US" smtClean="0">
              <a:latin typeface="Times New Roman" pitchFamily="84" charset="0"/>
              <a:ea typeface="ＭＳ Ｐゴシック" pitchFamily="84" charset="-128"/>
            </a:endParaRPr>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5874" name="Rectangle 7"/>
          <p:cNvSpPr txBox="1">
            <a:spLocks noGrp="1" noChangeArrowheads="1"/>
          </p:cNvSpPr>
          <p:nvPr/>
        </p:nvSpPr>
        <p:spPr bwMode="auto">
          <a:xfrm>
            <a:off x="3886200" y="8686800"/>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anchor="b"/>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gn="r"/>
            <a:fld id="{35FA1246-0578-42F2-ADEA-FF2E701187E7}" type="slidenum">
              <a:rPr lang="en-US" sz="1200">
                <a:latin typeface="Times" pitchFamily="84" charset="0"/>
              </a:rPr>
              <a:pPr algn="r"/>
              <a:t>73</a:t>
            </a:fld>
            <a:endParaRPr lang="en-US" sz="1200">
              <a:latin typeface="Times" pitchFamily="84" charset="0"/>
            </a:endParaRPr>
          </a:p>
        </p:txBody>
      </p:sp>
      <p:sp>
        <p:nvSpPr>
          <p:cNvPr id="335875" name="Rectangle 2"/>
          <p:cNvSpPr>
            <a:spLocks noChangeArrowheads="1" noTextEdit="1"/>
          </p:cNvSpPr>
          <p:nvPr>
            <p:ph type="sldImg"/>
          </p:nvPr>
        </p:nvSpPr>
        <p:spPr>
          <a:solidFill>
            <a:srgbClr val="FFFFFF"/>
          </a:solidFill>
          <a:ln/>
        </p:spPr>
      </p:sp>
      <p:sp>
        <p:nvSpPr>
          <p:cNvPr id="335876" name="Rectangle 3"/>
          <p:cNvSpPr>
            <a:spLocks noGrp="1" noChangeArrowheads="1"/>
          </p:cNvSpPr>
          <p:nvPr>
            <p:ph type="body" idx="1"/>
          </p:nvPr>
        </p:nvSpPr>
        <p:spPr>
          <a:xfrm>
            <a:off x="914400" y="4330700"/>
            <a:ext cx="5029200" cy="4114800"/>
          </a:xfrm>
          <a:solidFill>
            <a:srgbClr val="FFFFFF"/>
          </a:solidFill>
          <a:ln>
            <a:solidFill>
              <a:srgbClr val="000000"/>
            </a:solidFill>
          </a:ln>
        </p:spPr>
        <p:txBody>
          <a:bodyPr/>
          <a:lstStyle/>
          <a:p>
            <a:pPr eaLnBrk="1" hangingPunct="1"/>
            <a:r>
              <a:rPr lang="en-US" smtClean="0">
                <a:latin typeface="Times New Roman" pitchFamily="84" charset="0"/>
                <a:ea typeface="ＭＳ Ｐゴシック" pitchFamily="84" charset="-128"/>
              </a:rPr>
              <a:t>Table 8.21 Abnormalities of sex chromosome number in humans</a:t>
            </a:r>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6898" name="Rectangle 7"/>
          <p:cNvSpPr txBox="1">
            <a:spLocks noGrp="1"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gn="r"/>
            <a:fld id="{EE3E655A-4DD3-429D-BDD9-75E6DDA6882D}" type="slidenum">
              <a:rPr lang="en-US" sz="1200">
                <a:latin typeface="Times New Roman" pitchFamily="84" charset="0"/>
              </a:rPr>
              <a:pPr algn="r"/>
              <a:t>74</a:t>
            </a:fld>
            <a:endParaRPr lang="en-US" sz="1200">
              <a:latin typeface="Times New Roman" pitchFamily="84" charset="0"/>
            </a:endParaRPr>
          </a:p>
        </p:txBody>
      </p:sp>
      <p:sp>
        <p:nvSpPr>
          <p:cNvPr id="336899" name="Rectangle 2"/>
          <p:cNvSpPr>
            <a:spLocks noGrp="1" noRot="1" noChangeAspect="1" noChangeArrowheads="1" noTextEdit="1"/>
          </p:cNvSpPr>
          <p:nvPr>
            <p:ph type="sldImg"/>
          </p:nvPr>
        </p:nvSpPr>
        <p:spPr>
          <a:solidFill>
            <a:srgbClr val="FFFFFF"/>
          </a:solidFill>
          <a:ln/>
        </p:spPr>
      </p:sp>
      <p:sp>
        <p:nvSpPr>
          <p:cNvPr id="336900"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b="1" smtClean="0">
                <a:latin typeface="Times New Roman" pitchFamily="84" charset="0"/>
                <a:ea typeface="ＭＳ Ｐゴシック" pitchFamily="84" charset="-128"/>
              </a:rPr>
              <a:t>Student Misconceptions and Concerns</a:t>
            </a:r>
            <a:endParaRPr lang="en-US" smtClean="0">
              <a:latin typeface="Times New Roman" pitchFamily="84" charset="0"/>
              <a:ea typeface="ＭＳ Ｐゴシック" pitchFamily="84" charset="-128"/>
            </a:endParaRPr>
          </a:p>
          <a:p>
            <a:pPr eaLnBrk="1" hangingPunct="1"/>
            <a:r>
              <a:rPr lang="en-US" smtClean="0">
                <a:latin typeface="Times New Roman" pitchFamily="84" charset="0"/>
                <a:ea typeface="ＭＳ Ｐゴシック" pitchFamily="84" charset="-128"/>
              </a:rPr>
              <a:t>Before addressing karyotyping and nondisjunction events, consider reviewing the general structure and terminology associated with replicated chromosomes and the arrangement of chromosomes during metaphase of mitosis, meiosis I, and meiosis II. Figures 8.3B and 8.14 will be particularly helpful. A firm foundation in chromosome basics is necessary to understand the irregularities discussed in Modules 8.19–8.23.</a:t>
            </a:r>
          </a:p>
          <a:p>
            <a:pPr eaLnBrk="1" hangingPunct="1"/>
            <a:r>
              <a:rPr lang="en-US" b="1" smtClean="0">
                <a:latin typeface="Times New Roman" pitchFamily="84" charset="0"/>
                <a:ea typeface="ＭＳ Ｐゴシック" pitchFamily="84" charset="-128"/>
              </a:rPr>
              <a:t>Teaching Tips</a:t>
            </a:r>
            <a:endParaRPr lang="en-US" smtClean="0">
              <a:latin typeface="Times New Roman" pitchFamily="84" charset="0"/>
              <a:ea typeface="ＭＳ Ｐゴシック" pitchFamily="84" charset="-128"/>
            </a:endParaRPr>
          </a:p>
          <a:p>
            <a:pPr eaLnBrk="1" hangingPunct="1"/>
            <a:r>
              <a:rPr lang="en-US" smtClean="0">
                <a:latin typeface="Times New Roman" pitchFamily="84" charset="0"/>
                <a:ea typeface="ＭＳ Ｐゴシック" pitchFamily="84" charset="-128"/>
              </a:rPr>
              <a:t>1. The Human Genome Website is a tremendous asset for nearly every discussion related to human genetics. It can be accessed at www.genomics.energy.gov.</a:t>
            </a:r>
          </a:p>
          <a:p>
            <a:pPr eaLnBrk="1" hangingPunct="1"/>
            <a:r>
              <a:rPr lang="en-US" smtClean="0">
                <a:latin typeface="Times New Roman" pitchFamily="84" charset="0"/>
                <a:ea typeface="ＭＳ Ｐゴシック" pitchFamily="84" charset="-128"/>
              </a:rPr>
              <a:t>2. In general, flowering plants are more likely to form new species through polyploidy than animals, because unlike most animals, many flowering plants can fertilize themselves.</a:t>
            </a:r>
          </a:p>
          <a:p>
            <a:pPr eaLnBrk="1" hangingPunct="1"/>
            <a:r>
              <a:rPr lang="en-US" smtClean="0">
                <a:latin typeface="Times New Roman" pitchFamily="84" charset="0"/>
                <a:ea typeface="ＭＳ Ｐゴシック" pitchFamily="84" charset="-128"/>
              </a:rPr>
              <a:t>3. The gray tree frog, which is found over most of the eastern half of the United States, from Florida and Texas to Ontario and Maine, consists of two species </a:t>
            </a:r>
            <a:r>
              <a:rPr lang="en-US" i="1" smtClean="0">
                <a:latin typeface="Times New Roman" pitchFamily="84" charset="0"/>
                <a:ea typeface="ＭＳ Ｐゴシック" pitchFamily="84" charset="-128"/>
              </a:rPr>
              <a:t>Hylachrysoscelis</a:t>
            </a:r>
            <a:r>
              <a:rPr lang="en-US" smtClean="0">
                <a:latin typeface="Times New Roman" pitchFamily="84" charset="0"/>
                <a:ea typeface="ＭＳ Ｐゴシック" pitchFamily="84" charset="-128"/>
              </a:rPr>
              <a:t>, which is diploid, and </a:t>
            </a:r>
            <a:r>
              <a:rPr lang="en-US" i="1" smtClean="0">
                <a:latin typeface="Times New Roman" pitchFamily="84" charset="0"/>
                <a:ea typeface="ＭＳ Ｐゴシック" pitchFamily="84" charset="-128"/>
              </a:rPr>
              <a:t>Hylaversicolor</a:t>
            </a:r>
            <a:r>
              <a:rPr lang="en-US" smtClean="0">
                <a:latin typeface="Times New Roman" pitchFamily="84" charset="0"/>
                <a:ea typeface="ＭＳ Ｐゴシック" pitchFamily="84" charset="-128"/>
              </a:rPr>
              <a:t>, which is tetraploid. The two species cannot be distinguished except by the number of chromosomes in their cells. The tetraploid species is thought to have been formed by an error in meiosis, similar to that frequently seen in plants.</a:t>
            </a:r>
          </a:p>
          <a:p>
            <a:pPr eaLnBrk="1" hangingPunct="1"/>
            <a:endParaRPr lang="en-US" b="1" smtClean="0">
              <a:latin typeface="Times New Roman" pitchFamily="84" charset="0"/>
              <a:ea typeface="ＭＳ Ｐゴシック" pitchFamily="84" charset="-128"/>
            </a:endParaRPr>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22" name="Rectangle 7"/>
          <p:cNvSpPr txBox="1">
            <a:spLocks noGrp="1" noChangeArrowheads="1"/>
          </p:cNvSpPr>
          <p:nvPr/>
        </p:nvSpPr>
        <p:spPr bwMode="auto">
          <a:xfrm>
            <a:off x="3886200" y="8686800"/>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anchor="b"/>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gn="r"/>
            <a:fld id="{A5EE8D0D-2D8C-4ED7-BC44-D41BF1EBBD10}" type="slidenum">
              <a:rPr lang="en-US" sz="1200">
                <a:latin typeface="Times" pitchFamily="84" charset="0"/>
              </a:rPr>
              <a:pPr algn="r"/>
              <a:t>75</a:t>
            </a:fld>
            <a:endParaRPr lang="en-US" sz="1200">
              <a:latin typeface="Times" pitchFamily="84" charset="0"/>
            </a:endParaRPr>
          </a:p>
        </p:txBody>
      </p:sp>
      <p:sp>
        <p:nvSpPr>
          <p:cNvPr id="337923" name="Rectangle 2"/>
          <p:cNvSpPr>
            <a:spLocks noChangeArrowheads="1" noTextEdit="1"/>
          </p:cNvSpPr>
          <p:nvPr>
            <p:ph type="sldImg"/>
          </p:nvPr>
        </p:nvSpPr>
        <p:spPr>
          <a:solidFill>
            <a:srgbClr val="FFFFFF"/>
          </a:solidFill>
          <a:ln/>
        </p:spPr>
      </p:sp>
      <p:sp>
        <p:nvSpPr>
          <p:cNvPr id="337924" name="Rectangle 3"/>
          <p:cNvSpPr>
            <a:spLocks noGrp="1" noChangeArrowheads="1"/>
          </p:cNvSpPr>
          <p:nvPr>
            <p:ph type="body" idx="1"/>
          </p:nvPr>
        </p:nvSpPr>
        <p:spPr>
          <a:xfrm>
            <a:off x="914400" y="4330700"/>
            <a:ext cx="5029200" cy="4114800"/>
          </a:xfrm>
          <a:solidFill>
            <a:srgbClr val="FFFFFF"/>
          </a:solidFill>
          <a:ln>
            <a:solidFill>
              <a:srgbClr val="000000"/>
            </a:solidFill>
          </a:ln>
        </p:spPr>
        <p:txBody>
          <a:bodyPr/>
          <a:lstStyle/>
          <a:p>
            <a:pPr eaLnBrk="1" hangingPunct="1"/>
            <a:r>
              <a:rPr lang="en-US" smtClean="0">
                <a:latin typeface="Times New Roman" pitchFamily="84" charset="0"/>
                <a:ea typeface="ＭＳ Ｐゴシック" pitchFamily="84" charset="-128"/>
              </a:rPr>
              <a:t>Figure 8.22 The gray tree frog (</a:t>
            </a:r>
            <a:r>
              <a:rPr lang="en-US" i="1" smtClean="0">
                <a:latin typeface="Times New Roman" pitchFamily="84" charset="0"/>
                <a:ea typeface="ＭＳ Ｐゴシック" pitchFamily="84" charset="-128"/>
              </a:rPr>
              <a:t>Hyla versicolor</a:t>
            </a:r>
            <a:r>
              <a:rPr lang="en-US" smtClean="0">
                <a:latin typeface="Times New Roman" pitchFamily="84" charset="0"/>
                <a:ea typeface="ＭＳ Ｐゴシック" pitchFamily="84" charset="-128"/>
              </a:rPr>
              <a:t>), a tetraploid organism</a:t>
            </a:r>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8946" name="Rectangle 7"/>
          <p:cNvSpPr txBox="1">
            <a:spLocks noGrp="1"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gn="r"/>
            <a:fld id="{9416DF52-43C5-49AF-BA96-ACF56061367C}" type="slidenum">
              <a:rPr lang="en-US" sz="1200">
                <a:latin typeface="Times New Roman" pitchFamily="84" charset="0"/>
              </a:rPr>
              <a:pPr algn="r"/>
              <a:t>76</a:t>
            </a:fld>
            <a:endParaRPr lang="en-US" sz="1200">
              <a:latin typeface="Times New Roman" pitchFamily="84" charset="0"/>
            </a:endParaRPr>
          </a:p>
        </p:txBody>
      </p:sp>
      <p:sp>
        <p:nvSpPr>
          <p:cNvPr id="338947" name="Rectangle 2"/>
          <p:cNvSpPr>
            <a:spLocks noGrp="1" noRot="1" noChangeAspect="1" noChangeArrowheads="1" noTextEdit="1"/>
          </p:cNvSpPr>
          <p:nvPr>
            <p:ph type="sldImg"/>
          </p:nvPr>
        </p:nvSpPr>
        <p:spPr>
          <a:solidFill>
            <a:srgbClr val="FFFFFF"/>
          </a:solidFill>
          <a:ln/>
        </p:spPr>
      </p:sp>
      <p:sp>
        <p:nvSpPr>
          <p:cNvPr id="338948"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b="1" smtClean="0">
                <a:latin typeface="Times New Roman" pitchFamily="84" charset="0"/>
                <a:ea typeface="ＭＳ Ｐゴシック" pitchFamily="84" charset="-128"/>
              </a:rPr>
              <a:t>Student Misconceptions and Concerns</a:t>
            </a:r>
            <a:endParaRPr lang="en-US" smtClean="0">
              <a:latin typeface="Times New Roman" pitchFamily="84" charset="0"/>
              <a:ea typeface="ＭＳ Ｐゴシック" pitchFamily="84" charset="-128"/>
            </a:endParaRPr>
          </a:p>
          <a:p>
            <a:pPr eaLnBrk="1" hangingPunct="1"/>
            <a:r>
              <a:rPr lang="en-US" smtClean="0">
                <a:latin typeface="Times New Roman" pitchFamily="84" charset="0"/>
                <a:ea typeface="ＭＳ Ｐゴシック" pitchFamily="84" charset="-128"/>
              </a:rPr>
              <a:t>Before addressing karyotyping and nondisjunction events, consider reviewing the general structure and terminology associated with replicated chromosomes and the arrangement of chromosomes during metaphase of mitosis, meiosis I, and meiosis II. Figures 8.3B and 8.14 will be particularly helpful. A firm foundation in chromosome basics is necessary to understand the irregularities discussed in Modules 8.19–8.23.</a:t>
            </a:r>
          </a:p>
          <a:p>
            <a:pPr eaLnBrk="1" hangingPunct="1"/>
            <a:r>
              <a:rPr lang="en-US" b="1" smtClean="0">
                <a:latin typeface="Times New Roman" pitchFamily="84" charset="0"/>
                <a:ea typeface="ＭＳ Ｐゴシック" pitchFamily="84" charset="-128"/>
              </a:rPr>
              <a:t>Teaching Tips</a:t>
            </a:r>
            <a:endParaRPr lang="en-US" smtClean="0">
              <a:latin typeface="Times New Roman" pitchFamily="84" charset="0"/>
              <a:ea typeface="ＭＳ Ｐゴシック" pitchFamily="84" charset="-128"/>
            </a:endParaRPr>
          </a:p>
          <a:p>
            <a:pPr eaLnBrk="1" hangingPunct="1"/>
            <a:r>
              <a:rPr lang="en-US" smtClean="0">
                <a:latin typeface="Times New Roman" pitchFamily="84" charset="0"/>
                <a:ea typeface="ＭＳ Ｐゴシック" pitchFamily="84" charset="-128"/>
              </a:rPr>
              <a:t>1. The Human Genome Website is a tremendous asset for nearly every discussion related to human genetics. It can be accessed at www.genomics.energy.gov.</a:t>
            </a:r>
          </a:p>
          <a:p>
            <a:pPr eaLnBrk="1" hangingPunct="1"/>
            <a:r>
              <a:rPr lang="en-US" smtClean="0">
                <a:latin typeface="Times New Roman" pitchFamily="84" charset="0"/>
                <a:ea typeface="ＭＳ Ｐゴシック" pitchFamily="84" charset="-128"/>
              </a:rPr>
              <a:t>2. Challenge students to create a simple sentence and then modify that sentence to represent (a) a deletion, (b) a duplication, and (c) an inversion as an analogy to these changes to a chromosome.</a:t>
            </a:r>
          </a:p>
          <a:p>
            <a:pPr eaLnBrk="1" hangingPunct="1"/>
            <a:endParaRPr lang="en-US" smtClean="0">
              <a:latin typeface="Times New Roman" pitchFamily="84" charset="0"/>
              <a:ea typeface="ＭＳ Ｐゴシック" pitchFamily="84" charset="-128"/>
            </a:endParaRPr>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9970" name="Rectangle 7"/>
          <p:cNvSpPr txBox="1">
            <a:spLocks noGrp="1"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gn="r"/>
            <a:fld id="{30E34F0B-0085-48F7-9AFA-A93FA26CC1BF}" type="slidenum">
              <a:rPr lang="en-US" sz="1200">
                <a:latin typeface="Times New Roman" pitchFamily="84" charset="0"/>
              </a:rPr>
              <a:pPr algn="r"/>
              <a:t>77</a:t>
            </a:fld>
            <a:endParaRPr lang="en-US" sz="1200">
              <a:latin typeface="Times New Roman" pitchFamily="84" charset="0"/>
            </a:endParaRPr>
          </a:p>
        </p:txBody>
      </p:sp>
      <p:sp>
        <p:nvSpPr>
          <p:cNvPr id="339971" name="Rectangle 2"/>
          <p:cNvSpPr>
            <a:spLocks noGrp="1" noRot="1" noChangeAspect="1" noChangeArrowheads="1" noTextEdit="1"/>
          </p:cNvSpPr>
          <p:nvPr>
            <p:ph type="sldImg"/>
          </p:nvPr>
        </p:nvSpPr>
        <p:spPr>
          <a:solidFill>
            <a:srgbClr val="FFFFFF"/>
          </a:solidFill>
          <a:ln/>
        </p:spPr>
      </p:sp>
      <p:sp>
        <p:nvSpPr>
          <p:cNvPr id="339972"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b="1" smtClean="0">
                <a:latin typeface="Times New Roman" pitchFamily="84" charset="0"/>
                <a:ea typeface="ＭＳ Ｐゴシック" pitchFamily="84" charset="-128"/>
              </a:rPr>
              <a:t>Student Misconceptions and Concerns</a:t>
            </a:r>
            <a:endParaRPr lang="en-US" smtClean="0">
              <a:latin typeface="Times New Roman" pitchFamily="84" charset="0"/>
              <a:ea typeface="ＭＳ Ｐゴシック" pitchFamily="84" charset="-128"/>
            </a:endParaRPr>
          </a:p>
          <a:p>
            <a:pPr eaLnBrk="1" hangingPunct="1"/>
            <a:r>
              <a:rPr lang="en-US" smtClean="0">
                <a:latin typeface="Times New Roman" pitchFamily="84" charset="0"/>
                <a:ea typeface="ＭＳ Ｐゴシック" pitchFamily="84" charset="-128"/>
              </a:rPr>
              <a:t>Before addressing karyotyping and nondisjunction events, consider reviewing the general structure and terminology associated with replicated chromosomes and the arrangement of chromosomes during metaphase of mitosis, meiosis I, and meiosis II. Figures 8.3B and 8.14 will be particularly helpful. A firm foundation in chromosome basics is necessary to understand the irregularities discussed in Modules 8.19–8.23.</a:t>
            </a:r>
          </a:p>
          <a:p>
            <a:pPr eaLnBrk="1" hangingPunct="1"/>
            <a:r>
              <a:rPr lang="en-US" b="1" smtClean="0">
                <a:latin typeface="Times New Roman" pitchFamily="84" charset="0"/>
                <a:ea typeface="ＭＳ Ｐゴシック" pitchFamily="84" charset="-128"/>
              </a:rPr>
              <a:t>Teaching Tips</a:t>
            </a:r>
            <a:endParaRPr lang="en-US" smtClean="0">
              <a:latin typeface="Times New Roman" pitchFamily="84" charset="0"/>
              <a:ea typeface="ＭＳ Ｐゴシック" pitchFamily="84" charset="-128"/>
            </a:endParaRPr>
          </a:p>
          <a:p>
            <a:pPr eaLnBrk="1" hangingPunct="1"/>
            <a:r>
              <a:rPr lang="en-US" smtClean="0">
                <a:latin typeface="Times New Roman" pitchFamily="84" charset="0"/>
                <a:ea typeface="ＭＳ Ｐゴシック" pitchFamily="84" charset="-128"/>
              </a:rPr>
              <a:t>1. The Human Genome Website is a tremendous asset for nearly every discussion related to human genetics. It can be accessed at www.genomics.energy.gov.</a:t>
            </a:r>
          </a:p>
          <a:p>
            <a:pPr eaLnBrk="1" hangingPunct="1"/>
            <a:r>
              <a:rPr lang="en-US" smtClean="0">
                <a:latin typeface="Times New Roman" pitchFamily="84" charset="0"/>
                <a:ea typeface="ＭＳ Ｐゴシック" pitchFamily="84" charset="-128"/>
              </a:rPr>
              <a:t>2. Challenge students to create a simple sentence and then modify that sentence to represent (a) a deletion, (b) a duplication, and (c) an inversion as an analogy to these changes to a chromosome.</a:t>
            </a:r>
          </a:p>
          <a:p>
            <a:pPr eaLnBrk="1" hangingPunct="1"/>
            <a:endParaRPr lang="en-US" smtClean="0">
              <a:latin typeface="Times New Roman" pitchFamily="84" charset="0"/>
              <a:ea typeface="ＭＳ Ｐゴシック" pitchFamily="84" charset="-128"/>
            </a:endParaRPr>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0994" name="Rectangle 7"/>
          <p:cNvSpPr txBox="1">
            <a:spLocks noGrp="1"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gn="r"/>
            <a:fld id="{FB2FE39B-73B8-4575-BC39-DE345120AF28}" type="slidenum">
              <a:rPr lang="en-US" sz="1200">
                <a:latin typeface="Times New Roman" pitchFamily="84" charset="0"/>
              </a:rPr>
              <a:pPr algn="r"/>
              <a:t>78</a:t>
            </a:fld>
            <a:endParaRPr lang="en-US" sz="1200">
              <a:latin typeface="Times New Roman" pitchFamily="84" charset="0"/>
            </a:endParaRPr>
          </a:p>
        </p:txBody>
      </p:sp>
      <p:sp>
        <p:nvSpPr>
          <p:cNvPr id="340995" name="Rectangle 2"/>
          <p:cNvSpPr>
            <a:spLocks noGrp="1" noRot="1" noChangeAspect="1" noChangeArrowheads="1" noTextEdit="1"/>
          </p:cNvSpPr>
          <p:nvPr>
            <p:ph type="sldImg"/>
          </p:nvPr>
        </p:nvSpPr>
        <p:spPr>
          <a:solidFill>
            <a:srgbClr val="FFFFFF"/>
          </a:solidFill>
          <a:ln/>
        </p:spPr>
      </p:sp>
      <p:sp>
        <p:nvSpPr>
          <p:cNvPr id="340996"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b="1" smtClean="0">
                <a:latin typeface="Times New Roman" pitchFamily="84" charset="0"/>
                <a:ea typeface="ＭＳ Ｐゴシック" pitchFamily="84" charset="-128"/>
              </a:rPr>
              <a:t>Student Misconceptions and Concerns</a:t>
            </a:r>
            <a:endParaRPr lang="en-US" smtClean="0">
              <a:latin typeface="Times New Roman" pitchFamily="84" charset="0"/>
              <a:ea typeface="ＭＳ Ｐゴシック" pitchFamily="84" charset="-128"/>
            </a:endParaRPr>
          </a:p>
          <a:p>
            <a:pPr eaLnBrk="1" hangingPunct="1"/>
            <a:r>
              <a:rPr lang="en-US" smtClean="0">
                <a:latin typeface="Times New Roman" pitchFamily="84" charset="0"/>
                <a:ea typeface="ＭＳ Ｐゴシック" pitchFamily="84" charset="-128"/>
              </a:rPr>
              <a:t>Before addressing karyotyping and nondisjunction events, consider reviewing the general structure and terminology associated with replicated chromosomes and the arrangement of chromosomes during metaphase of mitosis, meiosis I, and meiosis II. Figures 8.3B and 8.14 will be particularly helpful. A firm foundation in chromosome basics is necessary to understand the irregularities discussed in Modules 8.19–8.23.</a:t>
            </a:r>
          </a:p>
          <a:p>
            <a:pPr eaLnBrk="1" hangingPunct="1"/>
            <a:r>
              <a:rPr lang="en-US" b="1" smtClean="0">
                <a:latin typeface="Times New Roman" pitchFamily="84" charset="0"/>
                <a:ea typeface="ＭＳ Ｐゴシック" pitchFamily="84" charset="-128"/>
              </a:rPr>
              <a:t>Teaching Tips</a:t>
            </a:r>
            <a:endParaRPr lang="en-US" smtClean="0">
              <a:latin typeface="Times New Roman" pitchFamily="84" charset="0"/>
              <a:ea typeface="ＭＳ Ｐゴシック" pitchFamily="84" charset="-128"/>
            </a:endParaRPr>
          </a:p>
          <a:p>
            <a:pPr eaLnBrk="1" hangingPunct="1"/>
            <a:r>
              <a:rPr lang="en-US" smtClean="0">
                <a:latin typeface="Times New Roman" pitchFamily="84" charset="0"/>
                <a:ea typeface="ＭＳ Ｐゴシック" pitchFamily="84" charset="-128"/>
              </a:rPr>
              <a:t>1. The Human Genome Website is a tremendous asset for nearly every discussion related to human genetics. It can be accessed at www.genomics.energy.gov.</a:t>
            </a:r>
          </a:p>
          <a:p>
            <a:pPr eaLnBrk="1" hangingPunct="1"/>
            <a:r>
              <a:rPr lang="en-US" smtClean="0">
                <a:latin typeface="Times New Roman" pitchFamily="84" charset="0"/>
                <a:ea typeface="ＭＳ Ｐゴシック" pitchFamily="84" charset="-128"/>
              </a:rPr>
              <a:t>2. Challenge students to create a simple sentence and then modify that sentence to represent (a) a deletion, (b) a duplication, and (c) an inversion as an analogy to these changes to a chromosome.</a:t>
            </a:r>
          </a:p>
          <a:p>
            <a:pPr eaLnBrk="1" hangingPunct="1"/>
            <a:endParaRPr lang="en-US" smtClean="0">
              <a:latin typeface="Times New Roman" pitchFamily="84" charset="0"/>
              <a:ea typeface="ＭＳ Ｐゴシック" pitchFamily="84" charset="-128"/>
            </a:endParaRPr>
          </a:p>
        </p:txBody>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2018" name="Rectangle 7"/>
          <p:cNvSpPr txBox="1">
            <a:spLocks noGrp="1" noChangeArrowheads="1"/>
          </p:cNvSpPr>
          <p:nvPr/>
        </p:nvSpPr>
        <p:spPr bwMode="auto">
          <a:xfrm>
            <a:off x="3886200" y="8686800"/>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anchor="b"/>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gn="r"/>
            <a:fld id="{9F750721-8D83-4F72-B20C-34A6676AEB1F}" type="slidenum">
              <a:rPr lang="en-US" sz="1200">
                <a:latin typeface="Times" pitchFamily="84" charset="0"/>
              </a:rPr>
              <a:pPr algn="r"/>
              <a:t>79</a:t>
            </a:fld>
            <a:endParaRPr lang="en-US" sz="1200">
              <a:latin typeface="Times" pitchFamily="84" charset="0"/>
            </a:endParaRPr>
          </a:p>
        </p:txBody>
      </p:sp>
      <p:sp>
        <p:nvSpPr>
          <p:cNvPr id="342019" name="Rectangle 2"/>
          <p:cNvSpPr>
            <a:spLocks noChangeArrowheads="1" noTextEdit="1"/>
          </p:cNvSpPr>
          <p:nvPr>
            <p:ph type="sldImg"/>
          </p:nvPr>
        </p:nvSpPr>
        <p:spPr>
          <a:solidFill>
            <a:srgbClr val="FFFFFF"/>
          </a:solidFill>
          <a:ln/>
        </p:spPr>
      </p:sp>
      <p:sp>
        <p:nvSpPr>
          <p:cNvPr id="342020" name="Rectangle 3"/>
          <p:cNvSpPr>
            <a:spLocks noGrp="1" noChangeArrowheads="1"/>
          </p:cNvSpPr>
          <p:nvPr>
            <p:ph type="body" idx="1"/>
          </p:nvPr>
        </p:nvSpPr>
        <p:spPr>
          <a:xfrm>
            <a:off x="914400" y="4330700"/>
            <a:ext cx="5029200" cy="4114800"/>
          </a:xfrm>
          <a:solidFill>
            <a:srgbClr val="FFFFFF"/>
          </a:solidFill>
          <a:ln>
            <a:solidFill>
              <a:srgbClr val="000000"/>
            </a:solidFill>
          </a:ln>
        </p:spPr>
        <p:txBody>
          <a:bodyPr/>
          <a:lstStyle/>
          <a:p>
            <a:pPr eaLnBrk="1" hangingPunct="1"/>
            <a:r>
              <a:rPr lang="en-US" smtClean="0">
                <a:latin typeface="Times New Roman" pitchFamily="84" charset="0"/>
                <a:ea typeface="ＭＳ Ｐゴシック" pitchFamily="84" charset="-128"/>
              </a:rPr>
              <a:t>Figure 8.23A Alterations of chromosome structure</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9314" name="Rectangle 7"/>
          <p:cNvSpPr txBox="1">
            <a:spLocks noGrp="1"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gn="r"/>
            <a:fld id="{43829E91-16BD-4E34-91E9-B08FAE96620A}" type="slidenum">
              <a:rPr lang="en-US" sz="1200">
                <a:latin typeface="Times New Roman" pitchFamily="84" charset="0"/>
              </a:rPr>
              <a:pPr algn="r"/>
              <a:t>8</a:t>
            </a:fld>
            <a:endParaRPr lang="en-US" sz="1200">
              <a:latin typeface="Times New Roman" pitchFamily="84" charset="0"/>
            </a:endParaRPr>
          </a:p>
        </p:txBody>
      </p:sp>
      <p:sp>
        <p:nvSpPr>
          <p:cNvPr id="269315" name="Rectangle 2"/>
          <p:cNvSpPr>
            <a:spLocks noGrp="1" noRot="1" noChangeAspect="1" noChangeArrowheads="1" noTextEdit="1"/>
          </p:cNvSpPr>
          <p:nvPr>
            <p:ph type="sldImg"/>
          </p:nvPr>
        </p:nvSpPr>
        <p:spPr>
          <a:solidFill>
            <a:srgbClr val="FFFFFF"/>
          </a:solidFill>
          <a:ln/>
        </p:spPr>
      </p:sp>
      <p:sp>
        <p:nvSpPr>
          <p:cNvPr id="269316"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b="1" smtClean="0">
                <a:latin typeface="Times New Roman" pitchFamily="84" charset="0"/>
                <a:ea typeface="ＭＳ Ｐゴシック" pitchFamily="84" charset="-128"/>
              </a:rPr>
              <a:t>Student Misconceptions and Concerns</a:t>
            </a:r>
            <a:endParaRPr lang="en-US" smtClean="0">
              <a:latin typeface="Times New Roman" pitchFamily="84" charset="0"/>
              <a:ea typeface="ＭＳ Ｐゴシック" pitchFamily="84" charset="-128"/>
            </a:endParaRPr>
          </a:p>
          <a:p>
            <a:pPr eaLnBrk="1" hangingPunct="1"/>
            <a:r>
              <a:rPr lang="en-US" smtClean="0">
                <a:latin typeface="Times New Roman" pitchFamily="84" charset="0"/>
                <a:ea typeface="ＭＳ Ｐゴシック" pitchFamily="84" charset="-128"/>
              </a:rPr>
              <a:t>Students might not immediately see the need for meiosis in sexual reproduction. Consider an example of what would happen over many generations if gametes were produced by mitosis. The resulting genetic doubling is prevented if each gamete has only half the genetic material of the adult cells.</a:t>
            </a:r>
          </a:p>
          <a:p>
            <a:pPr eaLnBrk="1" hangingPunct="1"/>
            <a:r>
              <a:rPr lang="en-US" b="1" smtClean="0">
                <a:latin typeface="Times New Roman" pitchFamily="84" charset="0"/>
                <a:ea typeface="ＭＳ Ｐゴシック" pitchFamily="84" charset="-128"/>
              </a:rPr>
              <a:t>Teaching Tips</a:t>
            </a:r>
            <a:endParaRPr lang="en-US" smtClean="0">
              <a:latin typeface="Times New Roman" pitchFamily="84" charset="0"/>
              <a:ea typeface="ＭＳ Ｐゴシック" pitchFamily="84" charset="-128"/>
            </a:endParaRPr>
          </a:p>
          <a:p>
            <a:pPr eaLnBrk="1" hangingPunct="1"/>
            <a:r>
              <a:rPr lang="en-US" smtClean="0">
                <a:latin typeface="Times New Roman" pitchFamily="84" charset="0"/>
                <a:ea typeface="ＭＳ Ｐゴシック" pitchFamily="84" charset="-128"/>
              </a:rPr>
              <a:t>1. Consider helping students through mitosis and meiosis by developing an analogy to pairs of shoes. In this case, any given species has a certain number of pairs of shoes, or homologous chromosomes.</a:t>
            </a:r>
          </a:p>
          <a:p>
            <a:pPr eaLnBrk="1" hangingPunct="1"/>
            <a:r>
              <a:rPr lang="en-US" smtClean="0">
                <a:latin typeface="Times New Roman" pitchFamily="84" charset="0"/>
                <a:ea typeface="ＭＳ Ｐゴシック" pitchFamily="84" charset="-128"/>
              </a:rPr>
              <a:t>2. In the shoe analogy, females have 23 pairs of matching shoes, while males have 22 matching pairs and 1 odd pair . . . maybe a sandal and a sneaker!</a:t>
            </a:r>
          </a:p>
          <a:p>
            <a:pPr eaLnBrk="1" hangingPunct="1"/>
            <a:r>
              <a:rPr lang="en-US" smtClean="0">
                <a:latin typeface="Times New Roman" pitchFamily="84" charset="0"/>
                <a:ea typeface="ＭＳ Ｐゴシック" pitchFamily="84" charset="-128"/>
              </a:rPr>
              <a:t>3. You might want to get your students thinking by asking them why eggs and sperm are different. (This depends upon the species, but within vertebrates, eggs and sperm are specialized for different tasks. Sperm are adapted to move to an egg and donate a nucleus. Eggs contain a nucleus and most of the cytoplasm of the future zygote. Thus eggs are typically larger, nonmotile, and full of cellular resources to sustain cell division and growth.)</a:t>
            </a:r>
          </a:p>
          <a:p>
            <a:pPr eaLnBrk="1" hangingPunct="1"/>
            <a:endParaRPr lang="en-US" smtClean="0">
              <a:latin typeface="Times New Roman" pitchFamily="84" charset="0"/>
              <a:ea typeface="ＭＳ Ｐゴシック" pitchFamily="84" charset="-128"/>
            </a:endParaRPr>
          </a:p>
        </p:txBody>
      </p:sp>
    </p:spTree>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3042" name="Rectangle 7"/>
          <p:cNvSpPr txBox="1">
            <a:spLocks noGrp="1" noChangeArrowheads="1"/>
          </p:cNvSpPr>
          <p:nvPr/>
        </p:nvSpPr>
        <p:spPr bwMode="auto">
          <a:xfrm>
            <a:off x="3886200" y="8686800"/>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anchor="b"/>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gn="r"/>
            <a:fld id="{DF4EF335-77C0-454D-90F2-A867B981B93C}" type="slidenum">
              <a:rPr lang="en-US" sz="1200">
                <a:latin typeface="Times" pitchFamily="84" charset="0"/>
              </a:rPr>
              <a:pPr algn="r"/>
              <a:t>80</a:t>
            </a:fld>
            <a:endParaRPr lang="en-US" sz="1200">
              <a:latin typeface="Times" pitchFamily="84" charset="0"/>
            </a:endParaRPr>
          </a:p>
        </p:txBody>
      </p:sp>
      <p:sp>
        <p:nvSpPr>
          <p:cNvPr id="343043" name="Rectangle 2"/>
          <p:cNvSpPr>
            <a:spLocks noChangeArrowheads="1" noTextEdit="1"/>
          </p:cNvSpPr>
          <p:nvPr>
            <p:ph type="sldImg"/>
          </p:nvPr>
        </p:nvSpPr>
        <p:spPr>
          <a:solidFill>
            <a:srgbClr val="FFFFFF"/>
          </a:solidFill>
          <a:ln/>
        </p:spPr>
      </p:sp>
      <p:sp>
        <p:nvSpPr>
          <p:cNvPr id="343044" name="Rectangle 3"/>
          <p:cNvSpPr>
            <a:spLocks noGrp="1" noChangeArrowheads="1"/>
          </p:cNvSpPr>
          <p:nvPr>
            <p:ph type="body" idx="1"/>
          </p:nvPr>
        </p:nvSpPr>
        <p:spPr>
          <a:xfrm>
            <a:off x="914400" y="4330700"/>
            <a:ext cx="5029200" cy="4114800"/>
          </a:xfrm>
          <a:solidFill>
            <a:srgbClr val="FFFFFF"/>
          </a:solidFill>
          <a:ln>
            <a:solidFill>
              <a:srgbClr val="000000"/>
            </a:solidFill>
          </a:ln>
        </p:spPr>
        <p:txBody>
          <a:bodyPr/>
          <a:lstStyle/>
          <a:p>
            <a:pPr eaLnBrk="1" hangingPunct="1"/>
            <a:r>
              <a:rPr lang="en-US" smtClean="0">
                <a:latin typeface="Times New Roman" pitchFamily="84" charset="0"/>
                <a:ea typeface="ＭＳ Ｐゴシック" pitchFamily="84" charset="-128"/>
              </a:rPr>
              <a:t>Figure 8.23A_1 Alterations of chromosome structure (part 1)</a:t>
            </a:r>
          </a:p>
        </p:txBody>
      </p:sp>
    </p:spTree>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4066" name="Rectangle 7"/>
          <p:cNvSpPr txBox="1">
            <a:spLocks noGrp="1" noChangeArrowheads="1"/>
          </p:cNvSpPr>
          <p:nvPr/>
        </p:nvSpPr>
        <p:spPr bwMode="auto">
          <a:xfrm>
            <a:off x="3886200" y="8686800"/>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anchor="b"/>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gn="r"/>
            <a:fld id="{E5C17CCE-8DE5-405A-B594-68CA8DEEFDCC}" type="slidenum">
              <a:rPr lang="en-US" sz="1200">
                <a:latin typeface="Times" pitchFamily="84" charset="0"/>
              </a:rPr>
              <a:pPr algn="r"/>
              <a:t>81</a:t>
            </a:fld>
            <a:endParaRPr lang="en-US" sz="1200">
              <a:latin typeface="Times" pitchFamily="84" charset="0"/>
            </a:endParaRPr>
          </a:p>
        </p:txBody>
      </p:sp>
      <p:sp>
        <p:nvSpPr>
          <p:cNvPr id="344067" name="Rectangle 2"/>
          <p:cNvSpPr>
            <a:spLocks noChangeArrowheads="1" noTextEdit="1"/>
          </p:cNvSpPr>
          <p:nvPr>
            <p:ph type="sldImg"/>
          </p:nvPr>
        </p:nvSpPr>
        <p:spPr>
          <a:solidFill>
            <a:srgbClr val="FFFFFF"/>
          </a:solidFill>
          <a:ln/>
        </p:spPr>
      </p:sp>
      <p:sp>
        <p:nvSpPr>
          <p:cNvPr id="344068" name="Rectangle 3"/>
          <p:cNvSpPr>
            <a:spLocks noGrp="1" noChangeArrowheads="1"/>
          </p:cNvSpPr>
          <p:nvPr>
            <p:ph type="body" idx="1"/>
          </p:nvPr>
        </p:nvSpPr>
        <p:spPr>
          <a:xfrm>
            <a:off x="914400" y="4330700"/>
            <a:ext cx="5029200" cy="4114800"/>
          </a:xfrm>
          <a:solidFill>
            <a:srgbClr val="FFFFFF"/>
          </a:solidFill>
          <a:ln>
            <a:solidFill>
              <a:srgbClr val="000000"/>
            </a:solidFill>
          </a:ln>
        </p:spPr>
        <p:txBody>
          <a:bodyPr/>
          <a:lstStyle/>
          <a:p>
            <a:pPr eaLnBrk="1" hangingPunct="1"/>
            <a:r>
              <a:rPr lang="en-US" smtClean="0">
                <a:latin typeface="Times New Roman" pitchFamily="84" charset="0"/>
                <a:ea typeface="ＭＳ Ｐゴシック" pitchFamily="84" charset="-128"/>
              </a:rPr>
              <a:t>Figure 8.23A_2 Alterations of chromosome structure (part 2)</a:t>
            </a:r>
          </a:p>
        </p:txBody>
      </p:sp>
    </p:spTree>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5090" name="Rectangle 7"/>
          <p:cNvSpPr txBox="1">
            <a:spLocks noGrp="1" noChangeArrowheads="1"/>
          </p:cNvSpPr>
          <p:nvPr/>
        </p:nvSpPr>
        <p:spPr bwMode="auto">
          <a:xfrm>
            <a:off x="3886200" y="8686800"/>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anchor="b"/>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gn="r"/>
            <a:fld id="{1EBE5B45-39B0-41AD-9EEC-39743A2C5FC6}" type="slidenum">
              <a:rPr lang="en-US" sz="1200">
                <a:latin typeface="Times" pitchFamily="84" charset="0"/>
              </a:rPr>
              <a:pPr algn="r"/>
              <a:t>82</a:t>
            </a:fld>
            <a:endParaRPr lang="en-US" sz="1200">
              <a:latin typeface="Times" pitchFamily="84" charset="0"/>
            </a:endParaRPr>
          </a:p>
        </p:txBody>
      </p:sp>
      <p:sp>
        <p:nvSpPr>
          <p:cNvPr id="345091" name="Rectangle 2"/>
          <p:cNvSpPr>
            <a:spLocks noChangeArrowheads="1" noTextEdit="1"/>
          </p:cNvSpPr>
          <p:nvPr>
            <p:ph type="sldImg"/>
          </p:nvPr>
        </p:nvSpPr>
        <p:spPr>
          <a:solidFill>
            <a:srgbClr val="FFFFFF"/>
          </a:solidFill>
          <a:ln/>
        </p:spPr>
      </p:sp>
      <p:sp>
        <p:nvSpPr>
          <p:cNvPr id="345092" name="Rectangle 3"/>
          <p:cNvSpPr>
            <a:spLocks noGrp="1" noChangeArrowheads="1"/>
          </p:cNvSpPr>
          <p:nvPr>
            <p:ph type="body" idx="1"/>
          </p:nvPr>
        </p:nvSpPr>
        <p:spPr>
          <a:xfrm>
            <a:off x="914400" y="4330700"/>
            <a:ext cx="5029200" cy="4114800"/>
          </a:xfrm>
          <a:solidFill>
            <a:srgbClr val="FFFFFF"/>
          </a:solidFill>
          <a:ln>
            <a:solidFill>
              <a:srgbClr val="000000"/>
            </a:solidFill>
          </a:ln>
        </p:spPr>
        <p:txBody>
          <a:bodyPr/>
          <a:lstStyle/>
          <a:p>
            <a:pPr eaLnBrk="1" hangingPunct="1"/>
            <a:r>
              <a:rPr lang="en-US" smtClean="0">
                <a:latin typeface="Times New Roman" pitchFamily="84" charset="0"/>
                <a:ea typeface="ＭＳ Ｐゴシック" pitchFamily="84" charset="-128"/>
              </a:rPr>
              <a:t>Figure 8.23B The translocation associated with chronic myelogenous leukemia</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0338" name="Rectangle 7"/>
          <p:cNvSpPr txBox="1">
            <a:spLocks noGrp="1" noChangeArrowheads="1"/>
          </p:cNvSpPr>
          <p:nvPr/>
        </p:nvSpPr>
        <p:spPr bwMode="auto">
          <a:xfrm>
            <a:off x="3886200" y="8686800"/>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anchor="b"/>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gn="r"/>
            <a:fld id="{6ABD1C1C-6A92-4F30-AF5B-BB694265BFF3}" type="slidenum">
              <a:rPr lang="en-US" sz="1200">
                <a:latin typeface="Times" pitchFamily="84" charset="0"/>
              </a:rPr>
              <a:pPr algn="r"/>
              <a:t>9</a:t>
            </a:fld>
            <a:endParaRPr lang="en-US" sz="1200">
              <a:latin typeface="Times" pitchFamily="84" charset="0"/>
            </a:endParaRPr>
          </a:p>
        </p:txBody>
      </p:sp>
      <p:sp>
        <p:nvSpPr>
          <p:cNvPr id="270339" name="Rectangle 2"/>
          <p:cNvSpPr>
            <a:spLocks noChangeArrowheads="1" noTextEdit="1"/>
          </p:cNvSpPr>
          <p:nvPr>
            <p:ph type="sldImg"/>
          </p:nvPr>
        </p:nvSpPr>
        <p:spPr>
          <a:solidFill>
            <a:srgbClr val="FFFFFF"/>
          </a:solidFill>
          <a:ln/>
        </p:spPr>
      </p:sp>
      <p:sp>
        <p:nvSpPr>
          <p:cNvPr id="270340" name="Rectangle 3"/>
          <p:cNvSpPr>
            <a:spLocks noGrp="1" noChangeArrowheads="1"/>
          </p:cNvSpPr>
          <p:nvPr>
            <p:ph type="body" idx="1"/>
          </p:nvPr>
        </p:nvSpPr>
        <p:spPr>
          <a:xfrm>
            <a:off x="914400" y="4330700"/>
            <a:ext cx="5029200" cy="4114800"/>
          </a:xfrm>
          <a:solidFill>
            <a:srgbClr val="FFFFFF"/>
          </a:solidFill>
          <a:ln>
            <a:solidFill>
              <a:srgbClr val="000000"/>
            </a:solidFill>
          </a:ln>
        </p:spPr>
        <p:txBody>
          <a:bodyPr/>
          <a:lstStyle/>
          <a:p>
            <a:pPr eaLnBrk="1" hangingPunct="1"/>
            <a:r>
              <a:rPr lang="en-US" smtClean="0">
                <a:latin typeface="Times New Roman" pitchFamily="84" charset="0"/>
                <a:ea typeface="ＭＳ Ｐゴシック" pitchFamily="84" charset="-128"/>
              </a:rPr>
              <a:t>Figure 8.12B How meiosis halves chromosome number</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14" name="Title 13"/>
          <p:cNvSpPr>
            <a:spLocks noGrp="1"/>
          </p:cNvSpPr>
          <p:nvPr>
            <p:ph type="ctrTitle"/>
          </p:nvPr>
        </p:nvSpPr>
        <p:spPr>
          <a:xfrm>
            <a:off x="1432560" y="359898"/>
            <a:ext cx="7406640" cy="1472184"/>
          </a:xfrm>
        </p:spPr>
        <p:txBody>
          <a:bodyPr anchor="b"/>
          <a:lstStyle>
            <a:lvl1pPr algn="l">
              <a:defRPr/>
            </a:lvl1pPr>
            <a:extLst/>
          </a:lstStyle>
          <a:p>
            <a:r>
              <a:rPr kumimoji="0" lang="en-US" smtClean="0"/>
              <a:t>Click to edit Master title style</a:t>
            </a:r>
            <a:endParaRPr kumimoji="0" lang="en-US"/>
          </a:p>
        </p:txBody>
      </p:sp>
      <p:sp>
        <p:nvSpPr>
          <p:cNvPr id="22" name="Subtitle 21"/>
          <p:cNvSpPr>
            <a:spLocks noGrp="1"/>
          </p:cNvSpPr>
          <p:nvPr>
            <p:ph type="subTitle" idx="1"/>
          </p:nvPr>
        </p:nvSpPr>
        <p:spPr>
          <a:xfrm>
            <a:off x="1432560" y="1850064"/>
            <a:ext cx="7406640" cy="1752600"/>
          </a:xfrm>
        </p:spPr>
        <p:txBody>
          <a:bodyPr tIns="0"/>
          <a:lstStyle>
            <a:lvl1pPr marL="27432" indent="0" algn="l">
              <a:buNone/>
              <a:defRPr sz="2600">
                <a:solidFill>
                  <a:schemeClr val="tx2">
                    <a:shade val="30000"/>
                    <a:satMod val="150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a:p>
        </p:txBody>
      </p:sp>
      <p:sp>
        <p:nvSpPr>
          <p:cNvPr id="7" name="Date Placeholder 6"/>
          <p:cNvSpPr>
            <a:spLocks noGrp="1"/>
          </p:cNvSpPr>
          <p:nvPr>
            <p:ph type="dt" sz="half" idx="10"/>
          </p:nvPr>
        </p:nvSpPr>
        <p:spPr/>
        <p:txBody>
          <a:bodyPr/>
          <a:lstStyle>
            <a:extLst/>
          </a:lstStyle>
          <a:p>
            <a:fld id="{F52A5BAC-A5D3-44FC-A9B4-1FEF497030F7}" type="datetimeFigureOut">
              <a:rPr lang="en-US" smtClean="0"/>
              <a:t>1/16/2012</a:t>
            </a:fld>
            <a:endParaRPr lang="en-US"/>
          </a:p>
        </p:txBody>
      </p:sp>
      <p:sp>
        <p:nvSpPr>
          <p:cNvPr id="20" name="Footer Placeholder 19"/>
          <p:cNvSpPr>
            <a:spLocks noGrp="1"/>
          </p:cNvSpPr>
          <p:nvPr>
            <p:ph type="ftr" sz="quarter" idx="11"/>
          </p:nvPr>
        </p:nvSpPr>
        <p:spPr/>
        <p:txBody>
          <a:bodyPr/>
          <a:lstStyle>
            <a:extLst/>
          </a:lstStyle>
          <a:p>
            <a:endParaRPr lang="en-US"/>
          </a:p>
        </p:txBody>
      </p:sp>
      <p:sp>
        <p:nvSpPr>
          <p:cNvPr id="10" name="Slide Number Placeholder 9"/>
          <p:cNvSpPr>
            <a:spLocks noGrp="1"/>
          </p:cNvSpPr>
          <p:nvPr>
            <p:ph type="sldNum" sz="quarter" idx="12"/>
          </p:nvPr>
        </p:nvSpPr>
        <p:spPr/>
        <p:txBody>
          <a:bodyPr/>
          <a:lstStyle>
            <a:extLst/>
          </a:lstStyle>
          <a:p>
            <a:fld id="{89206088-5C94-4A3E-998C-C3F5DE535907}" type="slidenum">
              <a:rPr lang="en-US" smtClean="0"/>
              <a:t>‹#›</a:t>
            </a:fld>
            <a:endParaRPr lang="en-US"/>
          </a:p>
        </p:txBody>
      </p:sp>
      <p:sp>
        <p:nvSpPr>
          <p:cNvPr id="8" name="Oval 7"/>
          <p:cNvSpPr/>
          <p:nvPr/>
        </p:nvSpPr>
        <p:spPr>
          <a:xfrm>
            <a:off x="921433" y="1413802"/>
            <a:ext cx="210312" cy="210312"/>
          </a:xfrm>
          <a:prstGeom prst="ellipse">
            <a:avLst/>
          </a:prstGeom>
          <a:gradFill rotWithShape="1">
            <a:gsLst>
              <a:gs pos="0">
                <a:schemeClr val="accent1">
                  <a:tint val="20000"/>
                  <a:satMod val="450000"/>
                  <a:alpha val="95000"/>
                </a:schemeClr>
              </a:gs>
              <a:gs pos="50000">
                <a:schemeClr val="accent1">
                  <a:tint val="38000"/>
                  <a:satMod val="250000"/>
                  <a:alpha val="90000"/>
                </a:schemeClr>
              </a:gs>
              <a:gs pos="95000">
                <a:schemeClr val="accent1">
                  <a:tint val="75000"/>
                  <a:satMod val="255000"/>
                  <a:alpha val="88000"/>
                </a:schemeClr>
              </a:gs>
              <a:gs pos="100000">
                <a:schemeClr val="accent1">
                  <a:tint val="100000"/>
                  <a:shade val="90000"/>
                  <a:satMod val="255000"/>
                  <a:alpha val="85000"/>
                </a:schemeClr>
              </a:gs>
            </a:gsLst>
            <a:path path="circle">
              <a:fillToRect l="25000" t="12500" r="75000" b="87500"/>
            </a:path>
          </a:gradFill>
          <a:ln w="2000" cap="rnd" cmpd="sng" algn="ctr">
            <a:solidFill>
              <a:schemeClr val="accent1">
                <a:shade val="90000"/>
                <a:satMod val="110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
        <p:nvSpPr>
          <p:cNvPr id="9" name="Oval 8"/>
          <p:cNvSpPr/>
          <p:nvPr/>
        </p:nvSpPr>
        <p:spPr>
          <a:xfrm>
            <a:off x="1157176" y="1345016"/>
            <a:ext cx="64008" cy="64008"/>
          </a:xfrm>
          <a:prstGeom prst="ellipse">
            <a:avLst/>
          </a:prstGeom>
          <a:noFill/>
          <a:ln w="12700" cap="rnd" cmpd="sng" algn="ctr">
            <a:solidFill>
              <a:schemeClr val="accent1">
                <a:shade val="75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F52A5BAC-A5D3-44FC-A9B4-1FEF497030F7}" type="datetimeFigureOut">
              <a:rPr lang="en-US" smtClean="0"/>
              <a:t>1/16/2012</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89206088-5C94-4A3E-998C-C3F5DE535907}"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274639"/>
            <a:ext cx="1828800" cy="5851525"/>
          </a:xfrm>
        </p:spPr>
        <p:txBody>
          <a:bodyPr vert="eaVert"/>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1143000" y="274640"/>
            <a:ext cx="5562600" cy="5851525"/>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F52A5BAC-A5D3-44FC-A9B4-1FEF497030F7}" type="datetimeFigureOut">
              <a:rPr lang="en-US" smtClean="0"/>
              <a:t>1/16/2012</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89206088-5C94-4A3E-998C-C3F5DE535907}"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F52A5BAC-A5D3-44FC-A9B4-1FEF497030F7}" type="datetimeFigureOut">
              <a:rPr lang="en-US" smtClean="0"/>
              <a:t>1/16/2012</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89206088-5C94-4A3E-998C-C3F5DE535907}"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7" name="Rectangle 6"/>
          <p:cNvSpPr/>
          <p:nvPr/>
        </p:nvSpPr>
        <p:spPr>
          <a:xfrm>
            <a:off x="2282890" y="-54"/>
            <a:ext cx="6858000" cy="6858054"/>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Title 1"/>
          <p:cNvSpPr>
            <a:spLocks noGrp="1"/>
          </p:cNvSpPr>
          <p:nvPr>
            <p:ph type="title"/>
          </p:nvPr>
        </p:nvSpPr>
        <p:spPr>
          <a:xfrm>
            <a:off x="2578392" y="2600325"/>
            <a:ext cx="6400800" cy="2286000"/>
          </a:xfrm>
        </p:spPr>
        <p:txBody>
          <a:bodyPr anchor="t"/>
          <a:lstStyle>
            <a:lvl1pPr algn="l">
              <a:lnSpc>
                <a:spcPts val="4500"/>
              </a:lnSpc>
              <a:buNone/>
              <a:defRPr sz="4000" b="1" cap="all"/>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2578392" y="1066800"/>
            <a:ext cx="6400800" cy="1509712"/>
          </a:xfrm>
        </p:spPr>
        <p:txBody>
          <a:bodyPr anchor="b"/>
          <a:lstStyle>
            <a:lvl1pPr marL="18288" indent="0">
              <a:lnSpc>
                <a:spcPts val="2300"/>
              </a:lnSpc>
              <a:spcBef>
                <a:spcPts val="0"/>
              </a:spcBef>
              <a:buNone/>
              <a:defRPr sz="2000">
                <a:solidFill>
                  <a:schemeClr val="tx2">
                    <a:shade val="30000"/>
                    <a:satMod val="150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extLst/>
          </a:lstStyle>
          <a:p>
            <a:fld id="{F52A5BAC-A5D3-44FC-A9B4-1FEF497030F7}" type="datetimeFigureOut">
              <a:rPr lang="en-US" smtClean="0"/>
              <a:t>1/16/2012</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89206088-5C94-4A3E-998C-C3F5DE535907}" type="slidenum">
              <a:rPr lang="en-US" smtClean="0"/>
              <a:t>‹#›</a:t>
            </a:fld>
            <a:endParaRPr lang="en-US"/>
          </a:p>
        </p:txBody>
      </p:sp>
      <p:sp>
        <p:nvSpPr>
          <p:cNvPr id="10" name="Rectangle 9"/>
          <p:cNvSpPr/>
          <p:nvPr/>
        </p:nvSpPr>
        <p:spPr bwMode="invGray">
          <a:xfrm>
            <a:off x="2286000" y="0"/>
            <a:ext cx="76200"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8" name="Oval 7"/>
          <p:cNvSpPr/>
          <p:nvPr/>
        </p:nvSpPr>
        <p:spPr>
          <a:xfrm>
            <a:off x="2172321" y="2814656"/>
            <a:ext cx="210312" cy="210312"/>
          </a:xfrm>
          <a:prstGeom prst="ellipse">
            <a:avLst/>
          </a:prstGeom>
          <a:gradFill rotWithShape="1">
            <a:gsLst>
              <a:gs pos="0">
                <a:schemeClr val="accent1">
                  <a:tint val="20000"/>
                  <a:satMod val="450000"/>
                  <a:alpha val="95000"/>
                </a:schemeClr>
              </a:gs>
              <a:gs pos="50000">
                <a:schemeClr val="accent1">
                  <a:tint val="38000"/>
                  <a:satMod val="250000"/>
                  <a:alpha val="90000"/>
                </a:schemeClr>
              </a:gs>
              <a:gs pos="95000">
                <a:schemeClr val="accent1">
                  <a:tint val="75000"/>
                  <a:satMod val="255000"/>
                  <a:alpha val="88000"/>
                </a:schemeClr>
              </a:gs>
              <a:gs pos="100000">
                <a:schemeClr val="accent1">
                  <a:tint val="100000"/>
                  <a:shade val="90000"/>
                  <a:satMod val="255000"/>
                  <a:alpha val="85000"/>
                </a:schemeClr>
              </a:gs>
            </a:gsLst>
            <a:path path="circle">
              <a:fillToRect l="25000" t="12500" r="75000" b="87500"/>
            </a:path>
          </a:gradFill>
          <a:ln w="2000" cap="rnd" cmpd="sng" algn="ctr">
            <a:solidFill>
              <a:schemeClr val="accent1">
                <a:shade val="90000"/>
                <a:satMod val="110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
        <p:nvSpPr>
          <p:cNvPr id="9" name="Oval 8"/>
          <p:cNvSpPr/>
          <p:nvPr/>
        </p:nvSpPr>
        <p:spPr>
          <a:xfrm>
            <a:off x="2408064" y="2745870"/>
            <a:ext cx="64008" cy="64008"/>
          </a:xfrm>
          <a:prstGeom prst="ellipse">
            <a:avLst/>
          </a:prstGeom>
          <a:noFill/>
          <a:ln w="12700" cap="rnd" cmpd="sng" algn="ctr">
            <a:solidFill>
              <a:schemeClr val="accent1">
                <a:shade val="75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1435608" y="274320"/>
            <a:ext cx="7498080" cy="1143000"/>
          </a:xfrm>
        </p:spPr>
        <p:txBody>
          <a:bodyPr/>
          <a:lstStyle>
            <a:extLst/>
          </a:lstStyle>
          <a:p>
            <a:r>
              <a:rPr kumimoji="0" lang="en-US" smtClean="0"/>
              <a:t>Click to edit Master title style</a:t>
            </a:r>
            <a:endParaRPr kumimoji="0" lang="en-US"/>
          </a:p>
        </p:txBody>
      </p:sp>
      <p:sp>
        <p:nvSpPr>
          <p:cNvPr id="3" name="Content Placeholder 2"/>
          <p:cNvSpPr>
            <a:spLocks noGrp="1"/>
          </p:cNvSpPr>
          <p:nvPr>
            <p:ph sz="half" idx="1"/>
          </p:nvPr>
        </p:nvSpPr>
        <p:spPr>
          <a:xfrm>
            <a:off x="1435608" y="1524000"/>
            <a:ext cx="3657600" cy="466344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5276088" y="1524000"/>
            <a:ext cx="3657600" cy="466344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F52A5BAC-A5D3-44FC-A9B4-1FEF497030F7}" type="datetimeFigureOut">
              <a:rPr lang="en-US" smtClean="0"/>
              <a:t>1/16/2012</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89206088-5C94-4A3E-998C-C3F5DE535907}" type="slidenum">
              <a:rPr lang="en-US" smtClean="0"/>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5160336"/>
            <a:ext cx="8229600" cy="1143000"/>
          </a:xfrm>
        </p:spPr>
        <p:txBody>
          <a:bodyPr anchor="ctr"/>
          <a:lstStyle>
            <a:lvl1pPr algn="ctr">
              <a:defRPr sz="4500" b="1" cap="none" baseline="0"/>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328278"/>
            <a:ext cx="4023360" cy="640080"/>
          </a:xfrm>
          <a:solidFill>
            <a:schemeClr val="bg1"/>
          </a:solidFill>
          <a:ln w="10795">
            <a:solidFill>
              <a:schemeClr val="bg1"/>
            </a:solidFill>
            <a:miter lim="800000"/>
          </a:ln>
        </p:spPr>
        <p:txBody>
          <a:bodyPr anchor="ctr"/>
          <a:lstStyle>
            <a:lvl1pPr marL="64008" indent="0" algn="l">
              <a:lnSpc>
                <a:spcPct val="100000"/>
              </a:lnSpc>
              <a:spcBef>
                <a:spcPts val="100"/>
              </a:spcBef>
              <a:buNone/>
              <a:defRPr sz="1900" b="0">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63440" y="328278"/>
            <a:ext cx="4023360" cy="640080"/>
          </a:xfrm>
          <a:solidFill>
            <a:schemeClr val="bg1"/>
          </a:solidFill>
          <a:ln w="10795">
            <a:solidFill>
              <a:schemeClr val="bg1"/>
            </a:solidFill>
            <a:miter lim="800000"/>
          </a:ln>
        </p:spPr>
        <p:txBody>
          <a:bodyPr anchor="ctr"/>
          <a:lstStyle>
            <a:lvl1pPr marL="64008" indent="0" algn="l">
              <a:lnSpc>
                <a:spcPct val="100000"/>
              </a:lnSpc>
              <a:spcBef>
                <a:spcPts val="100"/>
              </a:spcBef>
              <a:buNone/>
              <a:defRPr sz="1900" b="0">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969336"/>
            <a:ext cx="4023360" cy="4114800"/>
          </a:xfrm>
          <a:ln w="10795">
            <a:solidFill>
              <a:schemeClr val="bg1"/>
            </a:solidFill>
            <a:prstDash val="dash"/>
            <a:miter lim="800000"/>
          </a:ln>
        </p:spPr>
        <p:txBody>
          <a:bodyPr/>
          <a:lstStyle>
            <a:lvl1pPr marL="393192" indent="-274320">
              <a:lnSpc>
                <a:spcPct val="100000"/>
              </a:lnSpc>
              <a:spcBef>
                <a:spcPts val="700"/>
              </a:spcBef>
              <a:defRPr sz="2400"/>
            </a:lvl1pPr>
            <a:lvl2pPr>
              <a:lnSpc>
                <a:spcPct val="100000"/>
              </a:lnSpc>
              <a:spcBef>
                <a:spcPts val="700"/>
              </a:spcBef>
              <a:defRPr sz="2000"/>
            </a:lvl2pPr>
            <a:lvl3pPr>
              <a:lnSpc>
                <a:spcPct val="100000"/>
              </a:lnSpc>
              <a:spcBef>
                <a:spcPts val="700"/>
              </a:spcBef>
              <a:defRPr sz="1800"/>
            </a:lvl3pPr>
            <a:lvl4pPr>
              <a:lnSpc>
                <a:spcPct val="100000"/>
              </a:lnSpc>
              <a:spcBef>
                <a:spcPts val="700"/>
              </a:spcBef>
              <a:defRPr sz="1600"/>
            </a:lvl4pPr>
            <a:lvl5pPr>
              <a:lnSpc>
                <a:spcPct val="100000"/>
              </a:lnSpc>
              <a:spcBef>
                <a:spcPts val="700"/>
              </a:spcBef>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63440" y="969336"/>
            <a:ext cx="4023360" cy="4114800"/>
          </a:xfrm>
          <a:ln w="10795">
            <a:solidFill>
              <a:schemeClr val="bg1"/>
            </a:solidFill>
            <a:prstDash val="dash"/>
            <a:miter lim="800000"/>
          </a:ln>
        </p:spPr>
        <p:txBody>
          <a:bodyPr/>
          <a:lstStyle>
            <a:lvl1pPr marL="393192" indent="-274320">
              <a:lnSpc>
                <a:spcPct val="100000"/>
              </a:lnSpc>
              <a:spcBef>
                <a:spcPts val="700"/>
              </a:spcBef>
              <a:defRPr sz="2400"/>
            </a:lvl1pPr>
            <a:lvl2pPr>
              <a:lnSpc>
                <a:spcPct val="100000"/>
              </a:lnSpc>
              <a:spcBef>
                <a:spcPts val="700"/>
              </a:spcBef>
              <a:defRPr sz="2000"/>
            </a:lvl2pPr>
            <a:lvl3pPr>
              <a:lnSpc>
                <a:spcPct val="100000"/>
              </a:lnSpc>
              <a:spcBef>
                <a:spcPts val="700"/>
              </a:spcBef>
              <a:defRPr sz="1800"/>
            </a:lvl3pPr>
            <a:lvl4pPr>
              <a:lnSpc>
                <a:spcPct val="100000"/>
              </a:lnSpc>
              <a:spcBef>
                <a:spcPts val="700"/>
              </a:spcBef>
              <a:defRPr sz="1600"/>
            </a:lvl4pPr>
            <a:lvl5pPr>
              <a:lnSpc>
                <a:spcPct val="100000"/>
              </a:lnSpc>
              <a:spcBef>
                <a:spcPts val="700"/>
              </a:spcBef>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extLst/>
          </a:lstStyle>
          <a:p>
            <a:fld id="{F52A5BAC-A5D3-44FC-A9B4-1FEF497030F7}" type="datetimeFigureOut">
              <a:rPr lang="en-US" smtClean="0"/>
              <a:t>1/16/2012</a:t>
            </a:fld>
            <a:endParaRPr lang="en-US"/>
          </a:p>
        </p:txBody>
      </p:sp>
      <p:sp>
        <p:nvSpPr>
          <p:cNvPr id="8" name="Footer Placeholder 7"/>
          <p:cNvSpPr>
            <a:spLocks noGrp="1"/>
          </p:cNvSpPr>
          <p:nvPr>
            <p:ph type="ftr" sz="quarter" idx="11"/>
          </p:nvPr>
        </p:nvSpPr>
        <p:spPr/>
        <p:txBody>
          <a:bodyPr/>
          <a:lstStyle>
            <a:extLst/>
          </a:lstStyle>
          <a:p>
            <a:endParaRPr lang="en-US"/>
          </a:p>
        </p:txBody>
      </p:sp>
      <p:sp>
        <p:nvSpPr>
          <p:cNvPr id="9" name="Slide Number Placeholder 8"/>
          <p:cNvSpPr>
            <a:spLocks noGrp="1"/>
          </p:cNvSpPr>
          <p:nvPr>
            <p:ph type="sldNum" sz="quarter" idx="12"/>
          </p:nvPr>
        </p:nvSpPr>
        <p:spPr/>
        <p:txBody>
          <a:bodyPr/>
          <a:lstStyle>
            <a:extLst/>
          </a:lstStyle>
          <a:p>
            <a:fld id="{89206088-5C94-4A3E-998C-C3F5DE535907}"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1435608" y="274320"/>
            <a:ext cx="7498080" cy="1143000"/>
          </a:xfrm>
        </p:spPr>
        <p:txBody>
          <a:bodyPr anchor="ctr"/>
          <a:lstStyle>
            <a:extLst/>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extLst/>
          </a:lstStyle>
          <a:p>
            <a:fld id="{F52A5BAC-A5D3-44FC-A9B4-1FEF497030F7}" type="datetimeFigureOut">
              <a:rPr lang="en-US" smtClean="0"/>
              <a:t>1/16/2012</a:t>
            </a:fld>
            <a:endParaRPr lang="en-US"/>
          </a:p>
        </p:txBody>
      </p:sp>
      <p:sp>
        <p:nvSpPr>
          <p:cNvPr id="4" name="Footer Placeholder 3"/>
          <p:cNvSpPr>
            <a:spLocks noGrp="1"/>
          </p:cNvSpPr>
          <p:nvPr>
            <p:ph type="ftr" sz="quarter" idx="11"/>
          </p:nvPr>
        </p:nvSpPr>
        <p:spPr/>
        <p:txBody>
          <a:bodyPr/>
          <a:lstStyle>
            <a:extLst/>
          </a:lstStyle>
          <a:p>
            <a:endParaRPr lang="en-US"/>
          </a:p>
        </p:txBody>
      </p:sp>
      <p:sp>
        <p:nvSpPr>
          <p:cNvPr id="5" name="Slide Number Placeholder 4"/>
          <p:cNvSpPr>
            <a:spLocks noGrp="1"/>
          </p:cNvSpPr>
          <p:nvPr>
            <p:ph type="sldNum" sz="quarter" idx="12"/>
          </p:nvPr>
        </p:nvSpPr>
        <p:spPr/>
        <p:txBody>
          <a:bodyPr/>
          <a:lstStyle>
            <a:extLst/>
          </a:lstStyle>
          <a:p>
            <a:fld id="{89206088-5C94-4A3E-998C-C3F5DE535907}"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5" name="Rectangle 4"/>
          <p:cNvSpPr/>
          <p:nvPr/>
        </p:nvSpPr>
        <p:spPr>
          <a:xfrm>
            <a:off x="1014984" y="0"/>
            <a:ext cx="8129016" cy="6858000"/>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Date Placeholder 1"/>
          <p:cNvSpPr>
            <a:spLocks noGrp="1"/>
          </p:cNvSpPr>
          <p:nvPr>
            <p:ph type="dt" sz="half" idx="10"/>
          </p:nvPr>
        </p:nvSpPr>
        <p:spPr/>
        <p:txBody>
          <a:bodyPr/>
          <a:lstStyle>
            <a:extLst/>
          </a:lstStyle>
          <a:p>
            <a:fld id="{F52A5BAC-A5D3-44FC-A9B4-1FEF497030F7}" type="datetimeFigureOut">
              <a:rPr lang="en-US" smtClean="0"/>
              <a:t>1/16/2012</a:t>
            </a:fld>
            <a:endParaRPr lang="en-US"/>
          </a:p>
        </p:txBody>
      </p:sp>
      <p:sp>
        <p:nvSpPr>
          <p:cNvPr id="3" name="Footer Placeholder 2"/>
          <p:cNvSpPr>
            <a:spLocks noGrp="1"/>
          </p:cNvSpPr>
          <p:nvPr>
            <p:ph type="ftr" sz="quarter" idx="11"/>
          </p:nvPr>
        </p:nvSpPr>
        <p:spPr/>
        <p:txBody>
          <a:bodyPr/>
          <a:lstStyle>
            <a:extLst/>
          </a:lstStyle>
          <a:p>
            <a:endParaRPr lang="en-US"/>
          </a:p>
        </p:txBody>
      </p:sp>
      <p:sp>
        <p:nvSpPr>
          <p:cNvPr id="4" name="Slide Number Placeholder 3"/>
          <p:cNvSpPr>
            <a:spLocks noGrp="1"/>
          </p:cNvSpPr>
          <p:nvPr>
            <p:ph type="sldNum" sz="quarter" idx="12"/>
          </p:nvPr>
        </p:nvSpPr>
        <p:spPr/>
        <p:txBody>
          <a:bodyPr/>
          <a:lstStyle>
            <a:extLst/>
          </a:lstStyle>
          <a:p>
            <a:fld id="{89206088-5C94-4A3E-998C-C3F5DE535907}" type="slidenum">
              <a:rPr lang="en-US" smtClean="0"/>
              <a:t>‹#›</a:t>
            </a:fld>
            <a:endParaRPr lang="en-US"/>
          </a:p>
        </p:txBody>
      </p:sp>
      <p:sp>
        <p:nvSpPr>
          <p:cNvPr id="6" name="Rectangle 5"/>
          <p:cNvSpPr/>
          <p:nvPr/>
        </p:nvSpPr>
        <p:spPr bwMode="invGray">
          <a:xfrm>
            <a:off x="1014984" y="-54"/>
            <a:ext cx="73152"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16778"/>
            <a:ext cx="3810000" cy="1162050"/>
          </a:xfrm>
          <a:ln>
            <a:noFill/>
          </a:ln>
        </p:spPr>
        <p:txBody>
          <a:bodyPr anchor="b"/>
          <a:lstStyle>
            <a:lvl1pPr algn="l">
              <a:lnSpc>
                <a:spcPts val="2000"/>
              </a:lnSpc>
              <a:buNone/>
              <a:defRPr sz="2200" b="1" cap="all" baseline="0"/>
            </a:lvl1pPr>
            <a:extLst/>
          </a:lstStyle>
          <a:p>
            <a:r>
              <a:rPr kumimoji="0" lang="en-US" smtClean="0"/>
              <a:t>Click to edit Master title style</a:t>
            </a:r>
            <a:endParaRPr kumimoji="0" lang="en-US"/>
          </a:p>
        </p:txBody>
      </p:sp>
      <p:sp>
        <p:nvSpPr>
          <p:cNvPr id="3" name="Text Placeholder 2"/>
          <p:cNvSpPr>
            <a:spLocks noGrp="1"/>
          </p:cNvSpPr>
          <p:nvPr>
            <p:ph type="body" idx="2"/>
          </p:nvPr>
        </p:nvSpPr>
        <p:spPr>
          <a:xfrm>
            <a:off x="457200" y="1406964"/>
            <a:ext cx="3810000" cy="698500"/>
          </a:xfrm>
        </p:spPr>
        <p:txBody>
          <a:bodyPr/>
          <a:lstStyle>
            <a:lvl1pPr marL="45720" indent="0">
              <a:lnSpc>
                <a:spcPct val="100000"/>
              </a:lnSpc>
              <a:spcBef>
                <a:spcPts val="0"/>
              </a:spcBef>
              <a:buNone/>
              <a:defRPr sz="1400"/>
            </a:lvl1pPr>
            <a:lvl2pPr>
              <a:buNone/>
              <a:defRPr sz="1200"/>
            </a:lvl2pPr>
            <a:lvl3pPr>
              <a:buNone/>
              <a:defRPr sz="1000"/>
            </a:lvl3pPr>
            <a:lvl4pPr>
              <a:buNone/>
              <a:defRPr sz="900"/>
            </a:lvl4pPr>
            <a:lvl5pPr>
              <a:buNone/>
              <a:defRPr sz="900"/>
            </a:lvl5pPr>
            <a:extLst/>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457200" y="2133600"/>
            <a:ext cx="8153400" cy="3992563"/>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F52A5BAC-A5D3-44FC-A9B4-1FEF497030F7}" type="datetimeFigureOut">
              <a:rPr lang="en-US" smtClean="0"/>
              <a:t>1/16/2012</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89206088-5C94-4A3E-998C-C3F5DE535907}" type="slidenum">
              <a:rPr lang="en-US" smtClean="0"/>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886896" y="1066800"/>
            <a:ext cx="2743200" cy="1981200"/>
          </a:xfrm>
        </p:spPr>
        <p:txBody>
          <a:bodyPr anchor="b">
            <a:noAutofit/>
          </a:bodyPr>
          <a:lstStyle>
            <a:lvl1pPr algn="l">
              <a:buNone/>
              <a:defRPr sz="2100" b="1">
                <a:effectLst/>
              </a:defRPr>
            </a:lvl1pPr>
            <a:extLst/>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extLst/>
          </a:lstStyle>
          <a:p>
            <a:fld id="{F52A5BAC-A5D3-44FC-A9B4-1FEF497030F7}" type="datetimeFigureOut">
              <a:rPr lang="en-US" smtClean="0"/>
              <a:t>1/16/2012</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89206088-5C94-4A3E-998C-C3F5DE535907}" type="slidenum">
              <a:rPr lang="en-US" smtClean="0"/>
              <a:t>‹#›</a:t>
            </a:fld>
            <a:endParaRPr lang="en-US"/>
          </a:p>
        </p:txBody>
      </p:sp>
      <p:sp>
        <p:nvSpPr>
          <p:cNvPr id="8" name="Rectangle 7"/>
          <p:cNvSpPr/>
          <p:nvPr/>
        </p:nvSpPr>
        <p:spPr>
          <a:xfrm>
            <a:off x="762000" y="1066800"/>
            <a:ext cx="4572000" cy="4572000"/>
          </a:xfrm>
          <a:prstGeom prst="rect">
            <a:avLst/>
          </a:prstGeom>
          <a:solidFill>
            <a:srgbClr val="FFFFFF"/>
          </a:solidFill>
          <a:ln w="88900" cap="sq">
            <a:solidFill>
              <a:srgbClr val="FFFFFF"/>
            </a:solidFill>
            <a:miter lim="800000"/>
          </a:ln>
          <a:effectLst>
            <a:outerShdw blurRad="55500" dist="18500" dir="5400000" algn="tl" rotWithShape="0">
              <a:srgbClr val="000000">
                <a:alpha val="35000"/>
              </a:srgbClr>
            </a:outerShdw>
          </a:effectLst>
          <a:scene3d>
            <a:camera prst="orthographicFront"/>
            <a:lightRig rig="twoPt" dir="t">
              <a:rot lat="0" lon="0" rev="7200000"/>
            </a:lightRig>
          </a:scene3d>
          <a:sp3d contourW="635">
            <a:bevelT w="25400" h="19050"/>
            <a:contourClr>
              <a:srgbClr val="969696"/>
            </a:contourClr>
          </a:sp3d>
        </p:spPr>
        <p:txBody>
          <a:bodyPr lIns="91440" tIns="274320" rtlCol="0" anchor="t">
            <a:normAutofit/>
          </a:bodyPr>
          <a:lstStyle>
            <a:extLst/>
          </a:lstStyle>
          <a:p>
            <a:pPr marL="0" indent="-283464" algn="l" rtl="0" eaLnBrk="1" latinLnBrk="0" hangingPunct="1">
              <a:lnSpc>
                <a:spcPts val="3000"/>
              </a:lnSpc>
              <a:spcBef>
                <a:spcPts val="600"/>
              </a:spcBef>
              <a:buClr>
                <a:schemeClr val="accent1"/>
              </a:buClr>
              <a:buSzPct val="80000"/>
              <a:buFont typeface="Wingdings 2"/>
              <a:buNone/>
            </a:pPr>
            <a:endParaRPr kumimoji="0" lang="en-US" sz="3200" kern="1200">
              <a:solidFill>
                <a:schemeClr val="tx1"/>
              </a:solidFill>
              <a:latin typeface="+mn-lt"/>
              <a:ea typeface="+mn-ea"/>
              <a:cs typeface="+mn-cs"/>
            </a:endParaRPr>
          </a:p>
        </p:txBody>
      </p:sp>
      <p:sp>
        <p:nvSpPr>
          <p:cNvPr id="3" name="Picture Placeholder 2"/>
          <p:cNvSpPr>
            <a:spLocks noGrp="1"/>
          </p:cNvSpPr>
          <p:nvPr>
            <p:ph type="pic" idx="1"/>
          </p:nvPr>
        </p:nvSpPr>
        <p:spPr>
          <a:xfrm>
            <a:off x="838200" y="1143003"/>
            <a:ext cx="4419600" cy="3514531"/>
          </a:xfrm>
          <a:prstGeom prst="roundRect">
            <a:avLst>
              <a:gd name="adj" fmla="val 783"/>
            </a:avLst>
          </a:prstGeom>
          <a:solidFill>
            <a:schemeClr val="bg2"/>
          </a:solidFill>
          <a:ln w="127000">
            <a:noFill/>
            <a:miter lim="800000"/>
          </a:ln>
          <a:effectLst/>
        </p:spPr>
        <p:txBody>
          <a:bodyPr lIns="91440" tIns="274320" anchor="t"/>
          <a:lstStyle>
            <a:lvl1pPr indent="0">
              <a:buNone/>
              <a:defRPr sz="3200"/>
            </a:lvl1pPr>
            <a:extLst/>
          </a:lstStyle>
          <a:p>
            <a:pPr marL="0" algn="l" eaLnBrk="1" latinLnBrk="0" hangingPunct="1"/>
            <a:r>
              <a:rPr kumimoji="0" lang="en-US" smtClean="0"/>
              <a:t>Click icon to add picture</a:t>
            </a:r>
            <a:endParaRPr kumimoji="0" lang="en-US" dirty="0"/>
          </a:p>
        </p:txBody>
      </p:sp>
      <p:sp>
        <p:nvSpPr>
          <p:cNvPr id="9" name="Flowchart: Process 8"/>
          <p:cNvSpPr/>
          <p:nvPr/>
        </p:nvSpPr>
        <p:spPr>
          <a:xfrm rot="19468671">
            <a:off x="396725" y="954341"/>
            <a:ext cx="685800" cy="204310"/>
          </a:xfrm>
          <a:prstGeom prst="flowChartProcess">
            <a:avLst/>
          </a:prstGeom>
          <a:solidFill>
            <a:srgbClr val="FBFBFB">
              <a:alpha val="45098"/>
            </a:srgbClr>
          </a:solidFill>
          <a:ln w="6350" cap="rnd" cmpd="sng" algn="ctr">
            <a:solidFill>
              <a:srgbClr val="FFFFFF">
                <a:alpha val="100000"/>
              </a:srgbClr>
            </a:solidFill>
            <a:prstDash val="solid"/>
          </a:ln>
          <a:effectLst>
            <a:outerShdw blurRad="25400" dist="25400" dir="3300000" sx="96000" sy="96000" algn="tl" rotWithShape="0">
              <a:schemeClr val="bg2">
                <a:shade val="90000"/>
                <a:satMod val="200000"/>
                <a:alpha val="40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0" name="Flowchart: Process 9"/>
          <p:cNvSpPr/>
          <p:nvPr/>
        </p:nvSpPr>
        <p:spPr>
          <a:xfrm rot="2103354" flipH="1">
            <a:off x="5003667" y="936786"/>
            <a:ext cx="649224" cy="204310"/>
          </a:xfrm>
          <a:prstGeom prst="flowChartProcess">
            <a:avLst/>
          </a:prstGeom>
          <a:solidFill>
            <a:srgbClr val="FBFBFB">
              <a:alpha val="45098"/>
            </a:srgbClr>
          </a:solidFill>
          <a:ln w="6350" cap="rnd" cmpd="sng" algn="ctr">
            <a:solidFill>
              <a:srgbClr val="FFFFFF">
                <a:alpha val="100000"/>
              </a:srgbClr>
            </a:solidFill>
            <a:prstDash val="solid"/>
          </a:ln>
          <a:effectLst>
            <a:outerShdw blurRad="25400" dist="25400" dir="3300000" sx="96000" sy="96000" algn="tl" rotWithShape="0">
              <a:schemeClr val="bg2">
                <a:alpha val="20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4" name="Text Placeholder 3"/>
          <p:cNvSpPr>
            <a:spLocks noGrp="1"/>
          </p:cNvSpPr>
          <p:nvPr>
            <p:ph type="body" sz="half" idx="2"/>
          </p:nvPr>
        </p:nvSpPr>
        <p:spPr>
          <a:xfrm>
            <a:off x="838200" y="4800600"/>
            <a:ext cx="4419600" cy="762000"/>
          </a:xfrm>
        </p:spPr>
        <p:txBody>
          <a:bodyPr anchor="ctr"/>
          <a:lstStyle>
            <a:lvl1pPr marL="0" indent="0" algn="l">
              <a:lnSpc>
                <a:spcPts val="1600"/>
              </a:lnSpc>
              <a:spcBef>
                <a:spcPts val="0"/>
              </a:spcBef>
              <a:buNone/>
              <a:defRPr sz="1400">
                <a:solidFill>
                  <a:srgbClr val="777777"/>
                </a:solidFill>
              </a:defRPr>
            </a:lvl1pPr>
            <a:lvl2pPr>
              <a:defRPr sz="1200"/>
            </a:lvl2pPr>
            <a:lvl3pPr>
              <a:defRPr sz="1000"/>
            </a:lvl3pPr>
            <a:lvl4pPr>
              <a:defRPr sz="900"/>
            </a:lvl4pPr>
            <a:lvl5pPr>
              <a:defRPr sz="900"/>
            </a:lvl5pPr>
            <a:extLst/>
          </a:lstStyle>
          <a:p>
            <a:pPr lvl="0" eaLnBrk="1" latinLnBrk="0" hangingPunct="1"/>
            <a:r>
              <a:rPr kumimoji="0" lang="en-US" smtClean="0"/>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Pie 6"/>
          <p:cNvSpPr/>
          <p:nvPr/>
        </p:nvSpPr>
        <p:spPr>
          <a:xfrm>
            <a:off x="-815927" y="-815922"/>
            <a:ext cx="1638887" cy="1638887"/>
          </a:xfrm>
          <a:prstGeom prst="pie">
            <a:avLst>
              <a:gd name="adj1" fmla="val 0"/>
              <a:gd name="adj2" fmla="val 5402120"/>
            </a:avLst>
          </a:prstGeom>
          <a:solidFill>
            <a:schemeClr val="bg2">
              <a:tint val="18000"/>
              <a:satMod val="220000"/>
              <a:alpha val="33000"/>
            </a:schemeClr>
          </a:solidFill>
          <a:ln w="3175" cap="rnd" cmpd="sng" algn="ctr">
            <a:solidFill>
              <a:schemeClr val="bg2">
                <a:shade val="70000"/>
                <a:satMod val="200000"/>
                <a:alpha val="100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8" name="Oval 7"/>
          <p:cNvSpPr/>
          <p:nvPr/>
        </p:nvSpPr>
        <p:spPr>
          <a:xfrm>
            <a:off x="168816" y="21102"/>
            <a:ext cx="1702191" cy="1702191"/>
          </a:xfrm>
          <a:prstGeom prst="ellipse">
            <a:avLst/>
          </a:prstGeom>
          <a:noFill/>
          <a:ln w="27305" cap="rnd" cmpd="sng" algn="ctr">
            <a:solidFill>
              <a:schemeClr val="bg2">
                <a:tint val="45000"/>
                <a:satMod val="325000"/>
                <a:alpha val="100000"/>
              </a:schemeClr>
            </a:solidFill>
            <a:prstDash val="solid"/>
          </a:ln>
          <a:effectLst>
            <a:outerShdw blurRad="25400" dist="25400" dir="5400000" algn="tl" rotWithShape="0">
              <a:schemeClr val="bg2">
                <a:shade val="50000"/>
                <a:satMod val="150000"/>
                <a:alpha val="8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1" name="Donut 10"/>
          <p:cNvSpPr/>
          <p:nvPr/>
        </p:nvSpPr>
        <p:spPr>
          <a:xfrm rot="2315675">
            <a:off x="182881" y="1055077"/>
            <a:ext cx="1125717" cy="1102624"/>
          </a:xfrm>
          <a:prstGeom prst="donut">
            <a:avLst>
              <a:gd name="adj" fmla="val 11833"/>
            </a:avLst>
          </a:prstGeom>
          <a:gradFill rotWithShape="1">
            <a:gsLst>
              <a:gs pos="0">
                <a:schemeClr val="bg2">
                  <a:tint val="10000"/>
                  <a:shade val="99000"/>
                  <a:satMod val="355000"/>
                  <a:alpha val="70000"/>
                </a:schemeClr>
              </a:gs>
              <a:gs pos="70000">
                <a:schemeClr val="bg2">
                  <a:tint val="6000"/>
                  <a:shade val="100000"/>
                  <a:satMod val="400000"/>
                  <a:alpha val="55000"/>
                </a:schemeClr>
              </a:gs>
              <a:gs pos="100000">
                <a:schemeClr val="bg2">
                  <a:tint val="100000"/>
                  <a:shade val="75000"/>
                  <a:satMod val="370000"/>
                  <a:alpha val="60000"/>
                </a:schemeClr>
              </a:gs>
            </a:gsLst>
            <a:path path="circle">
              <a:fillToRect l="-407500" t="-50000" r="507500" b="150000"/>
            </a:path>
          </a:gradFill>
          <a:ln w="7350" cap="rnd" cmpd="sng" algn="ctr">
            <a:solidFill>
              <a:schemeClr val="bg2">
                <a:shade val="60000"/>
                <a:satMod val="220000"/>
                <a:alpha val="100000"/>
              </a:schemeClr>
            </a:solidFill>
            <a:prstDash val="solid"/>
          </a:ln>
          <a:effectLst>
            <a:outerShdw blurRad="12700" dist="15000" dir="4500000" algn="tl" rotWithShape="0">
              <a:schemeClr val="bg2">
                <a:shade val="10000"/>
                <a:satMod val="200000"/>
                <a:alpha val="3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2" name="Rectangle 11"/>
          <p:cNvSpPr/>
          <p:nvPr/>
        </p:nvSpPr>
        <p:spPr>
          <a:xfrm>
            <a:off x="1012873" y="-54"/>
            <a:ext cx="8131127" cy="6858054"/>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5" name="Title Placeholder 4"/>
          <p:cNvSpPr>
            <a:spLocks noGrp="1"/>
          </p:cNvSpPr>
          <p:nvPr>
            <p:ph type="title"/>
          </p:nvPr>
        </p:nvSpPr>
        <p:spPr>
          <a:xfrm>
            <a:off x="1435608" y="274638"/>
            <a:ext cx="7498080" cy="1143000"/>
          </a:xfrm>
          <a:prstGeom prst="rect">
            <a:avLst/>
          </a:prstGeom>
        </p:spPr>
        <p:txBody>
          <a:bodyPr anchor="ctr">
            <a:normAutofit/>
          </a:bodyPr>
          <a:lstStyle>
            <a:extLst/>
          </a:lstStyle>
          <a:p>
            <a:r>
              <a:rPr kumimoji="0" lang="en-US" smtClean="0"/>
              <a:t>Click to edit Master title style</a:t>
            </a:r>
            <a:endParaRPr kumimoji="0" lang="en-US"/>
          </a:p>
        </p:txBody>
      </p:sp>
      <p:sp>
        <p:nvSpPr>
          <p:cNvPr id="9" name="Text Placeholder 8"/>
          <p:cNvSpPr>
            <a:spLocks noGrp="1"/>
          </p:cNvSpPr>
          <p:nvPr>
            <p:ph type="body" idx="1"/>
          </p:nvPr>
        </p:nvSpPr>
        <p:spPr>
          <a:xfrm>
            <a:off x="1435608" y="1447800"/>
            <a:ext cx="7498080" cy="4800600"/>
          </a:xfrm>
          <a:prstGeom prst="rect">
            <a:avLst/>
          </a:prstGeom>
        </p:spPr>
        <p:txBody>
          <a:bodyPr>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24" name="Date Placeholder 23"/>
          <p:cNvSpPr>
            <a:spLocks noGrp="1"/>
          </p:cNvSpPr>
          <p:nvPr>
            <p:ph type="dt" sz="half" idx="2"/>
          </p:nvPr>
        </p:nvSpPr>
        <p:spPr>
          <a:xfrm>
            <a:off x="3581400" y="6305550"/>
            <a:ext cx="2133600" cy="476250"/>
          </a:xfrm>
          <a:prstGeom prst="rect">
            <a:avLst/>
          </a:prstGeom>
        </p:spPr>
        <p:txBody>
          <a:bodyPr anchor="b"/>
          <a:lstStyle>
            <a:lvl1pPr algn="r" eaLnBrk="1" latinLnBrk="0" hangingPunct="1">
              <a:defRPr kumimoji="0" sz="1200">
                <a:solidFill>
                  <a:schemeClr val="bg2">
                    <a:shade val="50000"/>
                    <a:satMod val="200000"/>
                  </a:schemeClr>
                </a:solidFill>
              </a:defRPr>
            </a:lvl1pPr>
            <a:extLst/>
          </a:lstStyle>
          <a:p>
            <a:fld id="{F52A5BAC-A5D3-44FC-A9B4-1FEF497030F7}" type="datetimeFigureOut">
              <a:rPr lang="en-US" smtClean="0"/>
              <a:t>1/16/2012</a:t>
            </a:fld>
            <a:endParaRPr lang="en-US"/>
          </a:p>
        </p:txBody>
      </p:sp>
      <p:sp>
        <p:nvSpPr>
          <p:cNvPr id="10" name="Footer Placeholder 9"/>
          <p:cNvSpPr>
            <a:spLocks noGrp="1"/>
          </p:cNvSpPr>
          <p:nvPr>
            <p:ph type="ftr" sz="quarter" idx="3"/>
          </p:nvPr>
        </p:nvSpPr>
        <p:spPr>
          <a:xfrm>
            <a:off x="5715000" y="6305550"/>
            <a:ext cx="2895600" cy="476250"/>
          </a:xfrm>
          <a:prstGeom prst="rect">
            <a:avLst/>
          </a:prstGeom>
        </p:spPr>
        <p:txBody>
          <a:bodyPr anchor="b"/>
          <a:lstStyle>
            <a:lvl1pPr eaLnBrk="1" latinLnBrk="0" hangingPunct="1">
              <a:defRPr kumimoji="0" sz="1200">
                <a:solidFill>
                  <a:schemeClr val="bg2">
                    <a:shade val="50000"/>
                    <a:satMod val="200000"/>
                  </a:schemeClr>
                </a:solidFill>
                <a:effectLst/>
              </a:defRPr>
            </a:lvl1pPr>
            <a:extLst/>
          </a:lstStyle>
          <a:p>
            <a:endParaRPr lang="en-US"/>
          </a:p>
        </p:txBody>
      </p:sp>
      <p:sp>
        <p:nvSpPr>
          <p:cNvPr id="22" name="Slide Number Placeholder 21"/>
          <p:cNvSpPr>
            <a:spLocks noGrp="1"/>
          </p:cNvSpPr>
          <p:nvPr>
            <p:ph type="sldNum" sz="quarter" idx="4"/>
          </p:nvPr>
        </p:nvSpPr>
        <p:spPr>
          <a:xfrm>
            <a:off x="8613648" y="6305550"/>
            <a:ext cx="457200" cy="476250"/>
          </a:xfrm>
          <a:prstGeom prst="rect">
            <a:avLst/>
          </a:prstGeom>
        </p:spPr>
        <p:txBody>
          <a:bodyPr anchor="b"/>
          <a:lstStyle>
            <a:lvl1pPr algn="ctr" eaLnBrk="1" latinLnBrk="0" hangingPunct="1">
              <a:defRPr kumimoji="0" sz="1200">
                <a:solidFill>
                  <a:schemeClr val="bg2">
                    <a:shade val="50000"/>
                    <a:satMod val="200000"/>
                  </a:schemeClr>
                </a:solidFill>
                <a:effectLst/>
              </a:defRPr>
            </a:lvl1pPr>
            <a:extLst/>
          </a:lstStyle>
          <a:p>
            <a:fld id="{89206088-5C94-4A3E-998C-C3F5DE535907}" type="slidenum">
              <a:rPr lang="en-US" smtClean="0"/>
              <a:t>‹#›</a:t>
            </a:fld>
            <a:endParaRPr lang="en-US"/>
          </a:p>
        </p:txBody>
      </p:sp>
      <p:sp>
        <p:nvSpPr>
          <p:cNvPr id="15" name="Rectangle 14"/>
          <p:cNvSpPr/>
          <p:nvPr/>
        </p:nvSpPr>
        <p:spPr bwMode="invGray">
          <a:xfrm>
            <a:off x="1014984" y="-54"/>
            <a:ext cx="73152"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Tree>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txStyles>
    <p:titleStyle>
      <a:lvl1pPr algn="l" rtl="0" eaLnBrk="1" latinLnBrk="0" hangingPunct="1">
        <a:spcBef>
          <a:spcPct val="0"/>
        </a:spcBef>
        <a:buNone/>
        <a:defRPr kumimoji="0" sz="4300" kern="1200">
          <a:solidFill>
            <a:schemeClr val="tx2">
              <a:satMod val="130000"/>
            </a:schemeClr>
          </a:solidFill>
          <a:effectLst>
            <a:outerShdw blurRad="50000" dist="30000" dir="5400000" algn="tl" rotWithShape="0">
              <a:srgbClr val="000000">
                <a:alpha val="30000"/>
              </a:srgbClr>
            </a:outerShdw>
          </a:effectLst>
          <a:latin typeface="+mj-lt"/>
          <a:ea typeface="+mj-ea"/>
          <a:cs typeface="+mj-cs"/>
        </a:defRPr>
      </a:lvl1pPr>
      <a:extLst/>
    </p:titleStyle>
    <p:bodyStyle>
      <a:lvl1pPr marL="365760" indent="-283464" algn="l" rtl="0" eaLnBrk="1" latinLnBrk="0" hangingPunct="1">
        <a:lnSpc>
          <a:spcPct val="100000"/>
        </a:lnSpc>
        <a:spcBef>
          <a:spcPts val="600"/>
        </a:spcBef>
        <a:buClr>
          <a:schemeClr val="accent1"/>
        </a:buClr>
        <a:buSzPct val="80000"/>
        <a:buFont typeface="Wingdings 2"/>
        <a:buChar char=""/>
        <a:defRPr kumimoji="0" sz="3200" kern="1200">
          <a:solidFill>
            <a:schemeClr val="tx1"/>
          </a:solidFill>
          <a:latin typeface="+mn-lt"/>
          <a:ea typeface="+mn-ea"/>
          <a:cs typeface="+mn-cs"/>
        </a:defRPr>
      </a:lvl1pPr>
      <a:lvl2pPr marL="640080" indent="-237744" algn="l" rtl="0" eaLnBrk="1" latinLnBrk="0" hangingPunct="1">
        <a:lnSpc>
          <a:spcPct val="100000"/>
        </a:lnSpc>
        <a:spcBef>
          <a:spcPts val="550"/>
        </a:spcBef>
        <a:buClr>
          <a:schemeClr val="accent1"/>
        </a:buClr>
        <a:buFont typeface="Verdana"/>
        <a:buChar char="◦"/>
        <a:defRPr kumimoji="0" sz="2800" kern="1200">
          <a:solidFill>
            <a:schemeClr val="tx1"/>
          </a:solidFill>
          <a:latin typeface="+mn-lt"/>
          <a:ea typeface="+mn-ea"/>
          <a:cs typeface="+mn-cs"/>
        </a:defRPr>
      </a:lvl2pPr>
      <a:lvl3pPr marL="886968" indent="-228600" algn="l" rtl="0" eaLnBrk="1" latinLnBrk="0" hangingPunct="1">
        <a:lnSpc>
          <a:spcPct val="100000"/>
        </a:lnSpc>
        <a:spcBef>
          <a:spcPct val="20000"/>
        </a:spcBef>
        <a:buClr>
          <a:schemeClr val="accent2"/>
        </a:buClr>
        <a:buFont typeface="Wingdings 2"/>
        <a:buChar char=""/>
        <a:defRPr kumimoji="0" sz="2400" kern="1200">
          <a:solidFill>
            <a:schemeClr val="tx1"/>
          </a:solidFill>
          <a:latin typeface="+mn-lt"/>
          <a:ea typeface="+mn-ea"/>
          <a:cs typeface="+mn-cs"/>
        </a:defRPr>
      </a:lvl3pPr>
      <a:lvl4pPr marL="1097280" indent="-173736" algn="l" rtl="0" eaLnBrk="1" latinLnBrk="0" hangingPunct="1">
        <a:lnSpc>
          <a:spcPct val="100000"/>
        </a:lnSpc>
        <a:spcBef>
          <a:spcPct val="20000"/>
        </a:spcBef>
        <a:buClr>
          <a:schemeClr val="accent3"/>
        </a:buClr>
        <a:buFont typeface="Wingdings 2"/>
        <a:buChar char=""/>
        <a:defRPr kumimoji="0" sz="2000" kern="1200">
          <a:solidFill>
            <a:schemeClr val="tx1"/>
          </a:solidFill>
          <a:latin typeface="+mn-lt"/>
          <a:ea typeface="+mn-ea"/>
          <a:cs typeface="+mn-cs"/>
        </a:defRPr>
      </a:lvl4pPr>
      <a:lvl5pPr marL="1298448" indent="-182880" algn="l" rtl="0" eaLnBrk="1" latinLnBrk="0" hangingPunct="1">
        <a:lnSpc>
          <a:spcPct val="100000"/>
        </a:lnSpc>
        <a:spcBef>
          <a:spcPct val="20000"/>
        </a:spcBef>
        <a:buClr>
          <a:schemeClr val="accent4"/>
        </a:buClr>
        <a:buFont typeface="Wingdings 2"/>
        <a:buChar char=""/>
        <a:defRPr kumimoji="0" sz="2000" kern="1200">
          <a:solidFill>
            <a:schemeClr val="tx1"/>
          </a:solidFill>
          <a:latin typeface="+mn-lt"/>
          <a:ea typeface="+mn-ea"/>
          <a:cs typeface="+mn-cs"/>
        </a:defRPr>
      </a:lvl5pPr>
      <a:lvl6pPr marL="1508760" indent="-182880" algn="l" rtl="0" eaLnBrk="1" latinLnBrk="0" hangingPunct="1">
        <a:lnSpc>
          <a:spcPct val="100000"/>
        </a:lnSpc>
        <a:spcBef>
          <a:spcPct val="20000"/>
        </a:spcBef>
        <a:buClr>
          <a:schemeClr val="accent5"/>
        </a:buClr>
        <a:buFont typeface="Wingdings 2"/>
        <a:buChar char=""/>
        <a:defRPr kumimoji="0" sz="2000" kern="1200">
          <a:solidFill>
            <a:schemeClr val="tx1"/>
          </a:solidFill>
          <a:latin typeface="+mn-lt"/>
          <a:ea typeface="+mn-ea"/>
          <a:cs typeface="+mn-cs"/>
        </a:defRPr>
      </a:lvl6pPr>
      <a:lvl7pPr marL="171907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7pPr>
      <a:lvl8pPr marL="1920240"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8pPr>
      <a:lvl9pPr marL="213055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7.xml"/><Relationship Id="rId1" Type="http://schemas.openxmlformats.org/officeDocument/2006/relationships/tags" Target="../tags/tag6.xml"/><Relationship Id="rId4" Type="http://schemas.openxmlformats.org/officeDocument/2006/relationships/hyperlink" Target="//localhost/../../Program%20Files/TurningPoint/2003/Questions.html" TargetMode="Externa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7.xml"/><Relationship Id="rId1" Type="http://schemas.openxmlformats.org/officeDocument/2006/relationships/tags" Target="../tags/tag7.xml"/><Relationship Id="rId4" Type="http://schemas.openxmlformats.org/officeDocument/2006/relationships/hyperlink" Target="//localhost/../../Program%20Files/TurningPoint/2003/Questions.html" TargetMode="Externa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7.xml"/><Relationship Id="rId1" Type="http://schemas.openxmlformats.org/officeDocument/2006/relationships/tags" Target="../tags/tag8.xml"/><Relationship Id="rId4" Type="http://schemas.openxmlformats.org/officeDocument/2006/relationships/hyperlink" Target="//localhost/../../Program%20Files/TurningPoint/2003/Questions.html" TargetMode="External"/></Relationships>
</file>

<file path=ppt/slides/_rels/slide1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7.xml"/><Relationship Id="rId1" Type="http://schemas.openxmlformats.org/officeDocument/2006/relationships/tags" Target="../tags/tag9.xml"/><Relationship Id="rId4" Type="http://schemas.openxmlformats.org/officeDocument/2006/relationships/hyperlink" Target="//localhost/../../Program%20Files/TurningPoint/2003/Questions.html" TargetMode="Externa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7.xml"/><Relationship Id="rId1" Type="http://schemas.openxmlformats.org/officeDocument/2006/relationships/tags" Target="../tags/tag10.xml"/><Relationship Id="rId4" Type="http://schemas.openxmlformats.org/officeDocument/2006/relationships/hyperlink" Target="//localhost/../../Program%20Files/TurningPoint/2003/Questions.html" TargetMode="Externa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7.xml"/><Relationship Id="rId1" Type="http://schemas.openxmlformats.org/officeDocument/2006/relationships/tags" Target="../tags/tag11.xml"/><Relationship Id="rId4" Type="http://schemas.openxmlformats.org/officeDocument/2006/relationships/hyperlink" Target="//localhost/../../Program%20Files/TurningPoint/2003/Questions.html" TargetMode="External"/></Relationships>
</file>

<file path=ppt/slides/_rels/slide19.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7.xml"/><Relationship Id="rId1" Type="http://schemas.openxmlformats.org/officeDocument/2006/relationships/tags" Target="../tags/tag1.xml"/><Relationship Id="rId4" Type="http://schemas.openxmlformats.org/officeDocument/2006/relationships/hyperlink" Target="//localhost/../../Program%20Files/TurningPoint/2003/Questions.html" TargetMode="External"/></Relationships>
</file>

<file path=ppt/slides/_rels/slide20.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7.xml"/><Relationship Id="rId1" Type="http://schemas.openxmlformats.org/officeDocument/2006/relationships/tags" Target="../tags/tag12.xml"/><Relationship Id="rId4" Type="http://schemas.openxmlformats.org/officeDocument/2006/relationships/hyperlink" Target="//localhost/../../Program%20Files/TurningPoint/2003/Questions.html" TargetMode="Externa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7.xml"/><Relationship Id="rId1" Type="http://schemas.openxmlformats.org/officeDocument/2006/relationships/tags" Target="../tags/tag13.xml"/><Relationship Id="rId4" Type="http://schemas.openxmlformats.org/officeDocument/2006/relationships/hyperlink" Target="//localhost/../../Program%20Files/TurningPoint/2003/Questions.html" TargetMode="Externa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7.xml"/><Relationship Id="rId1" Type="http://schemas.openxmlformats.org/officeDocument/2006/relationships/tags" Target="../tags/tag14.xml"/><Relationship Id="rId4" Type="http://schemas.openxmlformats.org/officeDocument/2006/relationships/hyperlink" Target="//localhost/../../Program%20Files/TurningPoint/2003/Questions.html" TargetMode="External"/></Relationships>
</file>

<file path=ppt/slides/_rels/slide26.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7.xml"/><Relationship Id="rId1" Type="http://schemas.openxmlformats.org/officeDocument/2006/relationships/tags" Target="../tags/tag2.xml"/><Relationship Id="rId4" Type="http://schemas.openxmlformats.org/officeDocument/2006/relationships/hyperlink" Target="//localhost/../../Program%20Files/TurningPoint/2003/Questions.html" TargetMode="External"/></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7.xml"/><Relationship Id="rId1" Type="http://schemas.openxmlformats.org/officeDocument/2006/relationships/tags" Target="../tags/tag15.xml"/><Relationship Id="rId4" Type="http://schemas.openxmlformats.org/officeDocument/2006/relationships/hyperlink" Target="//localhost/../../Program%20Files/TurningPoint/2003/Questions.html" TargetMode="External"/></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7.xml"/><Relationship Id="rId1" Type="http://schemas.openxmlformats.org/officeDocument/2006/relationships/tags" Target="../tags/tag16.xml"/><Relationship Id="rId4" Type="http://schemas.openxmlformats.org/officeDocument/2006/relationships/hyperlink" Target="//localhost/../../Program%20Files/TurningPoint/2003/Questions.html" TargetMode="External"/></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7.xml"/><Relationship Id="rId1" Type="http://schemas.openxmlformats.org/officeDocument/2006/relationships/tags" Target="../tags/tag17.xml"/><Relationship Id="rId4" Type="http://schemas.openxmlformats.org/officeDocument/2006/relationships/hyperlink" Target="//localhost/../../Program%20Files/TurningPoint/2003/Questions.html" TargetMode="External"/></Relationships>
</file>

<file path=ppt/slides/_rels/slide33.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control" Target="../activeX/activeX1.xml"/><Relationship Id="rId7" Type="http://schemas.openxmlformats.org/officeDocument/2006/relationships/image" Target="../media/image17.png"/><Relationship Id="rId2" Type="http://schemas.openxmlformats.org/officeDocument/2006/relationships/tags" Target="../tags/tag18.xml"/><Relationship Id="rId1" Type="http://schemas.openxmlformats.org/officeDocument/2006/relationships/vmlDrawing" Target="../drawings/vmlDrawing1.vml"/><Relationship Id="rId6" Type="http://schemas.openxmlformats.org/officeDocument/2006/relationships/hyperlink" Target="//localhost/../../Program%20Files/TurningPoint/2003/Questions.html" TargetMode="External"/><Relationship Id="rId5" Type="http://schemas.openxmlformats.org/officeDocument/2006/relationships/notesSlide" Target="../notesSlides/notesSlide33.xml"/><Relationship Id="rId4"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34.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35.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36.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38.xml"/><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39.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40.xml"/><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41.xml"/><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42.xml"/><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3" Type="http://schemas.openxmlformats.org/officeDocument/2006/relationships/notesSlide" Target="../notesSlides/notesSlide43.xml"/><Relationship Id="rId2" Type="http://schemas.openxmlformats.org/officeDocument/2006/relationships/slideLayout" Target="../slideLayouts/slideLayout7.xml"/><Relationship Id="rId1" Type="http://schemas.openxmlformats.org/officeDocument/2006/relationships/tags" Target="../tags/tag19.xml"/><Relationship Id="rId4" Type="http://schemas.openxmlformats.org/officeDocument/2006/relationships/hyperlink" Target="//localhost/../../Program%20Files/TurningPoint/2003/Questions.html" TargetMode="External"/></Relationships>
</file>

<file path=ppt/slides/_rels/slide44.xml.rels><?xml version="1.0" encoding="UTF-8" standalone="yes"?>
<Relationships xmlns="http://schemas.openxmlformats.org/package/2006/relationships"><Relationship Id="rId3" Type="http://schemas.openxmlformats.org/officeDocument/2006/relationships/notesSlide" Target="../notesSlides/notesSlide44.xml"/><Relationship Id="rId2" Type="http://schemas.openxmlformats.org/officeDocument/2006/relationships/slideLayout" Target="../slideLayouts/slideLayout7.xml"/><Relationship Id="rId1" Type="http://schemas.openxmlformats.org/officeDocument/2006/relationships/tags" Target="../tags/tag20.xml"/><Relationship Id="rId5" Type="http://schemas.openxmlformats.org/officeDocument/2006/relationships/image" Target="../media/image27.png"/><Relationship Id="rId4" Type="http://schemas.openxmlformats.org/officeDocument/2006/relationships/hyperlink" Target="//localhost/../../Program%20Files/TurningPoint/2003/Questions.html" TargetMode="External"/></Relationships>
</file>

<file path=ppt/slides/_rels/slide45.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45.xml"/><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46.xml"/><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47.xml"/><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48.xml"/><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49.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7.xml"/><Relationship Id="rId1" Type="http://schemas.openxmlformats.org/officeDocument/2006/relationships/tags" Target="../tags/tag3.xml"/><Relationship Id="rId4" Type="http://schemas.openxmlformats.org/officeDocument/2006/relationships/hyperlink" Target="//localhost/../../Program%20Files/TurningPoint/2003/Questions.html" TargetMode="External"/></Relationships>
</file>

<file path=ppt/slides/_rels/slide50.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50.xml"/><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3" Type="http://schemas.openxmlformats.org/officeDocument/2006/relationships/notesSlide" Target="../notesSlides/notesSlide52.xml"/><Relationship Id="rId2" Type="http://schemas.openxmlformats.org/officeDocument/2006/relationships/slideLayout" Target="../slideLayouts/slideLayout7.xml"/><Relationship Id="rId1" Type="http://schemas.openxmlformats.org/officeDocument/2006/relationships/tags" Target="../tags/tag21.xml"/><Relationship Id="rId4" Type="http://schemas.openxmlformats.org/officeDocument/2006/relationships/hyperlink" Target="//localhost/../../Program%20Files/TurningPoint/2003/Questions.html" TargetMode="External"/></Relationships>
</file>

<file path=ppt/slides/_rels/slide53.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53.xml"/><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54.xml"/><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55.xml"/><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56.xml"/><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57.xml"/><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3" Type="http://schemas.openxmlformats.org/officeDocument/2006/relationships/notesSlide" Target="../notesSlides/notesSlide58.xml"/><Relationship Id="rId2" Type="http://schemas.openxmlformats.org/officeDocument/2006/relationships/slideLayout" Target="../slideLayouts/slideLayout7.xml"/><Relationship Id="rId1" Type="http://schemas.openxmlformats.org/officeDocument/2006/relationships/tags" Target="../tags/tag22.xml"/><Relationship Id="rId4" Type="http://schemas.openxmlformats.org/officeDocument/2006/relationships/hyperlink" Target="//localhost/../../Program%20Files/TurningPoint/2003/Questions.html" TargetMode="External"/></Relationships>
</file>

<file path=ppt/slides/_rels/slide59.xml.rels><?xml version="1.0" encoding="UTF-8" standalone="yes"?>
<Relationships xmlns="http://schemas.openxmlformats.org/package/2006/relationships"><Relationship Id="rId3" Type="http://schemas.openxmlformats.org/officeDocument/2006/relationships/notesSlide" Target="../notesSlides/notesSlide59.xml"/><Relationship Id="rId2" Type="http://schemas.openxmlformats.org/officeDocument/2006/relationships/slideLayout" Target="../slideLayouts/slideLayout7.xml"/><Relationship Id="rId1" Type="http://schemas.openxmlformats.org/officeDocument/2006/relationships/tags" Target="../tags/tag23.xml"/><Relationship Id="rId4" Type="http://schemas.openxmlformats.org/officeDocument/2006/relationships/hyperlink" Target="//localhost/../../Program%20Files/TurningPoint/2003/Questions.html" TargetMode="Externa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7.xml"/><Relationship Id="rId1" Type="http://schemas.openxmlformats.org/officeDocument/2006/relationships/tags" Target="../tags/tag4.xml"/><Relationship Id="rId4" Type="http://schemas.openxmlformats.org/officeDocument/2006/relationships/hyperlink" Target="//localhost/../../Program%20Files/TurningPoint/2003/Questions.html" TargetMode="External"/></Relationships>
</file>

<file path=ppt/slides/_rels/slide60.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60.xml"/><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61.xml"/><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notesSlide" Target="../notesSlides/notesSlide62.xml"/><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notesSlide" Target="../notesSlides/notesSlide63.xml"/><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3" Type="http://schemas.openxmlformats.org/officeDocument/2006/relationships/notesSlide" Target="../notesSlides/notesSlide64.xml"/><Relationship Id="rId2" Type="http://schemas.openxmlformats.org/officeDocument/2006/relationships/slideLayout" Target="../slideLayouts/slideLayout7.xml"/><Relationship Id="rId1" Type="http://schemas.openxmlformats.org/officeDocument/2006/relationships/tags" Target="../tags/tag24.xml"/><Relationship Id="rId4" Type="http://schemas.openxmlformats.org/officeDocument/2006/relationships/hyperlink" Target="//localhost/../../Program%20Files/TurningPoint/2003/Questions.html" TargetMode="External"/></Relationships>
</file>

<file path=ppt/slides/_rels/slide65.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notesSlide" Target="../notesSlides/notesSlide65.xml"/><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notesSlide" Target="../notesSlides/notesSlide66.xml"/><Relationship Id="rId1" Type="http://schemas.openxmlformats.org/officeDocument/2006/relationships/slideLayout" Target="../slideLayouts/slideLayout7.xml"/></Relationships>
</file>

<file path=ppt/slides/_rels/slide67.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notesSlide" Target="../notesSlides/notesSlide67.xml"/><Relationship Id="rId1" Type="http://schemas.openxmlformats.org/officeDocument/2006/relationships/slideLayout" Target="../slideLayouts/slideLayout7.xml"/></Relationships>
</file>

<file path=ppt/slides/_rels/slide68.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notesSlide" Target="../notesSlides/notesSlide68.xml"/><Relationship Id="rId1" Type="http://schemas.openxmlformats.org/officeDocument/2006/relationships/slideLayout" Target="../slideLayouts/slideLayout7.xml"/></Relationships>
</file>

<file path=ppt/slides/_rels/slide69.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notesSlide" Target="../notesSlides/notesSlide69.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70.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notesSlide" Target="../notesSlides/notesSlide70.xml"/><Relationship Id="rId1" Type="http://schemas.openxmlformats.org/officeDocument/2006/relationships/slideLayout" Target="../slideLayouts/slideLayout7.xml"/></Relationships>
</file>

<file path=ppt/slides/_rels/slide71.xml.rels><?xml version="1.0" encoding="UTF-8" standalone="yes"?>
<Relationships xmlns="http://schemas.openxmlformats.org/package/2006/relationships"><Relationship Id="rId3" Type="http://schemas.openxmlformats.org/officeDocument/2006/relationships/notesSlide" Target="../notesSlides/notesSlide71.xml"/><Relationship Id="rId2" Type="http://schemas.openxmlformats.org/officeDocument/2006/relationships/slideLayout" Target="../slideLayouts/slideLayout7.xml"/><Relationship Id="rId1" Type="http://schemas.openxmlformats.org/officeDocument/2006/relationships/tags" Target="../tags/tag25.xml"/><Relationship Id="rId4" Type="http://schemas.openxmlformats.org/officeDocument/2006/relationships/hyperlink" Target="//localhost/../../Program%20Files/TurningPoint/2003/Questions.html" TargetMode="External"/></Relationships>
</file>

<file path=ppt/slides/_rels/slide72.xml.rels><?xml version="1.0" encoding="UTF-8" standalone="yes"?>
<Relationships xmlns="http://schemas.openxmlformats.org/package/2006/relationships"><Relationship Id="rId3" Type="http://schemas.openxmlformats.org/officeDocument/2006/relationships/notesSlide" Target="../notesSlides/notesSlide72.xml"/><Relationship Id="rId2" Type="http://schemas.openxmlformats.org/officeDocument/2006/relationships/slideLayout" Target="../slideLayouts/slideLayout7.xml"/><Relationship Id="rId1" Type="http://schemas.openxmlformats.org/officeDocument/2006/relationships/tags" Target="../tags/tag26.xml"/><Relationship Id="rId4" Type="http://schemas.openxmlformats.org/officeDocument/2006/relationships/hyperlink" Target="//localhost/../../Program%20Files/TurningPoint/2003/Questions.html" TargetMode="External"/></Relationships>
</file>

<file path=ppt/slides/_rels/slide73.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notesSlide" Target="../notesSlides/notesSlide73.xml"/><Relationship Id="rId1" Type="http://schemas.openxmlformats.org/officeDocument/2006/relationships/slideLayout" Target="../slideLayouts/slideLayout7.xml"/></Relationships>
</file>

<file path=ppt/slides/_rels/slide74.xml.rels><?xml version="1.0" encoding="UTF-8" standalone="yes"?>
<Relationships xmlns="http://schemas.openxmlformats.org/package/2006/relationships"><Relationship Id="rId3" Type="http://schemas.openxmlformats.org/officeDocument/2006/relationships/notesSlide" Target="../notesSlides/notesSlide74.xml"/><Relationship Id="rId2" Type="http://schemas.openxmlformats.org/officeDocument/2006/relationships/slideLayout" Target="../slideLayouts/slideLayout7.xml"/><Relationship Id="rId1" Type="http://schemas.openxmlformats.org/officeDocument/2006/relationships/tags" Target="../tags/tag27.xml"/><Relationship Id="rId4" Type="http://schemas.openxmlformats.org/officeDocument/2006/relationships/hyperlink" Target="//localhost/../../Program%20Files/TurningPoint/2003/Questions.html" TargetMode="External"/></Relationships>
</file>

<file path=ppt/slides/_rels/slide75.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notesSlide" Target="../notesSlides/notesSlide75.xml"/><Relationship Id="rId1" Type="http://schemas.openxmlformats.org/officeDocument/2006/relationships/slideLayout" Target="../slideLayouts/slideLayout7.xml"/></Relationships>
</file>

<file path=ppt/slides/_rels/slide76.xml.rels><?xml version="1.0" encoding="UTF-8" standalone="yes"?>
<Relationships xmlns="http://schemas.openxmlformats.org/package/2006/relationships"><Relationship Id="rId3" Type="http://schemas.openxmlformats.org/officeDocument/2006/relationships/notesSlide" Target="../notesSlides/notesSlide76.xml"/><Relationship Id="rId2" Type="http://schemas.openxmlformats.org/officeDocument/2006/relationships/slideLayout" Target="../slideLayouts/slideLayout7.xml"/><Relationship Id="rId1" Type="http://schemas.openxmlformats.org/officeDocument/2006/relationships/tags" Target="../tags/tag28.xml"/><Relationship Id="rId4" Type="http://schemas.openxmlformats.org/officeDocument/2006/relationships/hyperlink" Target="//localhost/../../Program%20Files/TurningPoint/2003/Questions.html" TargetMode="External"/></Relationships>
</file>

<file path=ppt/slides/_rels/slide77.xml.rels><?xml version="1.0" encoding="UTF-8" standalone="yes"?>
<Relationships xmlns="http://schemas.openxmlformats.org/package/2006/relationships"><Relationship Id="rId3" Type="http://schemas.openxmlformats.org/officeDocument/2006/relationships/notesSlide" Target="../notesSlides/notesSlide77.xml"/><Relationship Id="rId2" Type="http://schemas.openxmlformats.org/officeDocument/2006/relationships/slideLayout" Target="../slideLayouts/slideLayout7.xml"/><Relationship Id="rId1" Type="http://schemas.openxmlformats.org/officeDocument/2006/relationships/tags" Target="../tags/tag29.xml"/><Relationship Id="rId4" Type="http://schemas.openxmlformats.org/officeDocument/2006/relationships/hyperlink" Target="//localhost/../../Program%20Files/TurningPoint/2003/Questions.html" TargetMode="External"/></Relationships>
</file>

<file path=ppt/slides/_rels/slide78.xml.rels><?xml version="1.0" encoding="UTF-8" standalone="yes"?>
<Relationships xmlns="http://schemas.openxmlformats.org/package/2006/relationships"><Relationship Id="rId3" Type="http://schemas.openxmlformats.org/officeDocument/2006/relationships/notesSlide" Target="../notesSlides/notesSlide78.xml"/><Relationship Id="rId2" Type="http://schemas.openxmlformats.org/officeDocument/2006/relationships/slideLayout" Target="../slideLayouts/slideLayout7.xml"/><Relationship Id="rId1" Type="http://schemas.openxmlformats.org/officeDocument/2006/relationships/tags" Target="../tags/tag30.xml"/><Relationship Id="rId4" Type="http://schemas.openxmlformats.org/officeDocument/2006/relationships/hyperlink" Target="//localhost/../../Program%20Files/TurningPoint/2003/Questions.html" TargetMode="External"/></Relationships>
</file>

<file path=ppt/slides/_rels/slide79.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notesSlide" Target="../notesSlides/notesSlide79.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7.xml"/><Relationship Id="rId1" Type="http://schemas.openxmlformats.org/officeDocument/2006/relationships/tags" Target="../tags/tag5.xml"/><Relationship Id="rId4" Type="http://schemas.openxmlformats.org/officeDocument/2006/relationships/hyperlink" Target="//localhost/../../Program%20Files/TurningPoint/2003/Questions.html" TargetMode="External"/></Relationships>
</file>

<file path=ppt/slides/_rels/slide80.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notesSlide" Target="../notesSlides/notesSlide80.xml"/><Relationship Id="rId1" Type="http://schemas.openxmlformats.org/officeDocument/2006/relationships/slideLayout" Target="../slideLayouts/slideLayout7.xml"/></Relationships>
</file>

<file path=ppt/slides/_rels/slide81.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notesSlide" Target="../notesSlides/notesSlide81.xml"/><Relationship Id="rId1" Type="http://schemas.openxmlformats.org/officeDocument/2006/relationships/slideLayout" Target="../slideLayouts/slideLayout7.xml"/></Relationships>
</file>

<file path=ppt/slides/_rels/slide82.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notesSlide" Target="../notesSlides/notesSlide82.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Rectangle 2"/>
          <p:cNvSpPr>
            <a:spLocks noGrp="1" noChangeArrowheads="1"/>
          </p:cNvSpPr>
          <p:nvPr>
            <p:ph type="body" idx="4294967295"/>
          </p:nvPr>
        </p:nvSpPr>
        <p:spPr>
          <a:xfrm>
            <a:off x="0" y="1250950"/>
            <a:ext cx="8534400" cy="1736725"/>
          </a:xfrm>
        </p:spPr>
        <p:txBody>
          <a:bodyPr/>
          <a:lstStyle/>
          <a:p>
            <a:pPr marL="0" indent="0" algn="ctr" eaLnBrk="1" hangingPunct="1">
              <a:buFont typeface="Wingdings" pitchFamily="84" charset="2"/>
              <a:buNone/>
            </a:pPr>
            <a:r>
              <a:rPr lang="en-US" sz="4400" smtClean="0"/>
              <a:t>MEIOSIS AND </a:t>
            </a:r>
            <a:br>
              <a:rPr lang="en-US" sz="4400" smtClean="0"/>
            </a:br>
            <a:r>
              <a:rPr lang="en-US" sz="4400" smtClean="0"/>
              <a:t>CROSSING OVER</a:t>
            </a:r>
          </a:p>
        </p:txBody>
      </p:sp>
      <p:sp>
        <p:nvSpPr>
          <p:cNvPr id="88067" name="Line 4"/>
          <p:cNvSpPr>
            <a:spLocks noChangeShapeType="1"/>
          </p:cNvSpPr>
          <p:nvPr/>
        </p:nvSpPr>
        <p:spPr bwMode="auto">
          <a:xfrm>
            <a:off x="182563" y="6535738"/>
            <a:ext cx="8775700" cy="0"/>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88068" name="Line 4"/>
          <p:cNvSpPr>
            <a:spLocks noChangeShapeType="1"/>
          </p:cNvSpPr>
          <p:nvPr/>
        </p:nvSpPr>
        <p:spPr bwMode="auto">
          <a:xfrm>
            <a:off x="182563" y="1108075"/>
            <a:ext cx="8775700" cy="0"/>
          </a:xfrm>
          <a:prstGeom prst="line">
            <a:avLst/>
          </a:prstGeom>
          <a:noFill/>
          <a:ln w="76200">
            <a:solidFill>
              <a:schemeClr val="tx2"/>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88069" name="Text Box 6"/>
          <p:cNvSpPr txBox="1">
            <a:spLocks noChangeArrowheads="1"/>
          </p:cNvSpPr>
          <p:nvPr/>
        </p:nvSpPr>
        <p:spPr bwMode="auto">
          <a:xfrm>
            <a:off x="182563" y="6626225"/>
            <a:ext cx="8775700" cy="136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spcBef>
                <a:spcPct val="50000"/>
              </a:spcBef>
            </a:pPr>
            <a:r>
              <a:rPr lang="en-US" sz="900"/>
              <a:t>© 2012 Pearson Education, Inc.</a:t>
            </a:r>
            <a:endParaRPr lang="en-US"/>
          </a:p>
        </p:txBody>
      </p:sp>
    </p:spTree>
    <p:extLst>
      <p:ext uri="{BB962C8B-B14F-4D97-AF65-F5344CB8AC3E}">
        <p14:creationId xmlns:p14="http://schemas.microsoft.com/office/powerpoint/2010/main" val="2801837977"/>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Rectangle 2"/>
          <p:cNvSpPr>
            <a:spLocks noGrp="1" noChangeArrowheads="1"/>
          </p:cNvSpPr>
          <p:nvPr>
            <p:ph type="body" idx="4294967295"/>
          </p:nvPr>
        </p:nvSpPr>
        <p:spPr>
          <a:xfrm>
            <a:off x="0" y="1309688"/>
            <a:ext cx="8534400" cy="4122737"/>
          </a:xfrm>
        </p:spPr>
        <p:txBody>
          <a:bodyPr/>
          <a:lstStyle/>
          <a:p>
            <a:pPr marL="407988" lvl="1" indent="-293688" eaLnBrk="1" hangingPunct="1">
              <a:buFont typeface="Wingdings" pitchFamily="84" charset="2"/>
              <a:buChar char="§"/>
            </a:pPr>
            <a:r>
              <a:rPr lang="en-US" sz="2800" b="1" smtClean="0"/>
              <a:t>Meiosis </a:t>
            </a:r>
            <a:r>
              <a:rPr lang="en-US" sz="2800" smtClean="0"/>
              <a:t>is a type of cell division that produces haploid gametes in diploid organisms.</a:t>
            </a:r>
          </a:p>
          <a:p>
            <a:pPr marL="407988" lvl="1" indent="-293688" eaLnBrk="1" hangingPunct="1">
              <a:buFont typeface="Wingdings" pitchFamily="84" charset="2"/>
              <a:buChar char="§"/>
            </a:pPr>
            <a:r>
              <a:rPr lang="en-US" sz="2800" smtClean="0"/>
              <a:t>Two haploid gametes combine in fertilization to restore the diploid state in the zygote.</a:t>
            </a:r>
          </a:p>
        </p:txBody>
      </p:sp>
      <p:sp>
        <p:nvSpPr>
          <p:cNvPr id="97284" name="Rectangle 4"/>
          <p:cNvSpPr>
            <a:spLocks noGrp="1" noChangeArrowheads="1"/>
          </p:cNvSpPr>
          <p:nvPr>
            <p:ph type="title" idx="4294967295"/>
          </p:nvPr>
        </p:nvSpPr>
        <p:spPr>
          <a:xfrm>
            <a:off x="0" y="104775"/>
            <a:ext cx="8534400" cy="876300"/>
          </a:xfrm>
        </p:spPr>
        <p:txBody>
          <a:bodyPr>
            <a:spAutoFit/>
          </a:bodyPr>
          <a:lstStyle/>
          <a:p>
            <a:pPr marL="812800" indent="-812800" eaLnBrk="1" hangingPunct="1"/>
            <a:r>
              <a:rPr lang="en-US" sz="3200" smtClean="0"/>
              <a:t>8.13 Meiosis reduces the chromosome number from diploid to haploid</a:t>
            </a:r>
          </a:p>
        </p:txBody>
      </p:sp>
      <p:sp>
        <p:nvSpPr>
          <p:cNvPr id="97283" name="FlagCount" hidden="1">
            <a:hlinkClick r:id="rId4" action="ppaction://hlinkfile"/>
          </p:cNvPr>
          <p:cNvSpPr>
            <a:spLocks noChangeArrowheads="1"/>
          </p:cNvSpPr>
          <p:nvPr/>
        </p:nvSpPr>
        <p:spPr bwMode="auto">
          <a:xfrm>
            <a:off x="8255000" y="254000"/>
            <a:ext cx="381000" cy="317500"/>
          </a:xfrm>
          <a:prstGeom prst="wedgeRoundRectCallout">
            <a:avLst>
              <a:gd name="adj1" fmla="val -43750"/>
              <a:gd name="adj2" fmla="val 70000"/>
              <a:gd name="adj3" fmla="val 16667"/>
            </a:avLst>
          </a:prstGeom>
          <a:solidFill>
            <a:schemeClr val="accent1">
              <a:alpha val="25098"/>
            </a:schemeClr>
          </a:solidFill>
          <a:ln w="19050">
            <a:solidFill>
              <a:schemeClr val="tx1"/>
            </a:solidFill>
            <a:miter lim="800000"/>
            <a:headEnd/>
            <a:tailEnd/>
          </a:ln>
        </p:spPr>
        <p:txBody>
          <a:bodyPr wrap="none" anchor="ctr"/>
          <a:lstStyle/>
          <a:p>
            <a:pPr algn="ctr" eaLnBrk="0" hangingPunct="0"/>
            <a:r>
              <a:rPr lang="en-US" sz="1400" b="1">
                <a:latin typeface="Tahoma" pitchFamily="84" charset="0"/>
              </a:rPr>
              <a:t>0</a:t>
            </a:r>
          </a:p>
        </p:txBody>
      </p:sp>
      <p:sp>
        <p:nvSpPr>
          <p:cNvPr id="97285" name="Line 6"/>
          <p:cNvSpPr>
            <a:spLocks noChangeShapeType="1"/>
          </p:cNvSpPr>
          <p:nvPr/>
        </p:nvSpPr>
        <p:spPr bwMode="auto">
          <a:xfrm>
            <a:off x="182563" y="6535738"/>
            <a:ext cx="8775700" cy="0"/>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97286" name="Line 4"/>
          <p:cNvSpPr>
            <a:spLocks noChangeShapeType="1"/>
          </p:cNvSpPr>
          <p:nvPr/>
        </p:nvSpPr>
        <p:spPr bwMode="auto">
          <a:xfrm>
            <a:off x="182563" y="1108075"/>
            <a:ext cx="8775700" cy="0"/>
          </a:xfrm>
          <a:prstGeom prst="line">
            <a:avLst/>
          </a:prstGeom>
          <a:noFill/>
          <a:ln w="76200">
            <a:solidFill>
              <a:schemeClr val="tx2"/>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97287" name="Text Box 6"/>
          <p:cNvSpPr txBox="1">
            <a:spLocks noChangeArrowheads="1"/>
          </p:cNvSpPr>
          <p:nvPr/>
        </p:nvSpPr>
        <p:spPr bwMode="auto">
          <a:xfrm>
            <a:off x="182563" y="6626225"/>
            <a:ext cx="8775700" cy="136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spcBef>
                <a:spcPct val="50000"/>
              </a:spcBef>
            </a:pPr>
            <a:r>
              <a:rPr lang="en-US" sz="900"/>
              <a:t>© 2012 Pearson Education, Inc.</a:t>
            </a:r>
            <a:endParaRPr lang="en-US"/>
          </a:p>
        </p:txBody>
      </p:sp>
    </p:spTree>
    <p:custDataLst>
      <p:tags r:id="rId1"/>
    </p:custDataLst>
    <p:extLst>
      <p:ext uri="{BB962C8B-B14F-4D97-AF65-F5344CB8AC3E}">
        <p14:creationId xmlns:p14="http://schemas.microsoft.com/office/powerpoint/2010/main" val="4271221871"/>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Rectangle 2"/>
          <p:cNvSpPr>
            <a:spLocks noGrp="1" noChangeArrowheads="1"/>
          </p:cNvSpPr>
          <p:nvPr>
            <p:ph type="body" idx="4294967295"/>
          </p:nvPr>
        </p:nvSpPr>
        <p:spPr>
          <a:xfrm>
            <a:off x="0" y="1309688"/>
            <a:ext cx="8848725" cy="5226050"/>
          </a:xfrm>
        </p:spPr>
        <p:txBody>
          <a:bodyPr/>
          <a:lstStyle/>
          <a:p>
            <a:pPr marL="407988" lvl="1" indent="-293688" eaLnBrk="1" hangingPunct="1">
              <a:buFont typeface="Wingdings" pitchFamily="84" charset="2"/>
              <a:buChar char="§"/>
            </a:pPr>
            <a:r>
              <a:rPr lang="en-US" sz="2800" smtClean="0"/>
              <a:t>Meiosis and mitosis are preceded by the duplication of chromosomes. However,</a:t>
            </a:r>
          </a:p>
          <a:p>
            <a:pPr marL="927100" lvl="2" indent="-368300" eaLnBrk="1" hangingPunct="1"/>
            <a:r>
              <a:rPr lang="en-US" sz="2400" smtClean="0"/>
              <a:t>meiosis is followed by two consecutive cell divisions and</a:t>
            </a:r>
          </a:p>
          <a:p>
            <a:pPr marL="927100" lvl="2" indent="-368300" eaLnBrk="1" hangingPunct="1"/>
            <a:r>
              <a:rPr lang="en-US" sz="2400" smtClean="0"/>
              <a:t>mitosis is followed by only one cell division.</a:t>
            </a:r>
          </a:p>
          <a:p>
            <a:pPr marL="407988" lvl="1" indent="-293688" eaLnBrk="1" hangingPunct="1">
              <a:buFont typeface="Wingdings" pitchFamily="84" charset="2"/>
              <a:buChar char="§"/>
            </a:pPr>
            <a:r>
              <a:rPr lang="en-US" sz="2800" smtClean="0"/>
              <a:t>Because in meiosis, one duplication of chromosomes is followed by two divisions, each of the four daughter cells produced has a haploid set of chromosomes. </a:t>
            </a:r>
          </a:p>
        </p:txBody>
      </p:sp>
      <p:sp>
        <p:nvSpPr>
          <p:cNvPr id="98308" name="Rectangle 4"/>
          <p:cNvSpPr>
            <a:spLocks noGrp="1" noChangeArrowheads="1"/>
          </p:cNvSpPr>
          <p:nvPr>
            <p:ph type="title" idx="4294967295"/>
          </p:nvPr>
        </p:nvSpPr>
        <p:spPr>
          <a:xfrm>
            <a:off x="0" y="104775"/>
            <a:ext cx="8534400" cy="876300"/>
          </a:xfrm>
        </p:spPr>
        <p:txBody>
          <a:bodyPr>
            <a:spAutoFit/>
          </a:bodyPr>
          <a:lstStyle/>
          <a:p>
            <a:pPr marL="812800" indent="-812800" eaLnBrk="1" hangingPunct="1"/>
            <a:r>
              <a:rPr lang="en-US" sz="3200" smtClean="0"/>
              <a:t>8.13 Meiosis reduces the chromosome number from diploid to haploid</a:t>
            </a:r>
          </a:p>
        </p:txBody>
      </p:sp>
      <p:sp>
        <p:nvSpPr>
          <p:cNvPr id="98307" name="FlagCount" hidden="1">
            <a:hlinkClick r:id="rId4" action="ppaction://hlinkfile"/>
          </p:cNvPr>
          <p:cNvSpPr>
            <a:spLocks noChangeArrowheads="1"/>
          </p:cNvSpPr>
          <p:nvPr/>
        </p:nvSpPr>
        <p:spPr bwMode="auto">
          <a:xfrm>
            <a:off x="8255000" y="254000"/>
            <a:ext cx="381000" cy="317500"/>
          </a:xfrm>
          <a:prstGeom prst="wedgeRoundRectCallout">
            <a:avLst>
              <a:gd name="adj1" fmla="val -43750"/>
              <a:gd name="adj2" fmla="val 70000"/>
              <a:gd name="adj3" fmla="val 16667"/>
            </a:avLst>
          </a:prstGeom>
          <a:solidFill>
            <a:schemeClr val="accent1">
              <a:alpha val="25098"/>
            </a:schemeClr>
          </a:solidFill>
          <a:ln w="19050">
            <a:solidFill>
              <a:schemeClr val="tx1"/>
            </a:solidFill>
            <a:miter lim="800000"/>
            <a:headEnd/>
            <a:tailEnd/>
          </a:ln>
        </p:spPr>
        <p:txBody>
          <a:bodyPr wrap="none" anchor="ctr"/>
          <a:lstStyle/>
          <a:p>
            <a:pPr algn="ctr" eaLnBrk="0" hangingPunct="0"/>
            <a:r>
              <a:rPr lang="en-US" sz="1400" b="1">
                <a:latin typeface="Tahoma" pitchFamily="84" charset="0"/>
              </a:rPr>
              <a:t>0</a:t>
            </a:r>
          </a:p>
        </p:txBody>
      </p:sp>
      <p:sp>
        <p:nvSpPr>
          <p:cNvPr id="98309" name="Line 6"/>
          <p:cNvSpPr>
            <a:spLocks noChangeShapeType="1"/>
          </p:cNvSpPr>
          <p:nvPr/>
        </p:nvSpPr>
        <p:spPr bwMode="auto">
          <a:xfrm>
            <a:off x="182563" y="6535738"/>
            <a:ext cx="8775700" cy="0"/>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98310" name="Line 4"/>
          <p:cNvSpPr>
            <a:spLocks noChangeShapeType="1"/>
          </p:cNvSpPr>
          <p:nvPr/>
        </p:nvSpPr>
        <p:spPr bwMode="auto">
          <a:xfrm>
            <a:off x="182563" y="1108075"/>
            <a:ext cx="8775700" cy="0"/>
          </a:xfrm>
          <a:prstGeom prst="line">
            <a:avLst/>
          </a:prstGeom>
          <a:noFill/>
          <a:ln w="76200">
            <a:solidFill>
              <a:schemeClr val="tx2"/>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98311" name="Text Box 6"/>
          <p:cNvSpPr txBox="1">
            <a:spLocks noChangeArrowheads="1"/>
          </p:cNvSpPr>
          <p:nvPr/>
        </p:nvSpPr>
        <p:spPr bwMode="auto">
          <a:xfrm>
            <a:off x="182563" y="6626225"/>
            <a:ext cx="8775700" cy="136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spcBef>
                <a:spcPct val="50000"/>
              </a:spcBef>
            </a:pPr>
            <a:r>
              <a:rPr lang="en-US" sz="900"/>
              <a:t>© 2012 Pearson Education, Inc.</a:t>
            </a:r>
            <a:endParaRPr lang="en-US"/>
          </a:p>
        </p:txBody>
      </p:sp>
    </p:spTree>
    <p:custDataLst>
      <p:tags r:id="rId1"/>
    </p:custDataLst>
    <p:extLst>
      <p:ext uri="{BB962C8B-B14F-4D97-AF65-F5344CB8AC3E}">
        <p14:creationId xmlns:p14="http://schemas.microsoft.com/office/powerpoint/2010/main" val="3036381346"/>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Rectangle 2"/>
          <p:cNvSpPr>
            <a:spLocks noGrp="1" noChangeArrowheads="1"/>
          </p:cNvSpPr>
          <p:nvPr>
            <p:ph type="body" idx="4294967295"/>
          </p:nvPr>
        </p:nvSpPr>
        <p:spPr>
          <a:xfrm>
            <a:off x="0" y="1309688"/>
            <a:ext cx="8883650" cy="5313362"/>
          </a:xfrm>
        </p:spPr>
        <p:txBody>
          <a:bodyPr/>
          <a:lstStyle/>
          <a:p>
            <a:pPr marL="407988" lvl="1" indent="-293688" eaLnBrk="1" hangingPunct="1">
              <a:buFont typeface="Wingdings" pitchFamily="84" charset="2"/>
              <a:buChar char="§"/>
            </a:pPr>
            <a:r>
              <a:rPr lang="en-US" sz="2800" b="1" smtClean="0"/>
              <a:t>Meiosis </a:t>
            </a:r>
            <a:r>
              <a:rPr lang="en-US" sz="2800" b="1" smtClean="0">
                <a:latin typeface="Times New Roman" pitchFamily="84" charset="0"/>
              </a:rPr>
              <a:t>I</a:t>
            </a:r>
            <a:r>
              <a:rPr lang="en-US" sz="2800" b="1" smtClean="0"/>
              <a:t> </a:t>
            </a:r>
            <a:r>
              <a:rPr lang="en-US" sz="2800" smtClean="0"/>
              <a:t>– </a:t>
            </a:r>
            <a:r>
              <a:rPr lang="en-US" sz="2800" b="1" smtClean="0"/>
              <a:t>Prophase </a:t>
            </a:r>
            <a:r>
              <a:rPr lang="en-US" sz="2800" b="1" smtClean="0">
                <a:latin typeface="Times New Roman" pitchFamily="84" charset="0"/>
              </a:rPr>
              <a:t>I</a:t>
            </a:r>
            <a:r>
              <a:rPr lang="en-US" sz="2800" b="1" smtClean="0"/>
              <a:t> </a:t>
            </a:r>
            <a:r>
              <a:rPr lang="en-US" sz="2800" smtClean="0"/>
              <a:t>– events occurring in the nucleus.</a:t>
            </a:r>
          </a:p>
          <a:p>
            <a:pPr marL="927100" lvl="2" indent="-368300" eaLnBrk="1" hangingPunct="1"/>
            <a:r>
              <a:rPr lang="en-US" sz="2400" smtClean="0"/>
              <a:t>Chromosomes coil and become compact.</a:t>
            </a:r>
          </a:p>
          <a:p>
            <a:pPr marL="927100" lvl="2" indent="-368300" eaLnBrk="1" hangingPunct="1"/>
            <a:r>
              <a:rPr lang="en-US" sz="2400" smtClean="0"/>
              <a:t>Homologous chromosomes come together as pairs by </a:t>
            </a:r>
            <a:r>
              <a:rPr lang="en-US" sz="2400" b="1" smtClean="0"/>
              <a:t>synapsis</a:t>
            </a:r>
            <a:r>
              <a:rPr lang="en-US" sz="2400" smtClean="0"/>
              <a:t>.</a:t>
            </a:r>
          </a:p>
          <a:p>
            <a:pPr marL="927100" lvl="2" indent="-368300" eaLnBrk="1" hangingPunct="1"/>
            <a:r>
              <a:rPr lang="en-US" sz="2400" smtClean="0"/>
              <a:t>Each pair, with four chromatids, is called a tetrad.</a:t>
            </a:r>
          </a:p>
          <a:p>
            <a:pPr marL="927100" lvl="2" indent="-368300" eaLnBrk="1" hangingPunct="1"/>
            <a:r>
              <a:rPr lang="en-US" sz="2400" smtClean="0"/>
              <a:t>Nonsister chromatids exchange genetic material by crossing over.</a:t>
            </a:r>
          </a:p>
        </p:txBody>
      </p:sp>
      <p:sp>
        <p:nvSpPr>
          <p:cNvPr id="99332" name="Rectangle 4"/>
          <p:cNvSpPr>
            <a:spLocks noGrp="1" noChangeArrowheads="1"/>
          </p:cNvSpPr>
          <p:nvPr>
            <p:ph type="title" idx="4294967295"/>
          </p:nvPr>
        </p:nvSpPr>
        <p:spPr>
          <a:xfrm>
            <a:off x="0" y="107950"/>
            <a:ext cx="8534400" cy="876300"/>
          </a:xfrm>
        </p:spPr>
        <p:txBody>
          <a:bodyPr>
            <a:spAutoFit/>
          </a:bodyPr>
          <a:lstStyle/>
          <a:p>
            <a:pPr marL="812800" indent="-812800" eaLnBrk="1" hangingPunct="1"/>
            <a:r>
              <a:rPr lang="en-US" sz="3200" smtClean="0"/>
              <a:t>8.13 Meiosis reduces the chromosome number </a:t>
            </a:r>
            <a:br>
              <a:rPr lang="en-US" sz="3200" smtClean="0"/>
            </a:br>
            <a:r>
              <a:rPr lang="en-US" sz="3200" smtClean="0"/>
              <a:t>from diploid to haploid </a:t>
            </a:r>
          </a:p>
        </p:txBody>
      </p:sp>
      <p:sp>
        <p:nvSpPr>
          <p:cNvPr id="99331" name="FlagCount" hidden="1">
            <a:hlinkClick r:id="rId4" action="ppaction://hlinkfile"/>
          </p:cNvPr>
          <p:cNvSpPr>
            <a:spLocks noChangeArrowheads="1"/>
          </p:cNvSpPr>
          <p:nvPr/>
        </p:nvSpPr>
        <p:spPr bwMode="auto">
          <a:xfrm>
            <a:off x="8255000" y="254000"/>
            <a:ext cx="381000" cy="317500"/>
          </a:xfrm>
          <a:prstGeom prst="wedgeRoundRectCallout">
            <a:avLst>
              <a:gd name="adj1" fmla="val -43750"/>
              <a:gd name="adj2" fmla="val 70000"/>
              <a:gd name="adj3" fmla="val 16667"/>
            </a:avLst>
          </a:prstGeom>
          <a:solidFill>
            <a:schemeClr val="accent1">
              <a:alpha val="25098"/>
            </a:schemeClr>
          </a:solidFill>
          <a:ln w="19050">
            <a:solidFill>
              <a:schemeClr val="tx1"/>
            </a:solidFill>
            <a:miter lim="800000"/>
            <a:headEnd/>
            <a:tailEnd/>
          </a:ln>
        </p:spPr>
        <p:txBody>
          <a:bodyPr wrap="none" anchor="ctr"/>
          <a:lstStyle/>
          <a:p>
            <a:pPr algn="ctr" eaLnBrk="0" hangingPunct="0"/>
            <a:r>
              <a:rPr lang="en-US" sz="1400" b="1">
                <a:latin typeface="Tahoma" pitchFamily="84" charset="0"/>
              </a:rPr>
              <a:t>0</a:t>
            </a:r>
          </a:p>
        </p:txBody>
      </p:sp>
      <p:sp>
        <p:nvSpPr>
          <p:cNvPr id="99333" name="Line 6"/>
          <p:cNvSpPr>
            <a:spLocks noChangeShapeType="1"/>
          </p:cNvSpPr>
          <p:nvPr/>
        </p:nvSpPr>
        <p:spPr bwMode="auto">
          <a:xfrm>
            <a:off x="182563" y="6535738"/>
            <a:ext cx="8775700" cy="0"/>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99334" name="Line 4"/>
          <p:cNvSpPr>
            <a:spLocks noChangeShapeType="1"/>
          </p:cNvSpPr>
          <p:nvPr/>
        </p:nvSpPr>
        <p:spPr bwMode="auto">
          <a:xfrm>
            <a:off x="182563" y="1108075"/>
            <a:ext cx="8775700" cy="0"/>
          </a:xfrm>
          <a:prstGeom prst="line">
            <a:avLst/>
          </a:prstGeom>
          <a:noFill/>
          <a:ln w="76200">
            <a:solidFill>
              <a:schemeClr val="tx2"/>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99335" name="Text Box 6"/>
          <p:cNvSpPr txBox="1">
            <a:spLocks noChangeArrowheads="1"/>
          </p:cNvSpPr>
          <p:nvPr/>
        </p:nvSpPr>
        <p:spPr bwMode="auto">
          <a:xfrm>
            <a:off x="182563" y="6626225"/>
            <a:ext cx="8775700" cy="136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spcBef>
                <a:spcPct val="50000"/>
              </a:spcBef>
            </a:pPr>
            <a:r>
              <a:rPr lang="en-US" sz="900"/>
              <a:t>© 2012 Pearson Education, Inc.</a:t>
            </a:r>
            <a:endParaRPr lang="en-US"/>
          </a:p>
        </p:txBody>
      </p:sp>
    </p:spTree>
    <p:custDataLst>
      <p:tags r:id="rId1"/>
    </p:custDataLst>
    <p:extLst>
      <p:ext uri="{BB962C8B-B14F-4D97-AF65-F5344CB8AC3E}">
        <p14:creationId xmlns:p14="http://schemas.microsoft.com/office/powerpoint/2010/main" val="1383906183"/>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0354" name="Picture 2" descr="08_13a_Meiosis-U"/>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96863" y="1404938"/>
            <a:ext cx="8548687" cy="4048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0355" name="Rectangle 2"/>
          <p:cNvSpPr>
            <a:spLocks noChangeArrowheads="1"/>
          </p:cNvSpPr>
          <p:nvPr>
            <p:ph type="ctrTitle" idx="4294967295"/>
          </p:nvPr>
        </p:nvSpPr>
        <p:spPr>
          <a:xfrm>
            <a:off x="0" y="50800"/>
            <a:ext cx="1981200" cy="304800"/>
          </a:xfrm>
          <a:extLst>
            <a:ext uri="{91240B29-F687-4F45-9708-019B960494DF}">
              <a14:hiddenLine xmlns:a14="http://schemas.microsoft.com/office/drawing/2010/main" w="3175">
                <a:solidFill>
                  <a:srgbClr val="000000"/>
                </a:solidFill>
                <a:miter lim="800000"/>
                <a:headEnd/>
                <a:tailEnd/>
              </a14:hiddenLine>
            </a:ext>
          </a:extLst>
        </p:spPr>
        <p:txBody>
          <a:bodyPr/>
          <a:lstStyle/>
          <a:p>
            <a:pPr marL="0" indent="0" eaLnBrk="1" hangingPunct="1"/>
            <a:r>
              <a:rPr lang="en-US" sz="1200" b="0" smtClean="0">
                <a:solidFill>
                  <a:schemeClr val="tx1"/>
                </a:solidFill>
                <a:latin typeface="Arial" charset="0"/>
              </a:rPr>
              <a:t>Figure 8.13_left</a:t>
            </a:r>
          </a:p>
        </p:txBody>
      </p:sp>
      <p:sp>
        <p:nvSpPr>
          <p:cNvPr id="100356" name="Text Box 3"/>
          <p:cNvSpPr txBox="1">
            <a:spLocks noChangeArrowheads="1"/>
          </p:cNvSpPr>
          <p:nvPr/>
        </p:nvSpPr>
        <p:spPr bwMode="auto">
          <a:xfrm>
            <a:off x="457200" y="2198688"/>
            <a:ext cx="1087438" cy="541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r>
              <a:rPr lang="en-US" sz="1200" b="1"/>
              <a:t>Centrosomes</a:t>
            </a:r>
          </a:p>
          <a:p>
            <a:r>
              <a:rPr lang="en-US" sz="1200" b="1"/>
              <a:t>(with centriole</a:t>
            </a:r>
          </a:p>
          <a:p>
            <a:r>
              <a:rPr lang="en-US" sz="1200" b="1"/>
              <a:t>pairs)</a:t>
            </a:r>
          </a:p>
        </p:txBody>
      </p:sp>
      <p:sp>
        <p:nvSpPr>
          <p:cNvPr id="100357" name="Text Box 3"/>
          <p:cNvSpPr txBox="1">
            <a:spLocks noChangeArrowheads="1"/>
          </p:cNvSpPr>
          <p:nvPr/>
        </p:nvSpPr>
        <p:spPr bwMode="auto">
          <a:xfrm>
            <a:off x="1752600" y="2617788"/>
            <a:ext cx="769938" cy="185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r>
              <a:rPr lang="en-US" sz="1200" b="1"/>
              <a:t>Centrioles</a:t>
            </a:r>
          </a:p>
        </p:txBody>
      </p:sp>
      <p:sp>
        <p:nvSpPr>
          <p:cNvPr id="100358" name="Text Box 3"/>
          <p:cNvSpPr txBox="1">
            <a:spLocks noChangeArrowheads="1"/>
          </p:cNvSpPr>
          <p:nvPr/>
        </p:nvSpPr>
        <p:spPr bwMode="auto">
          <a:xfrm>
            <a:off x="2768600" y="2325688"/>
            <a:ext cx="1773238" cy="185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r>
              <a:rPr lang="en-US" sz="1200" b="1"/>
              <a:t>Sites of crossing over</a:t>
            </a:r>
          </a:p>
        </p:txBody>
      </p:sp>
      <p:sp>
        <p:nvSpPr>
          <p:cNvPr id="100359" name="Text Box 3"/>
          <p:cNvSpPr txBox="1">
            <a:spLocks noChangeArrowheads="1"/>
          </p:cNvSpPr>
          <p:nvPr/>
        </p:nvSpPr>
        <p:spPr bwMode="auto">
          <a:xfrm>
            <a:off x="3803650" y="2630488"/>
            <a:ext cx="573088" cy="185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r>
              <a:rPr lang="en-US" sz="1200" b="1"/>
              <a:t>Spindle</a:t>
            </a:r>
          </a:p>
        </p:txBody>
      </p:sp>
      <p:sp>
        <p:nvSpPr>
          <p:cNvPr id="100360" name="Text Box 3"/>
          <p:cNvSpPr txBox="1">
            <a:spLocks noChangeArrowheads="1"/>
          </p:cNvSpPr>
          <p:nvPr/>
        </p:nvSpPr>
        <p:spPr bwMode="auto">
          <a:xfrm>
            <a:off x="4159250" y="4167188"/>
            <a:ext cx="573088" cy="185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r>
              <a:rPr lang="en-US" sz="1200" b="1"/>
              <a:t>Tetrad</a:t>
            </a:r>
          </a:p>
        </p:txBody>
      </p:sp>
      <p:sp>
        <p:nvSpPr>
          <p:cNvPr id="100361" name="Text Box 3"/>
          <p:cNvSpPr txBox="1">
            <a:spLocks noChangeArrowheads="1"/>
          </p:cNvSpPr>
          <p:nvPr/>
        </p:nvSpPr>
        <p:spPr bwMode="auto">
          <a:xfrm>
            <a:off x="463550" y="4484688"/>
            <a:ext cx="769938" cy="382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nSpc>
                <a:spcPct val="90000"/>
              </a:lnSpc>
            </a:pPr>
            <a:r>
              <a:rPr lang="en-US" sz="1200" b="1"/>
              <a:t>Nuclear</a:t>
            </a:r>
          </a:p>
          <a:p>
            <a:pPr>
              <a:lnSpc>
                <a:spcPct val="90000"/>
              </a:lnSpc>
            </a:pPr>
            <a:r>
              <a:rPr lang="en-US" sz="1200" b="1"/>
              <a:t>envelope</a:t>
            </a:r>
          </a:p>
        </p:txBody>
      </p:sp>
      <p:sp>
        <p:nvSpPr>
          <p:cNvPr id="100362" name="Text Box 3"/>
          <p:cNvSpPr txBox="1">
            <a:spLocks noChangeArrowheads="1"/>
          </p:cNvSpPr>
          <p:nvPr/>
        </p:nvSpPr>
        <p:spPr bwMode="auto">
          <a:xfrm>
            <a:off x="1346200" y="4433888"/>
            <a:ext cx="769938" cy="185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r>
              <a:rPr lang="en-US" sz="1200" b="1"/>
              <a:t>Chromatin</a:t>
            </a:r>
          </a:p>
        </p:txBody>
      </p:sp>
      <p:sp>
        <p:nvSpPr>
          <p:cNvPr id="100363" name="Text Box 3"/>
          <p:cNvSpPr txBox="1">
            <a:spLocks noChangeArrowheads="1"/>
          </p:cNvSpPr>
          <p:nvPr/>
        </p:nvSpPr>
        <p:spPr bwMode="auto">
          <a:xfrm>
            <a:off x="2533650" y="4389438"/>
            <a:ext cx="884238" cy="382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r>
              <a:rPr lang="en-US" sz="1200" b="1"/>
              <a:t>Sister</a:t>
            </a:r>
          </a:p>
          <a:p>
            <a:r>
              <a:rPr lang="en-US" sz="1200" b="1"/>
              <a:t>chromatids</a:t>
            </a:r>
          </a:p>
        </p:txBody>
      </p:sp>
      <p:sp>
        <p:nvSpPr>
          <p:cNvPr id="100364" name="Text Box 3"/>
          <p:cNvSpPr txBox="1">
            <a:spLocks noChangeArrowheads="1"/>
          </p:cNvSpPr>
          <p:nvPr/>
        </p:nvSpPr>
        <p:spPr bwMode="auto">
          <a:xfrm>
            <a:off x="3689350" y="4567238"/>
            <a:ext cx="884238" cy="788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r>
              <a:rPr lang="en-US" sz="1200" b="1"/>
              <a:t>Fragments</a:t>
            </a:r>
          </a:p>
          <a:p>
            <a:r>
              <a:rPr lang="en-US" sz="1200" b="1"/>
              <a:t>of the</a:t>
            </a:r>
          </a:p>
          <a:p>
            <a:pPr>
              <a:lnSpc>
                <a:spcPct val="90000"/>
              </a:lnSpc>
            </a:pPr>
            <a:r>
              <a:rPr lang="en-US" sz="1200" b="1"/>
              <a:t>nuclear</a:t>
            </a:r>
          </a:p>
          <a:p>
            <a:pPr>
              <a:lnSpc>
                <a:spcPct val="90000"/>
              </a:lnSpc>
            </a:pPr>
            <a:r>
              <a:rPr lang="en-US" sz="1200" b="1"/>
              <a:t>envelope</a:t>
            </a:r>
          </a:p>
        </p:txBody>
      </p:sp>
      <p:sp>
        <p:nvSpPr>
          <p:cNvPr id="100365" name="Text Box 3"/>
          <p:cNvSpPr txBox="1">
            <a:spLocks noChangeArrowheads="1"/>
          </p:cNvSpPr>
          <p:nvPr/>
        </p:nvSpPr>
        <p:spPr bwMode="auto">
          <a:xfrm>
            <a:off x="4775200" y="4471988"/>
            <a:ext cx="1042988" cy="534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r>
              <a:rPr lang="en-US" sz="1200" b="1"/>
              <a:t>Centromere</a:t>
            </a:r>
          </a:p>
          <a:p>
            <a:pPr>
              <a:lnSpc>
                <a:spcPct val="90000"/>
              </a:lnSpc>
            </a:pPr>
            <a:r>
              <a:rPr lang="en-US" sz="1200" b="1"/>
              <a:t>(with a</a:t>
            </a:r>
          </a:p>
          <a:p>
            <a:pPr>
              <a:lnSpc>
                <a:spcPct val="90000"/>
              </a:lnSpc>
            </a:pPr>
            <a:r>
              <a:rPr lang="en-US" sz="1200" b="1"/>
              <a:t>kinetochore)</a:t>
            </a:r>
          </a:p>
        </p:txBody>
      </p:sp>
      <p:sp>
        <p:nvSpPr>
          <p:cNvPr id="100366" name="Text Box 3"/>
          <p:cNvSpPr txBox="1">
            <a:spLocks noChangeArrowheads="1"/>
          </p:cNvSpPr>
          <p:nvPr/>
        </p:nvSpPr>
        <p:spPr bwMode="auto">
          <a:xfrm>
            <a:off x="4737100" y="2230438"/>
            <a:ext cx="1976438" cy="427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r>
              <a:rPr lang="en-US" sz="1200" b="1"/>
              <a:t>Spindle microtubules</a:t>
            </a:r>
          </a:p>
          <a:p>
            <a:r>
              <a:rPr lang="en-US" sz="1200" b="1"/>
              <a:t>attached to a kinetochore</a:t>
            </a:r>
          </a:p>
        </p:txBody>
      </p:sp>
      <p:sp>
        <p:nvSpPr>
          <p:cNvPr id="100367" name="Text Box 3"/>
          <p:cNvSpPr txBox="1">
            <a:spLocks noChangeArrowheads="1"/>
          </p:cNvSpPr>
          <p:nvPr/>
        </p:nvSpPr>
        <p:spPr bwMode="auto">
          <a:xfrm>
            <a:off x="5956300" y="4427538"/>
            <a:ext cx="865188" cy="414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r>
              <a:rPr lang="en-US" sz="1200" b="1"/>
              <a:t>Metaphase</a:t>
            </a:r>
          </a:p>
          <a:p>
            <a:r>
              <a:rPr lang="en-US" sz="1200" b="1"/>
              <a:t>plate</a:t>
            </a:r>
          </a:p>
        </p:txBody>
      </p:sp>
      <p:sp>
        <p:nvSpPr>
          <p:cNvPr id="100368" name="Text Box 3"/>
          <p:cNvSpPr txBox="1">
            <a:spLocks noChangeArrowheads="1"/>
          </p:cNvSpPr>
          <p:nvPr/>
        </p:nvSpPr>
        <p:spPr bwMode="auto">
          <a:xfrm>
            <a:off x="6851650" y="4643438"/>
            <a:ext cx="1074738" cy="598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r>
              <a:rPr lang="en-US" sz="1200" b="1"/>
              <a:t>Homologous</a:t>
            </a:r>
          </a:p>
          <a:p>
            <a:r>
              <a:rPr lang="en-US" sz="1200" b="1"/>
              <a:t>chromosomes</a:t>
            </a:r>
          </a:p>
          <a:p>
            <a:pPr>
              <a:lnSpc>
                <a:spcPct val="90000"/>
              </a:lnSpc>
            </a:pPr>
            <a:r>
              <a:rPr lang="en-US" sz="1200" b="1"/>
              <a:t>separate</a:t>
            </a:r>
          </a:p>
        </p:txBody>
      </p:sp>
      <p:sp>
        <p:nvSpPr>
          <p:cNvPr id="100369" name="Text Box 3"/>
          <p:cNvSpPr txBox="1">
            <a:spLocks noChangeArrowheads="1"/>
          </p:cNvSpPr>
          <p:nvPr/>
        </p:nvSpPr>
        <p:spPr bwMode="auto">
          <a:xfrm>
            <a:off x="6858000" y="2243138"/>
            <a:ext cx="1443038" cy="414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r>
              <a:rPr lang="en-US" sz="1200" b="1"/>
              <a:t>Sister chromatids</a:t>
            </a:r>
          </a:p>
          <a:p>
            <a:r>
              <a:rPr lang="en-US" sz="1200" b="1"/>
              <a:t>remain attached</a:t>
            </a:r>
          </a:p>
        </p:txBody>
      </p:sp>
      <p:sp>
        <p:nvSpPr>
          <p:cNvPr id="100370" name="Text Box 3"/>
          <p:cNvSpPr txBox="1">
            <a:spLocks noChangeArrowheads="1"/>
          </p:cNvSpPr>
          <p:nvPr/>
        </p:nvSpPr>
        <p:spPr bwMode="auto">
          <a:xfrm>
            <a:off x="381000" y="1760538"/>
            <a:ext cx="2071688" cy="185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r>
              <a:rPr lang="en-US" sz="1300" b="1"/>
              <a:t>Chromosomes duplicate</a:t>
            </a:r>
          </a:p>
        </p:txBody>
      </p:sp>
      <p:sp>
        <p:nvSpPr>
          <p:cNvPr id="100371" name="Text Box 3"/>
          <p:cNvSpPr txBox="1">
            <a:spLocks noChangeArrowheads="1"/>
          </p:cNvSpPr>
          <p:nvPr/>
        </p:nvSpPr>
        <p:spPr bwMode="auto">
          <a:xfrm>
            <a:off x="3130550" y="1792288"/>
            <a:ext cx="896938" cy="185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r>
              <a:rPr lang="en-US" sz="1300" b="1"/>
              <a:t>Prophase </a:t>
            </a:r>
            <a:r>
              <a:rPr lang="en-US" sz="1300" b="1">
                <a:latin typeface="Times New Roman" pitchFamily="84" charset="0"/>
              </a:rPr>
              <a:t>I</a:t>
            </a:r>
            <a:endParaRPr lang="en-US" sz="1300" b="1"/>
          </a:p>
        </p:txBody>
      </p:sp>
      <p:sp>
        <p:nvSpPr>
          <p:cNvPr id="100372" name="Text Box 3"/>
          <p:cNvSpPr txBox="1">
            <a:spLocks noChangeArrowheads="1"/>
          </p:cNvSpPr>
          <p:nvPr/>
        </p:nvSpPr>
        <p:spPr bwMode="auto">
          <a:xfrm>
            <a:off x="5207000" y="1792288"/>
            <a:ext cx="966788" cy="185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r>
              <a:rPr lang="en-US" sz="1300" b="1"/>
              <a:t>Metaphase </a:t>
            </a:r>
            <a:r>
              <a:rPr lang="en-US" sz="1300" b="1">
                <a:latin typeface="Times New Roman" pitchFamily="84" charset="0"/>
              </a:rPr>
              <a:t>I</a:t>
            </a:r>
            <a:endParaRPr lang="en-US" sz="1300" b="1"/>
          </a:p>
        </p:txBody>
      </p:sp>
      <p:sp>
        <p:nvSpPr>
          <p:cNvPr id="100373" name="Text Box 3"/>
          <p:cNvSpPr txBox="1">
            <a:spLocks noChangeArrowheads="1"/>
          </p:cNvSpPr>
          <p:nvPr/>
        </p:nvSpPr>
        <p:spPr bwMode="auto">
          <a:xfrm>
            <a:off x="7239000" y="1792288"/>
            <a:ext cx="966788" cy="185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r>
              <a:rPr lang="en-US" sz="1300" b="1"/>
              <a:t>Anaphase </a:t>
            </a:r>
            <a:r>
              <a:rPr lang="en-US" sz="1300" b="1">
                <a:latin typeface="Times New Roman" pitchFamily="84" charset="0"/>
              </a:rPr>
              <a:t>I</a:t>
            </a:r>
            <a:endParaRPr lang="en-US" sz="1300" b="1"/>
          </a:p>
        </p:txBody>
      </p:sp>
      <p:sp>
        <p:nvSpPr>
          <p:cNvPr id="100374" name="Text Box 3"/>
          <p:cNvSpPr txBox="1">
            <a:spLocks noChangeArrowheads="1"/>
          </p:cNvSpPr>
          <p:nvPr/>
        </p:nvSpPr>
        <p:spPr bwMode="auto">
          <a:xfrm>
            <a:off x="901700" y="1595438"/>
            <a:ext cx="1049338" cy="185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r>
              <a:rPr lang="en-US" sz="1200" b="1"/>
              <a:t>I</a:t>
            </a:r>
            <a:r>
              <a:rPr lang="en-US" sz="1000" b="1"/>
              <a:t>NTERPHASE:</a:t>
            </a:r>
            <a:endParaRPr lang="en-US" sz="1200" b="1"/>
          </a:p>
        </p:txBody>
      </p:sp>
      <p:sp>
        <p:nvSpPr>
          <p:cNvPr id="100375" name="Text Box 3"/>
          <p:cNvSpPr txBox="1">
            <a:spLocks noChangeArrowheads="1"/>
          </p:cNvSpPr>
          <p:nvPr/>
        </p:nvSpPr>
        <p:spPr bwMode="auto">
          <a:xfrm>
            <a:off x="3733800" y="1443038"/>
            <a:ext cx="3760788" cy="185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r>
              <a:rPr lang="en-US" sz="1300" b="1"/>
              <a:t>M</a:t>
            </a:r>
            <a:r>
              <a:rPr lang="en-US" sz="1000" b="1"/>
              <a:t>EIOSIS</a:t>
            </a:r>
            <a:r>
              <a:rPr lang="en-US" sz="1300" b="1"/>
              <a:t> </a:t>
            </a:r>
            <a:r>
              <a:rPr lang="en-US" sz="1300" b="1">
                <a:latin typeface="Times New Roman" pitchFamily="84" charset="0"/>
              </a:rPr>
              <a:t>I</a:t>
            </a:r>
            <a:r>
              <a:rPr lang="en-US" sz="1300" b="1"/>
              <a:t>: Homologous chromosomes separate</a:t>
            </a:r>
          </a:p>
        </p:txBody>
      </p:sp>
      <p:grpSp>
        <p:nvGrpSpPr>
          <p:cNvPr id="100376" name="Group 24"/>
          <p:cNvGrpSpPr>
            <a:grpSpLocks/>
          </p:cNvGrpSpPr>
          <p:nvPr/>
        </p:nvGrpSpPr>
        <p:grpSpPr bwMode="auto">
          <a:xfrm>
            <a:off x="1350963" y="2722563"/>
            <a:ext cx="368300" cy="300037"/>
            <a:chOff x="851" y="1715"/>
            <a:chExt cx="232" cy="189"/>
          </a:xfrm>
        </p:grpSpPr>
        <p:sp>
          <p:nvSpPr>
            <p:cNvPr id="100404" name="Line 25"/>
            <p:cNvSpPr>
              <a:spLocks noChangeShapeType="1"/>
            </p:cNvSpPr>
            <p:nvPr/>
          </p:nvSpPr>
          <p:spPr bwMode="auto">
            <a:xfrm flipV="1">
              <a:off x="851" y="1715"/>
              <a:ext cx="232" cy="165"/>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0405" name="Line 26"/>
            <p:cNvSpPr>
              <a:spLocks noChangeShapeType="1"/>
            </p:cNvSpPr>
            <p:nvPr/>
          </p:nvSpPr>
          <p:spPr bwMode="auto">
            <a:xfrm flipH="1">
              <a:off x="896" y="1715"/>
              <a:ext cx="184" cy="189"/>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100377" name="Line 27"/>
          <p:cNvSpPr>
            <a:spLocks noChangeShapeType="1"/>
          </p:cNvSpPr>
          <p:nvPr/>
        </p:nvSpPr>
        <p:spPr bwMode="auto">
          <a:xfrm flipV="1">
            <a:off x="985838" y="4076700"/>
            <a:ext cx="195262" cy="411163"/>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0378" name="Line 28"/>
          <p:cNvSpPr>
            <a:spLocks noChangeShapeType="1"/>
          </p:cNvSpPr>
          <p:nvPr/>
        </p:nvSpPr>
        <p:spPr bwMode="auto">
          <a:xfrm>
            <a:off x="1435100" y="3894138"/>
            <a:ext cx="131763" cy="55880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nvGrpSpPr>
          <p:cNvPr id="100379" name="Group 29"/>
          <p:cNvGrpSpPr>
            <a:grpSpLocks/>
          </p:cNvGrpSpPr>
          <p:nvPr/>
        </p:nvGrpSpPr>
        <p:grpSpPr bwMode="auto">
          <a:xfrm>
            <a:off x="909638" y="2667000"/>
            <a:ext cx="595312" cy="300038"/>
            <a:chOff x="573" y="1680"/>
            <a:chExt cx="375" cy="189"/>
          </a:xfrm>
        </p:grpSpPr>
        <p:sp>
          <p:nvSpPr>
            <p:cNvPr id="100402" name="Line 30"/>
            <p:cNvSpPr>
              <a:spLocks noChangeShapeType="1"/>
            </p:cNvSpPr>
            <p:nvPr/>
          </p:nvSpPr>
          <p:spPr bwMode="auto">
            <a:xfrm>
              <a:off x="573" y="1680"/>
              <a:ext cx="174" cy="139"/>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0403" name="AutoShape 31"/>
            <p:cNvSpPr>
              <a:spLocks/>
            </p:cNvSpPr>
            <p:nvPr/>
          </p:nvSpPr>
          <p:spPr bwMode="auto">
            <a:xfrm rot="-7074886">
              <a:off x="731" y="1651"/>
              <a:ext cx="62" cy="373"/>
            </a:xfrm>
            <a:prstGeom prst="rightBrace">
              <a:avLst>
                <a:gd name="adj1" fmla="val 50134"/>
                <a:gd name="adj2" fmla="val 49185"/>
              </a:avLst>
            </a:prstGeom>
            <a:noFill/>
            <a:ln w="1270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100380" name="Group 32"/>
          <p:cNvGrpSpPr>
            <a:grpSpLocks/>
          </p:cNvGrpSpPr>
          <p:nvPr/>
        </p:nvGrpSpPr>
        <p:grpSpPr bwMode="auto">
          <a:xfrm>
            <a:off x="3255963" y="2506663"/>
            <a:ext cx="300037" cy="1066800"/>
            <a:chOff x="2051" y="1579"/>
            <a:chExt cx="189" cy="672"/>
          </a:xfrm>
        </p:grpSpPr>
        <p:sp>
          <p:nvSpPr>
            <p:cNvPr id="100400" name="Line 33"/>
            <p:cNvSpPr>
              <a:spLocks noChangeShapeType="1"/>
            </p:cNvSpPr>
            <p:nvPr/>
          </p:nvSpPr>
          <p:spPr bwMode="auto">
            <a:xfrm flipV="1">
              <a:off x="2051" y="1579"/>
              <a:ext cx="117" cy="501"/>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0401" name="Line 34"/>
            <p:cNvSpPr>
              <a:spLocks noChangeShapeType="1"/>
            </p:cNvSpPr>
            <p:nvPr/>
          </p:nvSpPr>
          <p:spPr bwMode="auto">
            <a:xfrm>
              <a:off x="2168" y="1581"/>
              <a:ext cx="72" cy="67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100381" name="Line 35"/>
          <p:cNvSpPr>
            <a:spLocks noChangeShapeType="1"/>
          </p:cNvSpPr>
          <p:nvPr/>
        </p:nvSpPr>
        <p:spPr bwMode="auto">
          <a:xfrm>
            <a:off x="4022725" y="2806700"/>
            <a:ext cx="0" cy="373063"/>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nvGrpSpPr>
          <p:cNvPr id="100382" name="Group 36"/>
          <p:cNvGrpSpPr>
            <a:grpSpLocks/>
          </p:cNvGrpSpPr>
          <p:nvPr/>
        </p:nvGrpSpPr>
        <p:grpSpPr bwMode="auto">
          <a:xfrm>
            <a:off x="3200400" y="4287838"/>
            <a:ext cx="106363" cy="296862"/>
            <a:chOff x="2016" y="2701"/>
            <a:chExt cx="67" cy="187"/>
          </a:xfrm>
        </p:grpSpPr>
        <p:sp>
          <p:nvSpPr>
            <p:cNvPr id="100398" name="Line 37"/>
            <p:cNvSpPr>
              <a:spLocks noChangeShapeType="1"/>
            </p:cNvSpPr>
            <p:nvPr/>
          </p:nvSpPr>
          <p:spPr bwMode="auto">
            <a:xfrm>
              <a:off x="2016" y="2741"/>
              <a:ext cx="8" cy="147"/>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0399" name="Line 38"/>
            <p:cNvSpPr>
              <a:spLocks noChangeShapeType="1"/>
            </p:cNvSpPr>
            <p:nvPr/>
          </p:nvSpPr>
          <p:spPr bwMode="auto">
            <a:xfrm flipV="1">
              <a:off x="2024" y="2701"/>
              <a:ext cx="59" cy="187"/>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100383" name="Group 39"/>
          <p:cNvGrpSpPr>
            <a:grpSpLocks/>
          </p:cNvGrpSpPr>
          <p:nvPr/>
        </p:nvGrpSpPr>
        <p:grpSpPr bwMode="auto">
          <a:xfrm>
            <a:off x="3522663" y="4233863"/>
            <a:ext cx="292100" cy="342900"/>
            <a:chOff x="2219" y="2667"/>
            <a:chExt cx="184" cy="216"/>
          </a:xfrm>
        </p:grpSpPr>
        <p:sp>
          <p:nvSpPr>
            <p:cNvPr id="100396" name="Line 40"/>
            <p:cNvSpPr>
              <a:spLocks noChangeShapeType="1"/>
            </p:cNvSpPr>
            <p:nvPr/>
          </p:nvSpPr>
          <p:spPr bwMode="auto">
            <a:xfrm>
              <a:off x="2219" y="2715"/>
              <a:ext cx="184" cy="162"/>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0397" name="Line 41"/>
            <p:cNvSpPr>
              <a:spLocks noChangeShapeType="1"/>
            </p:cNvSpPr>
            <p:nvPr/>
          </p:nvSpPr>
          <p:spPr bwMode="auto">
            <a:xfrm>
              <a:off x="2339" y="2667"/>
              <a:ext cx="61" cy="216"/>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100384" name="Group 42"/>
          <p:cNvGrpSpPr>
            <a:grpSpLocks/>
          </p:cNvGrpSpPr>
          <p:nvPr/>
        </p:nvGrpSpPr>
        <p:grpSpPr bwMode="auto">
          <a:xfrm>
            <a:off x="3800475" y="3733800"/>
            <a:ext cx="322263" cy="525463"/>
            <a:chOff x="2394" y="2352"/>
            <a:chExt cx="203" cy="331"/>
          </a:xfrm>
        </p:grpSpPr>
        <p:sp>
          <p:nvSpPr>
            <p:cNvPr id="100394" name="Line 43"/>
            <p:cNvSpPr>
              <a:spLocks noChangeShapeType="1"/>
            </p:cNvSpPr>
            <p:nvPr/>
          </p:nvSpPr>
          <p:spPr bwMode="auto">
            <a:xfrm>
              <a:off x="2448" y="2459"/>
              <a:ext cx="149" cy="224"/>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0395" name="AutoShape 44"/>
            <p:cNvSpPr>
              <a:spLocks/>
            </p:cNvSpPr>
            <p:nvPr/>
          </p:nvSpPr>
          <p:spPr bwMode="auto">
            <a:xfrm rot="2691046">
              <a:off x="2394" y="2352"/>
              <a:ext cx="73" cy="194"/>
            </a:xfrm>
            <a:prstGeom prst="rightBrace">
              <a:avLst>
                <a:gd name="adj1" fmla="val 22146"/>
                <a:gd name="adj2" fmla="val 49185"/>
              </a:avLst>
            </a:prstGeom>
            <a:noFill/>
            <a:ln w="1270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100385" name="Line 45"/>
          <p:cNvSpPr>
            <a:spLocks noChangeShapeType="1"/>
          </p:cNvSpPr>
          <p:nvPr/>
        </p:nvSpPr>
        <p:spPr bwMode="auto">
          <a:xfrm flipH="1">
            <a:off x="5592763" y="3683000"/>
            <a:ext cx="536575" cy="115570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0386" name="Line 46"/>
          <p:cNvSpPr>
            <a:spLocks noChangeShapeType="1"/>
          </p:cNvSpPr>
          <p:nvPr/>
        </p:nvSpPr>
        <p:spPr bwMode="auto">
          <a:xfrm flipH="1">
            <a:off x="6265863" y="3636963"/>
            <a:ext cx="152400" cy="815975"/>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nvGrpSpPr>
          <p:cNvPr id="100387" name="Group 47"/>
          <p:cNvGrpSpPr>
            <a:grpSpLocks/>
          </p:cNvGrpSpPr>
          <p:nvPr/>
        </p:nvGrpSpPr>
        <p:grpSpPr bwMode="auto">
          <a:xfrm>
            <a:off x="6989763" y="3213100"/>
            <a:ext cx="228600" cy="1430338"/>
            <a:chOff x="4403" y="2024"/>
            <a:chExt cx="144" cy="901"/>
          </a:xfrm>
        </p:grpSpPr>
        <p:sp>
          <p:nvSpPr>
            <p:cNvPr id="100392" name="Line 48"/>
            <p:cNvSpPr>
              <a:spLocks noChangeShapeType="1"/>
            </p:cNvSpPr>
            <p:nvPr/>
          </p:nvSpPr>
          <p:spPr bwMode="auto">
            <a:xfrm flipH="1">
              <a:off x="4403" y="2024"/>
              <a:ext cx="144" cy="899"/>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0393" name="Line 49"/>
            <p:cNvSpPr>
              <a:spLocks noChangeShapeType="1"/>
            </p:cNvSpPr>
            <p:nvPr/>
          </p:nvSpPr>
          <p:spPr bwMode="auto">
            <a:xfrm flipH="1">
              <a:off x="4403" y="2573"/>
              <a:ext cx="144" cy="352"/>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100388" name="Group 50"/>
          <p:cNvGrpSpPr>
            <a:grpSpLocks/>
          </p:cNvGrpSpPr>
          <p:nvPr/>
        </p:nvGrpSpPr>
        <p:grpSpPr bwMode="auto">
          <a:xfrm>
            <a:off x="7297738" y="2595563"/>
            <a:ext cx="220662" cy="579437"/>
            <a:chOff x="4597" y="1635"/>
            <a:chExt cx="139" cy="365"/>
          </a:xfrm>
        </p:grpSpPr>
        <p:sp>
          <p:nvSpPr>
            <p:cNvPr id="100390" name="Line 51"/>
            <p:cNvSpPr>
              <a:spLocks noChangeShapeType="1"/>
            </p:cNvSpPr>
            <p:nvPr/>
          </p:nvSpPr>
          <p:spPr bwMode="auto">
            <a:xfrm>
              <a:off x="4598" y="1638"/>
              <a:ext cx="138" cy="362"/>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0391" name="Line 52"/>
            <p:cNvSpPr>
              <a:spLocks noChangeShapeType="1"/>
            </p:cNvSpPr>
            <p:nvPr/>
          </p:nvSpPr>
          <p:spPr bwMode="auto">
            <a:xfrm>
              <a:off x="4597" y="1635"/>
              <a:ext cx="102" cy="344"/>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100389" name="Line 53"/>
          <p:cNvSpPr>
            <a:spLocks noChangeShapeType="1"/>
          </p:cNvSpPr>
          <p:nvPr/>
        </p:nvSpPr>
        <p:spPr bwMode="auto">
          <a:xfrm>
            <a:off x="5753100" y="2590800"/>
            <a:ext cx="250825" cy="623888"/>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Tree>
    <p:extLst>
      <p:ext uri="{BB962C8B-B14F-4D97-AF65-F5344CB8AC3E}">
        <p14:creationId xmlns:p14="http://schemas.microsoft.com/office/powerpoint/2010/main" val="134479790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1378" name="Picture 2" descr="08_13aaMeiosis-U"/>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14413" y="284163"/>
            <a:ext cx="7115175" cy="6340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1379" name="Rectangle 2"/>
          <p:cNvSpPr>
            <a:spLocks noChangeArrowheads="1"/>
          </p:cNvSpPr>
          <p:nvPr>
            <p:ph type="ctrTitle" idx="4294967295"/>
          </p:nvPr>
        </p:nvSpPr>
        <p:spPr>
          <a:xfrm>
            <a:off x="0" y="50800"/>
            <a:ext cx="1981200" cy="304800"/>
          </a:xfrm>
          <a:extLst>
            <a:ext uri="{91240B29-F687-4F45-9708-019B960494DF}">
              <a14:hiddenLine xmlns:a14="http://schemas.microsoft.com/office/drawing/2010/main" w="3175">
                <a:solidFill>
                  <a:srgbClr val="000000"/>
                </a:solidFill>
                <a:miter lim="800000"/>
                <a:headEnd/>
                <a:tailEnd/>
              </a14:hiddenLine>
            </a:ext>
          </a:extLst>
        </p:spPr>
        <p:txBody>
          <a:bodyPr/>
          <a:lstStyle/>
          <a:p>
            <a:pPr marL="0" indent="0" eaLnBrk="1" hangingPunct="1"/>
            <a:r>
              <a:rPr lang="en-US" sz="1200" b="0" smtClean="0">
                <a:solidFill>
                  <a:schemeClr val="tx1"/>
                </a:solidFill>
                <a:latin typeface="Arial" charset="0"/>
              </a:rPr>
              <a:t>Figure 8.13_1</a:t>
            </a:r>
          </a:p>
        </p:txBody>
      </p:sp>
      <p:sp>
        <p:nvSpPr>
          <p:cNvPr id="101380" name="Text Box 3"/>
          <p:cNvSpPr txBox="1">
            <a:spLocks noChangeArrowheads="1"/>
          </p:cNvSpPr>
          <p:nvPr/>
        </p:nvSpPr>
        <p:spPr bwMode="auto">
          <a:xfrm>
            <a:off x="1246188" y="1531938"/>
            <a:ext cx="1824037" cy="922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r>
              <a:rPr lang="en-US" sz="2000" b="1"/>
              <a:t>Centrosomes</a:t>
            </a:r>
          </a:p>
          <a:p>
            <a:pPr>
              <a:lnSpc>
                <a:spcPct val="90000"/>
              </a:lnSpc>
            </a:pPr>
            <a:r>
              <a:rPr lang="en-US" sz="2000" b="1"/>
              <a:t>(with centriole</a:t>
            </a:r>
          </a:p>
          <a:p>
            <a:pPr>
              <a:lnSpc>
                <a:spcPct val="90000"/>
              </a:lnSpc>
            </a:pPr>
            <a:r>
              <a:rPr lang="en-US" sz="2000" b="1"/>
              <a:t>pairs)</a:t>
            </a:r>
          </a:p>
        </p:txBody>
      </p:sp>
      <p:sp>
        <p:nvSpPr>
          <p:cNvPr id="101381" name="Text Box 3"/>
          <p:cNvSpPr txBox="1">
            <a:spLocks noChangeArrowheads="1"/>
          </p:cNvSpPr>
          <p:nvPr/>
        </p:nvSpPr>
        <p:spPr bwMode="auto">
          <a:xfrm>
            <a:off x="3305175" y="2174875"/>
            <a:ext cx="1303338"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r>
              <a:rPr lang="en-US" sz="2000" b="1"/>
              <a:t>Centrioles</a:t>
            </a:r>
          </a:p>
        </p:txBody>
      </p:sp>
      <p:sp>
        <p:nvSpPr>
          <p:cNvPr id="101382" name="Text Box 3"/>
          <p:cNvSpPr txBox="1">
            <a:spLocks noChangeArrowheads="1"/>
          </p:cNvSpPr>
          <p:nvPr/>
        </p:nvSpPr>
        <p:spPr bwMode="auto">
          <a:xfrm>
            <a:off x="4891088" y="1720850"/>
            <a:ext cx="2852737" cy="325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r>
              <a:rPr lang="en-US" sz="2000" b="1"/>
              <a:t>Sites of crossing over</a:t>
            </a:r>
          </a:p>
        </p:txBody>
      </p:sp>
      <p:sp>
        <p:nvSpPr>
          <p:cNvPr id="101383" name="Text Box 3"/>
          <p:cNvSpPr txBox="1">
            <a:spLocks noChangeArrowheads="1"/>
          </p:cNvSpPr>
          <p:nvPr/>
        </p:nvSpPr>
        <p:spPr bwMode="auto">
          <a:xfrm>
            <a:off x="6580188" y="2206625"/>
            <a:ext cx="1042987" cy="350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r>
              <a:rPr lang="en-US" sz="2000" b="1"/>
              <a:t>Spindle</a:t>
            </a:r>
          </a:p>
        </p:txBody>
      </p:sp>
      <p:sp>
        <p:nvSpPr>
          <p:cNvPr id="101384" name="Text Box 3"/>
          <p:cNvSpPr txBox="1">
            <a:spLocks noChangeArrowheads="1"/>
          </p:cNvSpPr>
          <p:nvPr/>
        </p:nvSpPr>
        <p:spPr bwMode="auto">
          <a:xfrm>
            <a:off x="7164388" y="4670425"/>
            <a:ext cx="877887" cy="363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r>
              <a:rPr lang="en-US" sz="2000" b="1"/>
              <a:t>Tetrad</a:t>
            </a:r>
          </a:p>
        </p:txBody>
      </p:sp>
      <p:sp>
        <p:nvSpPr>
          <p:cNvPr id="101385" name="Text Box 3"/>
          <p:cNvSpPr txBox="1">
            <a:spLocks noChangeArrowheads="1"/>
          </p:cNvSpPr>
          <p:nvPr/>
        </p:nvSpPr>
        <p:spPr bwMode="auto">
          <a:xfrm>
            <a:off x="1228725" y="5165725"/>
            <a:ext cx="1316038" cy="649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nSpc>
                <a:spcPct val="90000"/>
              </a:lnSpc>
            </a:pPr>
            <a:r>
              <a:rPr lang="en-US" sz="2000" b="1"/>
              <a:t>Nuclear</a:t>
            </a:r>
          </a:p>
          <a:p>
            <a:pPr>
              <a:lnSpc>
                <a:spcPct val="90000"/>
              </a:lnSpc>
            </a:pPr>
            <a:r>
              <a:rPr lang="en-US" sz="2000" b="1"/>
              <a:t>envelope</a:t>
            </a:r>
          </a:p>
        </p:txBody>
      </p:sp>
      <p:sp>
        <p:nvSpPr>
          <p:cNvPr id="101386" name="Text Box 3"/>
          <p:cNvSpPr txBox="1">
            <a:spLocks noChangeArrowheads="1"/>
          </p:cNvSpPr>
          <p:nvPr/>
        </p:nvSpPr>
        <p:spPr bwMode="auto">
          <a:xfrm>
            <a:off x="2649538" y="5091113"/>
            <a:ext cx="1430337" cy="325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r>
              <a:rPr lang="en-US" sz="2000" b="1"/>
              <a:t>Chromatin</a:t>
            </a:r>
          </a:p>
        </p:txBody>
      </p:sp>
      <p:sp>
        <p:nvSpPr>
          <p:cNvPr id="101387" name="Text Box 3"/>
          <p:cNvSpPr txBox="1">
            <a:spLocks noChangeArrowheads="1"/>
          </p:cNvSpPr>
          <p:nvPr/>
        </p:nvSpPr>
        <p:spPr bwMode="auto">
          <a:xfrm>
            <a:off x="4530725" y="5067300"/>
            <a:ext cx="1519238" cy="661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nSpc>
                <a:spcPct val="90000"/>
              </a:lnSpc>
            </a:pPr>
            <a:r>
              <a:rPr lang="en-US" sz="2000" b="1"/>
              <a:t>Sister</a:t>
            </a:r>
          </a:p>
          <a:p>
            <a:pPr>
              <a:lnSpc>
                <a:spcPct val="90000"/>
              </a:lnSpc>
            </a:pPr>
            <a:r>
              <a:rPr lang="en-US" sz="2000" b="1"/>
              <a:t>chromatids</a:t>
            </a:r>
          </a:p>
        </p:txBody>
      </p:sp>
      <p:sp>
        <p:nvSpPr>
          <p:cNvPr id="101388" name="Text Box 3"/>
          <p:cNvSpPr txBox="1">
            <a:spLocks noChangeArrowheads="1"/>
          </p:cNvSpPr>
          <p:nvPr/>
        </p:nvSpPr>
        <p:spPr bwMode="auto">
          <a:xfrm>
            <a:off x="6411913" y="5303838"/>
            <a:ext cx="1455737" cy="1169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r>
              <a:rPr lang="en-US" sz="2000" b="1"/>
              <a:t>Fragments</a:t>
            </a:r>
          </a:p>
          <a:p>
            <a:pPr>
              <a:lnSpc>
                <a:spcPct val="90000"/>
              </a:lnSpc>
            </a:pPr>
            <a:r>
              <a:rPr lang="en-US" sz="2000" b="1"/>
              <a:t>of the</a:t>
            </a:r>
          </a:p>
          <a:p>
            <a:pPr>
              <a:lnSpc>
                <a:spcPct val="90000"/>
              </a:lnSpc>
            </a:pPr>
            <a:r>
              <a:rPr lang="en-US" sz="2000" b="1"/>
              <a:t>nuclear</a:t>
            </a:r>
          </a:p>
          <a:p>
            <a:pPr>
              <a:lnSpc>
                <a:spcPct val="90000"/>
              </a:lnSpc>
            </a:pPr>
            <a:r>
              <a:rPr lang="en-US" sz="2000" b="1"/>
              <a:t>envelope</a:t>
            </a:r>
          </a:p>
        </p:txBody>
      </p:sp>
      <p:sp>
        <p:nvSpPr>
          <p:cNvPr id="101389" name="Text Box 3"/>
          <p:cNvSpPr txBox="1">
            <a:spLocks noChangeArrowheads="1"/>
          </p:cNvSpPr>
          <p:nvPr/>
        </p:nvSpPr>
        <p:spPr bwMode="auto">
          <a:xfrm>
            <a:off x="1181100" y="827088"/>
            <a:ext cx="3240088" cy="363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r>
              <a:rPr lang="en-US" sz="2000" b="1"/>
              <a:t>Chromosomes duplicate</a:t>
            </a:r>
          </a:p>
        </p:txBody>
      </p:sp>
      <p:sp>
        <p:nvSpPr>
          <p:cNvPr id="101390" name="Text Box 3"/>
          <p:cNvSpPr txBox="1">
            <a:spLocks noChangeArrowheads="1"/>
          </p:cNvSpPr>
          <p:nvPr/>
        </p:nvSpPr>
        <p:spPr bwMode="auto">
          <a:xfrm>
            <a:off x="5562600" y="884238"/>
            <a:ext cx="1646238"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r>
              <a:rPr lang="en-US" sz="2000" b="1"/>
              <a:t>Prophase </a:t>
            </a:r>
            <a:r>
              <a:rPr lang="en-US" sz="2000" b="1">
                <a:latin typeface="Times New Roman" pitchFamily="84" charset="0"/>
              </a:rPr>
              <a:t>I</a:t>
            </a:r>
            <a:endParaRPr lang="en-US" sz="2000" b="1"/>
          </a:p>
        </p:txBody>
      </p:sp>
      <p:sp>
        <p:nvSpPr>
          <p:cNvPr id="101391" name="Text Box 3"/>
          <p:cNvSpPr txBox="1">
            <a:spLocks noChangeArrowheads="1"/>
          </p:cNvSpPr>
          <p:nvPr/>
        </p:nvSpPr>
        <p:spPr bwMode="auto">
          <a:xfrm>
            <a:off x="1955800" y="547688"/>
            <a:ext cx="1519238" cy="312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r>
              <a:rPr lang="en-US" sz="2000" b="1"/>
              <a:t>I</a:t>
            </a:r>
            <a:r>
              <a:rPr lang="en-US" sz="1600" b="1"/>
              <a:t>NTERPHASE:</a:t>
            </a:r>
            <a:endParaRPr lang="en-US" sz="1200" b="1"/>
          </a:p>
        </p:txBody>
      </p:sp>
      <p:sp>
        <p:nvSpPr>
          <p:cNvPr id="101392" name="Text Box 3"/>
          <p:cNvSpPr txBox="1">
            <a:spLocks noChangeArrowheads="1"/>
          </p:cNvSpPr>
          <p:nvPr/>
        </p:nvSpPr>
        <p:spPr bwMode="auto">
          <a:xfrm>
            <a:off x="5715000" y="325438"/>
            <a:ext cx="1100138" cy="312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r>
              <a:rPr lang="en-US" sz="2000" b="1"/>
              <a:t>M</a:t>
            </a:r>
            <a:r>
              <a:rPr lang="en-US" sz="1600" b="1"/>
              <a:t>EIOSIS</a:t>
            </a:r>
            <a:r>
              <a:rPr lang="en-US" sz="1800" b="1"/>
              <a:t> </a:t>
            </a:r>
            <a:r>
              <a:rPr lang="en-US" sz="2000" b="1">
                <a:latin typeface="Times New Roman" pitchFamily="84" charset="0"/>
              </a:rPr>
              <a:t>I</a:t>
            </a:r>
            <a:endParaRPr lang="en-US" sz="1800" b="1"/>
          </a:p>
        </p:txBody>
      </p:sp>
      <p:grpSp>
        <p:nvGrpSpPr>
          <p:cNvPr id="101393" name="Group 17"/>
          <p:cNvGrpSpPr>
            <a:grpSpLocks/>
          </p:cNvGrpSpPr>
          <p:nvPr/>
        </p:nvGrpSpPr>
        <p:grpSpPr bwMode="auto">
          <a:xfrm>
            <a:off x="2690813" y="2363788"/>
            <a:ext cx="584200" cy="484187"/>
            <a:chOff x="1695" y="1473"/>
            <a:chExt cx="368" cy="305"/>
          </a:xfrm>
        </p:grpSpPr>
        <p:sp>
          <p:nvSpPr>
            <p:cNvPr id="101412" name="Line 18"/>
            <p:cNvSpPr>
              <a:spLocks noChangeShapeType="1"/>
            </p:cNvSpPr>
            <p:nvPr/>
          </p:nvSpPr>
          <p:spPr bwMode="auto">
            <a:xfrm flipV="1">
              <a:off x="1695" y="1473"/>
              <a:ext cx="368" cy="263"/>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1413" name="Line 19"/>
            <p:cNvSpPr>
              <a:spLocks noChangeShapeType="1"/>
            </p:cNvSpPr>
            <p:nvPr/>
          </p:nvSpPr>
          <p:spPr bwMode="auto">
            <a:xfrm flipH="1">
              <a:off x="1758" y="1473"/>
              <a:ext cx="302" cy="305"/>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101394" name="Line 20"/>
          <p:cNvSpPr>
            <a:spLocks noChangeShapeType="1"/>
          </p:cNvSpPr>
          <p:nvPr/>
        </p:nvSpPr>
        <p:spPr bwMode="auto">
          <a:xfrm flipV="1">
            <a:off x="2097088" y="4527550"/>
            <a:ext cx="315912" cy="658813"/>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1395" name="Line 21"/>
          <p:cNvSpPr>
            <a:spLocks noChangeShapeType="1"/>
          </p:cNvSpPr>
          <p:nvPr/>
        </p:nvSpPr>
        <p:spPr bwMode="auto">
          <a:xfrm>
            <a:off x="2819400" y="4249738"/>
            <a:ext cx="201613" cy="88265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nvGrpSpPr>
          <p:cNvPr id="101396" name="Group 22"/>
          <p:cNvGrpSpPr>
            <a:grpSpLocks/>
          </p:cNvGrpSpPr>
          <p:nvPr/>
        </p:nvGrpSpPr>
        <p:grpSpPr bwMode="auto">
          <a:xfrm>
            <a:off x="1976438" y="2266950"/>
            <a:ext cx="944562" cy="482600"/>
            <a:chOff x="1245" y="1412"/>
            <a:chExt cx="595" cy="304"/>
          </a:xfrm>
        </p:grpSpPr>
        <p:sp>
          <p:nvSpPr>
            <p:cNvPr id="101410" name="Line 23"/>
            <p:cNvSpPr>
              <a:spLocks noChangeShapeType="1"/>
            </p:cNvSpPr>
            <p:nvPr/>
          </p:nvSpPr>
          <p:spPr bwMode="auto">
            <a:xfrm>
              <a:off x="1245" y="1412"/>
              <a:ext cx="278" cy="229"/>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1411" name="AutoShape 24"/>
            <p:cNvSpPr>
              <a:spLocks/>
            </p:cNvSpPr>
            <p:nvPr/>
          </p:nvSpPr>
          <p:spPr bwMode="auto">
            <a:xfrm rot="-7171206">
              <a:off x="1501" y="1376"/>
              <a:ext cx="94" cy="585"/>
            </a:xfrm>
            <a:prstGeom prst="rightBrace">
              <a:avLst>
                <a:gd name="adj1" fmla="val 51862"/>
                <a:gd name="adj2" fmla="val 48032"/>
              </a:avLst>
            </a:prstGeom>
            <a:noFill/>
            <a:ln w="1270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101397" name="Group 25"/>
          <p:cNvGrpSpPr>
            <a:grpSpLocks/>
          </p:cNvGrpSpPr>
          <p:nvPr/>
        </p:nvGrpSpPr>
        <p:grpSpPr bwMode="auto">
          <a:xfrm>
            <a:off x="5726113" y="2017713"/>
            <a:ext cx="481012" cy="1711325"/>
            <a:chOff x="3607" y="1255"/>
            <a:chExt cx="303" cy="1078"/>
          </a:xfrm>
        </p:grpSpPr>
        <p:sp>
          <p:nvSpPr>
            <p:cNvPr id="101408" name="Line 26"/>
            <p:cNvSpPr>
              <a:spLocks noChangeShapeType="1"/>
            </p:cNvSpPr>
            <p:nvPr/>
          </p:nvSpPr>
          <p:spPr bwMode="auto">
            <a:xfrm flipV="1">
              <a:off x="3607" y="1255"/>
              <a:ext cx="189" cy="813"/>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1409" name="Line 27"/>
            <p:cNvSpPr>
              <a:spLocks noChangeShapeType="1"/>
            </p:cNvSpPr>
            <p:nvPr/>
          </p:nvSpPr>
          <p:spPr bwMode="auto">
            <a:xfrm>
              <a:off x="3796" y="1257"/>
              <a:ext cx="114" cy="1076"/>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101398" name="Line 28"/>
          <p:cNvSpPr>
            <a:spLocks noChangeShapeType="1"/>
          </p:cNvSpPr>
          <p:nvPr/>
        </p:nvSpPr>
        <p:spPr bwMode="auto">
          <a:xfrm>
            <a:off x="6946900" y="2498725"/>
            <a:ext cx="0" cy="593725"/>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nvGrpSpPr>
          <p:cNvPr id="101399" name="Group 29"/>
          <p:cNvGrpSpPr>
            <a:grpSpLocks/>
          </p:cNvGrpSpPr>
          <p:nvPr/>
        </p:nvGrpSpPr>
        <p:grpSpPr bwMode="auto">
          <a:xfrm>
            <a:off x="5632450" y="4868863"/>
            <a:ext cx="185738" cy="471487"/>
            <a:chOff x="3548" y="3051"/>
            <a:chExt cx="117" cy="297"/>
          </a:xfrm>
        </p:grpSpPr>
        <p:sp>
          <p:nvSpPr>
            <p:cNvPr id="101406" name="Line 30"/>
            <p:cNvSpPr>
              <a:spLocks noChangeShapeType="1"/>
            </p:cNvSpPr>
            <p:nvPr/>
          </p:nvSpPr>
          <p:spPr bwMode="auto">
            <a:xfrm>
              <a:off x="3548" y="3113"/>
              <a:ext cx="16" cy="235"/>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1407" name="Line 31"/>
            <p:cNvSpPr>
              <a:spLocks noChangeShapeType="1"/>
            </p:cNvSpPr>
            <p:nvPr/>
          </p:nvSpPr>
          <p:spPr bwMode="auto">
            <a:xfrm flipV="1">
              <a:off x="3564" y="3051"/>
              <a:ext cx="101" cy="297"/>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101400" name="Group 32"/>
          <p:cNvGrpSpPr>
            <a:grpSpLocks/>
          </p:cNvGrpSpPr>
          <p:nvPr/>
        </p:nvGrpSpPr>
        <p:grpSpPr bwMode="auto">
          <a:xfrm>
            <a:off x="6145213" y="4767263"/>
            <a:ext cx="479425" cy="561975"/>
            <a:chOff x="3871" y="2987"/>
            <a:chExt cx="302" cy="354"/>
          </a:xfrm>
        </p:grpSpPr>
        <p:sp>
          <p:nvSpPr>
            <p:cNvPr id="101404" name="Line 33"/>
            <p:cNvSpPr>
              <a:spLocks noChangeShapeType="1"/>
            </p:cNvSpPr>
            <p:nvPr/>
          </p:nvSpPr>
          <p:spPr bwMode="auto">
            <a:xfrm>
              <a:off x="3871" y="3067"/>
              <a:ext cx="302" cy="272"/>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1405" name="Line 34"/>
            <p:cNvSpPr>
              <a:spLocks noChangeShapeType="1"/>
            </p:cNvSpPr>
            <p:nvPr/>
          </p:nvSpPr>
          <p:spPr bwMode="auto">
            <a:xfrm>
              <a:off x="4065" y="2987"/>
              <a:ext cx="105" cy="354"/>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101401" name="Group 35"/>
          <p:cNvGrpSpPr>
            <a:grpSpLocks/>
          </p:cNvGrpSpPr>
          <p:nvPr/>
        </p:nvGrpSpPr>
        <p:grpSpPr bwMode="auto">
          <a:xfrm>
            <a:off x="6611938" y="3975100"/>
            <a:ext cx="514350" cy="852488"/>
            <a:chOff x="4165" y="2488"/>
            <a:chExt cx="324" cy="537"/>
          </a:xfrm>
        </p:grpSpPr>
        <p:sp>
          <p:nvSpPr>
            <p:cNvPr id="101402" name="Line 36"/>
            <p:cNvSpPr>
              <a:spLocks noChangeShapeType="1"/>
            </p:cNvSpPr>
            <p:nvPr/>
          </p:nvSpPr>
          <p:spPr bwMode="auto">
            <a:xfrm>
              <a:off x="4254" y="2671"/>
              <a:ext cx="235" cy="354"/>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1403" name="AutoShape 37"/>
            <p:cNvSpPr>
              <a:spLocks/>
            </p:cNvSpPr>
            <p:nvPr/>
          </p:nvSpPr>
          <p:spPr bwMode="auto">
            <a:xfrm rot="2691046">
              <a:off x="4165" y="2488"/>
              <a:ext cx="112" cy="314"/>
            </a:xfrm>
            <a:prstGeom prst="rightBrace">
              <a:avLst>
                <a:gd name="adj1" fmla="val 23363"/>
                <a:gd name="adj2" fmla="val 49185"/>
              </a:avLst>
            </a:prstGeom>
            <a:noFill/>
            <a:ln w="1270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Tree>
    <p:extLst>
      <p:ext uri="{BB962C8B-B14F-4D97-AF65-F5344CB8AC3E}">
        <p14:creationId xmlns:p14="http://schemas.microsoft.com/office/powerpoint/2010/main" val="168965404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02" name="Picture 2" descr="08_13abMeiosis-U"/>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27138" y="352425"/>
            <a:ext cx="6688137" cy="6176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403" name="Rectangle 2"/>
          <p:cNvSpPr>
            <a:spLocks noChangeArrowheads="1"/>
          </p:cNvSpPr>
          <p:nvPr>
            <p:ph type="ctrTitle" idx="4294967295"/>
          </p:nvPr>
        </p:nvSpPr>
        <p:spPr>
          <a:xfrm>
            <a:off x="0" y="50800"/>
            <a:ext cx="1981200" cy="304800"/>
          </a:xfrm>
          <a:extLst>
            <a:ext uri="{91240B29-F687-4F45-9708-019B960494DF}">
              <a14:hiddenLine xmlns:a14="http://schemas.microsoft.com/office/drawing/2010/main" w="3175">
                <a:solidFill>
                  <a:srgbClr val="000000"/>
                </a:solidFill>
                <a:miter lim="800000"/>
                <a:headEnd/>
                <a:tailEnd/>
              </a14:hiddenLine>
            </a:ext>
          </a:extLst>
        </p:spPr>
        <p:txBody>
          <a:bodyPr/>
          <a:lstStyle/>
          <a:p>
            <a:pPr marL="0" indent="0" eaLnBrk="1" hangingPunct="1"/>
            <a:r>
              <a:rPr lang="en-US" sz="1200" b="0" smtClean="0">
                <a:solidFill>
                  <a:schemeClr val="tx1"/>
                </a:solidFill>
                <a:latin typeface="Arial" charset="0"/>
              </a:rPr>
              <a:t>Figure 8.13_2</a:t>
            </a:r>
          </a:p>
        </p:txBody>
      </p:sp>
      <p:sp>
        <p:nvSpPr>
          <p:cNvPr id="102404" name="Text Box 3"/>
          <p:cNvSpPr txBox="1">
            <a:spLocks noChangeArrowheads="1"/>
          </p:cNvSpPr>
          <p:nvPr/>
        </p:nvSpPr>
        <p:spPr bwMode="auto">
          <a:xfrm>
            <a:off x="1354138" y="5213350"/>
            <a:ext cx="1728787" cy="1004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r>
              <a:rPr lang="en-US" sz="2000" b="1"/>
              <a:t>Centromere</a:t>
            </a:r>
          </a:p>
          <a:p>
            <a:pPr>
              <a:lnSpc>
                <a:spcPct val="90000"/>
              </a:lnSpc>
            </a:pPr>
            <a:r>
              <a:rPr lang="en-US" sz="2000" b="1"/>
              <a:t>(with a</a:t>
            </a:r>
          </a:p>
          <a:p>
            <a:pPr>
              <a:lnSpc>
                <a:spcPct val="90000"/>
              </a:lnSpc>
            </a:pPr>
            <a:r>
              <a:rPr lang="en-US" sz="2000" b="1"/>
              <a:t>kinetochore)</a:t>
            </a:r>
          </a:p>
        </p:txBody>
      </p:sp>
      <p:sp>
        <p:nvSpPr>
          <p:cNvPr id="102405" name="Text Box 3"/>
          <p:cNvSpPr txBox="1">
            <a:spLocks noChangeArrowheads="1"/>
          </p:cNvSpPr>
          <p:nvPr/>
        </p:nvSpPr>
        <p:spPr bwMode="auto">
          <a:xfrm>
            <a:off x="1295400" y="1671638"/>
            <a:ext cx="3182938" cy="617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nSpc>
                <a:spcPct val="90000"/>
              </a:lnSpc>
            </a:pPr>
            <a:r>
              <a:rPr lang="en-US" sz="2000" b="1"/>
              <a:t>Spindle microtubules</a:t>
            </a:r>
          </a:p>
          <a:p>
            <a:pPr>
              <a:lnSpc>
                <a:spcPct val="90000"/>
              </a:lnSpc>
            </a:pPr>
            <a:r>
              <a:rPr lang="en-US" sz="2000" b="1"/>
              <a:t>attached to a kinetochore</a:t>
            </a:r>
          </a:p>
        </p:txBody>
      </p:sp>
      <p:sp>
        <p:nvSpPr>
          <p:cNvPr id="102406" name="Text Box 3"/>
          <p:cNvSpPr txBox="1">
            <a:spLocks noChangeArrowheads="1"/>
          </p:cNvSpPr>
          <p:nvPr/>
        </p:nvSpPr>
        <p:spPr bwMode="auto">
          <a:xfrm>
            <a:off x="3290888" y="5187950"/>
            <a:ext cx="1373187" cy="642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nSpc>
                <a:spcPct val="90000"/>
              </a:lnSpc>
            </a:pPr>
            <a:r>
              <a:rPr lang="en-US" sz="2000" b="1"/>
              <a:t>Metaphase</a:t>
            </a:r>
          </a:p>
          <a:p>
            <a:pPr>
              <a:lnSpc>
                <a:spcPct val="90000"/>
              </a:lnSpc>
            </a:pPr>
            <a:r>
              <a:rPr lang="en-US" sz="2000" b="1"/>
              <a:t>plate</a:t>
            </a:r>
          </a:p>
        </p:txBody>
      </p:sp>
      <p:sp>
        <p:nvSpPr>
          <p:cNvPr id="102407" name="Text Box 3"/>
          <p:cNvSpPr txBox="1">
            <a:spLocks noChangeArrowheads="1"/>
          </p:cNvSpPr>
          <p:nvPr/>
        </p:nvSpPr>
        <p:spPr bwMode="auto">
          <a:xfrm>
            <a:off x="4737100" y="5513388"/>
            <a:ext cx="1874838" cy="966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nSpc>
                <a:spcPct val="90000"/>
              </a:lnSpc>
            </a:pPr>
            <a:r>
              <a:rPr lang="en-US" sz="2000" b="1"/>
              <a:t>Homologous</a:t>
            </a:r>
          </a:p>
          <a:p>
            <a:pPr>
              <a:lnSpc>
                <a:spcPct val="90000"/>
              </a:lnSpc>
            </a:pPr>
            <a:r>
              <a:rPr lang="en-US" sz="2000" b="1"/>
              <a:t>chromosomes</a:t>
            </a:r>
          </a:p>
          <a:p>
            <a:pPr>
              <a:lnSpc>
                <a:spcPct val="90000"/>
              </a:lnSpc>
            </a:pPr>
            <a:r>
              <a:rPr lang="en-US" sz="2000" b="1"/>
              <a:t>separate</a:t>
            </a:r>
          </a:p>
        </p:txBody>
      </p:sp>
      <p:sp>
        <p:nvSpPr>
          <p:cNvPr id="102408" name="Text Box 3"/>
          <p:cNvSpPr txBox="1">
            <a:spLocks noChangeArrowheads="1"/>
          </p:cNvSpPr>
          <p:nvPr/>
        </p:nvSpPr>
        <p:spPr bwMode="auto">
          <a:xfrm>
            <a:off x="4737100" y="1690688"/>
            <a:ext cx="2268538" cy="617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nSpc>
                <a:spcPct val="90000"/>
              </a:lnSpc>
            </a:pPr>
            <a:r>
              <a:rPr lang="en-US" sz="2000" b="1"/>
              <a:t>Sister chromatids</a:t>
            </a:r>
          </a:p>
          <a:p>
            <a:pPr>
              <a:lnSpc>
                <a:spcPct val="90000"/>
              </a:lnSpc>
            </a:pPr>
            <a:r>
              <a:rPr lang="en-US" sz="2000" b="1"/>
              <a:t>remain attached</a:t>
            </a:r>
          </a:p>
        </p:txBody>
      </p:sp>
      <p:sp>
        <p:nvSpPr>
          <p:cNvPr id="102409" name="Text Box 3"/>
          <p:cNvSpPr txBox="1">
            <a:spLocks noChangeArrowheads="1"/>
          </p:cNvSpPr>
          <p:nvPr/>
        </p:nvSpPr>
        <p:spPr bwMode="auto">
          <a:xfrm>
            <a:off x="2139950" y="954088"/>
            <a:ext cx="1570038" cy="312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r>
              <a:rPr lang="en-US" sz="2000" b="1"/>
              <a:t>Metaphase </a:t>
            </a:r>
            <a:r>
              <a:rPr lang="en-US" sz="2000" b="1">
                <a:latin typeface="Times New Roman" pitchFamily="84" charset="0"/>
              </a:rPr>
              <a:t>I</a:t>
            </a:r>
            <a:endParaRPr lang="en-US" sz="2000" b="1"/>
          </a:p>
        </p:txBody>
      </p:sp>
      <p:sp>
        <p:nvSpPr>
          <p:cNvPr id="102410" name="Text Box 3"/>
          <p:cNvSpPr txBox="1">
            <a:spLocks noChangeArrowheads="1"/>
          </p:cNvSpPr>
          <p:nvPr/>
        </p:nvSpPr>
        <p:spPr bwMode="auto">
          <a:xfrm>
            <a:off x="5397500" y="954088"/>
            <a:ext cx="1576388" cy="325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r>
              <a:rPr lang="en-US" sz="2000" b="1"/>
              <a:t>Anaphase </a:t>
            </a:r>
            <a:r>
              <a:rPr lang="en-US" sz="2000" b="1">
                <a:latin typeface="Times New Roman" pitchFamily="84" charset="0"/>
              </a:rPr>
              <a:t>I</a:t>
            </a:r>
            <a:endParaRPr lang="en-US" sz="2000" b="1"/>
          </a:p>
        </p:txBody>
      </p:sp>
      <p:sp>
        <p:nvSpPr>
          <p:cNvPr id="102411" name="Text Box 3"/>
          <p:cNvSpPr txBox="1">
            <a:spLocks noChangeArrowheads="1"/>
          </p:cNvSpPr>
          <p:nvPr/>
        </p:nvSpPr>
        <p:spPr bwMode="auto">
          <a:xfrm>
            <a:off x="4000500" y="401638"/>
            <a:ext cx="1100138" cy="287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r>
              <a:rPr lang="en-US" sz="2000" b="1"/>
              <a:t>M</a:t>
            </a:r>
            <a:r>
              <a:rPr lang="en-US" sz="1600" b="1"/>
              <a:t>EIOSIS</a:t>
            </a:r>
            <a:r>
              <a:rPr lang="en-US" sz="2000" b="1"/>
              <a:t> </a:t>
            </a:r>
            <a:r>
              <a:rPr lang="en-US" sz="2000" b="1">
                <a:latin typeface="Times New Roman" pitchFamily="84" charset="0"/>
              </a:rPr>
              <a:t>I</a:t>
            </a:r>
            <a:endParaRPr lang="en-US" sz="2000" b="1"/>
          </a:p>
        </p:txBody>
      </p:sp>
      <p:sp>
        <p:nvSpPr>
          <p:cNvPr id="102412" name="Line 12"/>
          <p:cNvSpPr>
            <a:spLocks noChangeShapeType="1"/>
          </p:cNvSpPr>
          <p:nvPr/>
        </p:nvSpPr>
        <p:spPr bwMode="auto">
          <a:xfrm flipH="1">
            <a:off x="2740025" y="3975100"/>
            <a:ext cx="841375" cy="1824038"/>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2413" name="Line 13"/>
          <p:cNvSpPr>
            <a:spLocks noChangeShapeType="1"/>
          </p:cNvSpPr>
          <p:nvPr/>
        </p:nvSpPr>
        <p:spPr bwMode="auto">
          <a:xfrm flipH="1">
            <a:off x="3802063" y="3881438"/>
            <a:ext cx="258762" cy="132080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nvGrpSpPr>
          <p:cNvPr id="102414" name="Group 14"/>
          <p:cNvGrpSpPr>
            <a:grpSpLocks/>
          </p:cNvGrpSpPr>
          <p:nvPr/>
        </p:nvGrpSpPr>
        <p:grpSpPr bwMode="auto">
          <a:xfrm>
            <a:off x="4964113" y="3225800"/>
            <a:ext cx="365125" cy="2281238"/>
            <a:chOff x="3127" y="2024"/>
            <a:chExt cx="230" cy="1437"/>
          </a:xfrm>
        </p:grpSpPr>
        <p:sp>
          <p:nvSpPr>
            <p:cNvPr id="102419" name="Line 15"/>
            <p:cNvSpPr>
              <a:spLocks noChangeShapeType="1"/>
            </p:cNvSpPr>
            <p:nvPr/>
          </p:nvSpPr>
          <p:spPr bwMode="auto">
            <a:xfrm flipH="1">
              <a:off x="3127" y="2024"/>
              <a:ext cx="229" cy="1435"/>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2420" name="Line 16"/>
            <p:cNvSpPr>
              <a:spLocks noChangeShapeType="1"/>
            </p:cNvSpPr>
            <p:nvPr/>
          </p:nvSpPr>
          <p:spPr bwMode="auto">
            <a:xfrm flipH="1">
              <a:off x="3127" y="2912"/>
              <a:ext cx="230" cy="549"/>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102415" name="Group 17"/>
          <p:cNvGrpSpPr>
            <a:grpSpLocks/>
          </p:cNvGrpSpPr>
          <p:nvPr/>
        </p:nvGrpSpPr>
        <p:grpSpPr bwMode="auto">
          <a:xfrm>
            <a:off x="5456238" y="2235200"/>
            <a:ext cx="352425" cy="912813"/>
            <a:chOff x="3437" y="1400"/>
            <a:chExt cx="222" cy="575"/>
          </a:xfrm>
        </p:grpSpPr>
        <p:sp>
          <p:nvSpPr>
            <p:cNvPr id="102417" name="Line 18"/>
            <p:cNvSpPr>
              <a:spLocks noChangeShapeType="1"/>
            </p:cNvSpPr>
            <p:nvPr/>
          </p:nvSpPr>
          <p:spPr bwMode="auto">
            <a:xfrm>
              <a:off x="3438" y="1403"/>
              <a:ext cx="221" cy="572"/>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2418" name="Line 19"/>
            <p:cNvSpPr>
              <a:spLocks noChangeShapeType="1"/>
            </p:cNvSpPr>
            <p:nvPr/>
          </p:nvSpPr>
          <p:spPr bwMode="auto">
            <a:xfrm>
              <a:off x="3437" y="1400"/>
              <a:ext cx="161" cy="531"/>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102416" name="Line 20"/>
          <p:cNvSpPr>
            <a:spLocks noChangeShapeType="1"/>
          </p:cNvSpPr>
          <p:nvPr/>
        </p:nvSpPr>
        <p:spPr bwMode="auto">
          <a:xfrm>
            <a:off x="2987675" y="2225675"/>
            <a:ext cx="398463" cy="987425"/>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Tree>
    <p:extLst>
      <p:ext uri="{BB962C8B-B14F-4D97-AF65-F5344CB8AC3E}">
        <p14:creationId xmlns:p14="http://schemas.microsoft.com/office/powerpoint/2010/main" val="253739744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Rectangle 2"/>
          <p:cNvSpPr>
            <a:spLocks noGrp="1" noChangeArrowheads="1"/>
          </p:cNvSpPr>
          <p:nvPr>
            <p:ph type="body" idx="4294967295"/>
          </p:nvPr>
        </p:nvSpPr>
        <p:spPr>
          <a:xfrm>
            <a:off x="0" y="1327150"/>
            <a:ext cx="8926513" cy="5456238"/>
          </a:xfrm>
        </p:spPr>
        <p:txBody>
          <a:bodyPr/>
          <a:lstStyle/>
          <a:p>
            <a:pPr marL="398463" lvl="1" indent="-287338" eaLnBrk="1" hangingPunct="1">
              <a:lnSpc>
                <a:spcPct val="95000"/>
              </a:lnSpc>
              <a:buFont typeface="Wingdings" pitchFamily="84" charset="2"/>
              <a:buChar char="§"/>
            </a:pPr>
            <a:r>
              <a:rPr lang="en-US" sz="2800" b="1" smtClean="0"/>
              <a:t>Meiosis </a:t>
            </a:r>
            <a:r>
              <a:rPr lang="en-US" sz="2800" b="1" smtClean="0">
                <a:latin typeface="Times New Roman" pitchFamily="84" charset="0"/>
              </a:rPr>
              <a:t>I</a:t>
            </a:r>
            <a:r>
              <a:rPr lang="en-US" sz="2800" b="1" smtClean="0"/>
              <a:t> </a:t>
            </a:r>
            <a:r>
              <a:rPr lang="en-US" sz="2800" smtClean="0"/>
              <a:t>–</a:t>
            </a:r>
            <a:r>
              <a:rPr lang="en-US" sz="2800" b="1" smtClean="0"/>
              <a:t> Metaphase </a:t>
            </a:r>
            <a:r>
              <a:rPr lang="en-US" sz="2800" b="1" smtClean="0">
                <a:latin typeface="Times New Roman" pitchFamily="84" charset="0"/>
              </a:rPr>
              <a:t>I</a:t>
            </a:r>
            <a:r>
              <a:rPr lang="en-US" sz="2800" smtClean="0"/>
              <a:t> – Tetrads align at the cell equator.</a:t>
            </a:r>
          </a:p>
          <a:p>
            <a:pPr marL="398463" lvl="1" indent="-287338" eaLnBrk="1" hangingPunct="1">
              <a:lnSpc>
                <a:spcPct val="95000"/>
              </a:lnSpc>
              <a:buFont typeface="Wingdings" pitchFamily="84" charset="2"/>
              <a:buChar char="§"/>
            </a:pPr>
            <a:r>
              <a:rPr lang="en-US" sz="2800" b="1" smtClean="0"/>
              <a:t>Meiosis </a:t>
            </a:r>
            <a:r>
              <a:rPr lang="en-US" sz="2800" b="1" smtClean="0">
                <a:latin typeface="Times New Roman" pitchFamily="84" charset="0"/>
              </a:rPr>
              <a:t>I</a:t>
            </a:r>
            <a:r>
              <a:rPr lang="en-US" sz="2800" b="1" smtClean="0"/>
              <a:t> </a:t>
            </a:r>
            <a:r>
              <a:rPr lang="en-US" sz="2800" smtClean="0"/>
              <a:t>–</a:t>
            </a:r>
            <a:r>
              <a:rPr lang="en-US" sz="2800" b="1" smtClean="0"/>
              <a:t> Anaphase </a:t>
            </a:r>
            <a:r>
              <a:rPr lang="en-US" sz="2800" b="1" smtClean="0">
                <a:latin typeface="Times New Roman" pitchFamily="84" charset="0"/>
              </a:rPr>
              <a:t>I</a:t>
            </a:r>
            <a:r>
              <a:rPr lang="en-US" sz="2800" smtClean="0"/>
              <a:t> – Homologous pairs separate and move toward opposite poles of the cell.</a:t>
            </a:r>
          </a:p>
        </p:txBody>
      </p:sp>
      <p:sp>
        <p:nvSpPr>
          <p:cNvPr id="103428" name="Rectangle 4"/>
          <p:cNvSpPr>
            <a:spLocks noGrp="1" noChangeArrowheads="1"/>
          </p:cNvSpPr>
          <p:nvPr>
            <p:ph type="title" idx="4294967295"/>
          </p:nvPr>
        </p:nvSpPr>
        <p:spPr>
          <a:xfrm>
            <a:off x="0" y="107950"/>
            <a:ext cx="8534400" cy="876300"/>
          </a:xfrm>
        </p:spPr>
        <p:txBody>
          <a:bodyPr>
            <a:spAutoFit/>
          </a:bodyPr>
          <a:lstStyle/>
          <a:p>
            <a:pPr marL="812800" indent="-812800" eaLnBrk="1" hangingPunct="1"/>
            <a:r>
              <a:rPr lang="en-US" sz="3200" smtClean="0"/>
              <a:t>8.13 Meiosis reduces the chromosome number </a:t>
            </a:r>
            <a:br>
              <a:rPr lang="en-US" sz="3200" smtClean="0"/>
            </a:br>
            <a:r>
              <a:rPr lang="en-US" sz="3200" smtClean="0"/>
              <a:t>from diploid to haploid </a:t>
            </a:r>
          </a:p>
        </p:txBody>
      </p:sp>
      <p:sp>
        <p:nvSpPr>
          <p:cNvPr id="103427" name="FlagCount" hidden="1">
            <a:hlinkClick r:id="rId4" action="ppaction://hlinkfile"/>
          </p:cNvPr>
          <p:cNvSpPr>
            <a:spLocks noChangeArrowheads="1"/>
          </p:cNvSpPr>
          <p:nvPr/>
        </p:nvSpPr>
        <p:spPr bwMode="auto">
          <a:xfrm>
            <a:off x="8255000" y="254000"/>
            <a:ext cx="381000" cy="317500"/>
          </a:xfrm>
          <a:prstGeom prst="wedgeRoundRectCallout">
            <a:avLst>
              <a:gd name="adj1" fmla="val -43750"/>
              <a:gd name="adj2" fmla="val 70000"/>
              <a:gd name="adj3" fmla="val 16667"/>
            </a:avLst>
          </a:prstGeom>
          <a:solidFill>
            <a:schemeClr val="accent1">
              <a:alpha val="25098"/>
            </a:schemeClr>
          </a:solidFill>
          <a:ln w="19050">
            <a:solidFill>
              <a:schemeClr val="tx1"/>
            </a:solidFill>
            <a:miter lim="800000"/>
            <a:headEnd/>
            <a:tailEnd/>
          </a:ln>
        </p:spPr>
        <p:txBody>
          <a:bodyPr wrap="none" anchor="ctr"/>
          <a:lstStyle/>
          <a:p>
            <a:pPr algn="ctr" eaLnBrk="0" hangingPunct="0"/>
            <a:r>
              <a:rPr lang="en-US" sz="1400" b="1">
                <a:latin typeface="Tahoma" pitchFamily="84" charset="0"/>
              </a:rPr>
              <a:t>0</a:t>
            </a:r>
          </a:p>
        </p:txBody>
      </p:sp>
      <p:sp>
        <p:nvSpPr>
          <p:cNvPr id="103429" name="Line 6"/>
          <p:cNvSpPr>
            <a:spLocks noChangeShapeType="1"/>
          </p:cNvSpPr>
          <p:nvPr/>
        </p:nvSpPr>
        <p:spPr bwMode="auto">
          <a:xfrm>
            <a:off x="182563" y="6535738"/>
            <a:ext cx="8775700" cy="0"/>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103430" name="Line 4"/>
          <p:cNvSpPr>
            <a:spLocks noChangeShapeType="1"/>
          </p:cNvSpPr>
          <p:nvPr/>
        </p:nvSpPr>
        <p:spPr bwMode="auto">
          <a:xfrm>
            <a:off x="182563" y="1108075"/>
            <a:ext cx="8775700" cy="0"/>
          </a:xfrm>
          <a:prstGeom prst="line">
            <a:avLst/>
          </a:prstGeom>
          <a:noFill/>
          <a:ln w="76200">
            <a:solidFill>
              <a:schemeClr val="tx2"/>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103431" name="Text Box 6"/>
          <p:cNvSpPr txBox="1">
            <a:spLocks noChangeArrowheads="1"/>
          </p:cNvSpPr>
          <p:nvPr/>
        </p:nvSpPr>
        <p:spPr bwMode="auto">
          <a:xfrm>
            <a:off x="182563" y="6626225"/>
            <a:ext cx="8775700" cy="136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spcBef>
                <a:spcPct val="50000"/>
              </a:spcBef>
            </a:pPr>
            <a:r>
              <a:rPr lang="en-US" sz="900"/>
              <a:t>© 2012 Pearson Education, Inc.</a:t>
            </a:r>
            <a:endParaRPr lang="en-US"/>
          </a:p>
        </p:txBody>
      </p:sp>
    </p:spTree>
    <p:custDataLst>
      <p:tags r:id="rId1"/>
    </p:custDataLst>
    <p:extLst>
      <p:ext uri="{BB962C8B-B14F-4D97-AF65-F5344CB8AC3E}">
        <p14:creationId xmlns:p14="http://schemas.microsoft.com/office/powerpoint/2010/main" val="4171923514"/>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Rectangle 2"/>
          <p:cNvSpPr>
            <a:spLocks noGrp="1" noChangeArrowheads="1"/>
          </p:cNvSpPr>
          <p:nvPr>
            <p:ph type="body" idx="4294967295"/>
          </p:nvPr>
        </p:nvSpPr>
        <p:spPr>
          <a:xfrm>
            <a:off x="0" y="1343025"/>
            <a:ext cx="8534400" cy="5075238"/>
          </a:xfrm>
        </p:spPr>
        <p:txBody>
          <a:bodyPr/>
          <a:lstStyle/>
          <a:p>
            <a:pPr marL="407988" lvl="1" indent="-293688" eaLnBrk="1" hangingPunct="1">
              <a:lnSpc>
                <a:spcPct val="90000"/>
              </a:lnSpc>
              <a:buFont typeface="Wingdings" pitchFamily="84" charset="2"/>
              <a:buChar char="§"/>
            </a:pPr>
            <a:r>
              <a:rPr lang="en-US" sz="2800" b="1" smtClean="0"/>
              <a:t>Meiosis </a:t>
            </a:r>
            <a:r>
              <a:rPr lang="en-US" sz="2800" b="1" smtClean="0">
                <a:latin typeface="Times New Roman" pitchFamily="84" charset="0"/>
              </a:rPr>
              <a:t>I</a:t>
            </a:r>
            <a:r>
              <a:rPr lang="en-US" sz="2800" b="1" smtClean="0"/>
              <a:t> </a:t>
            </a:r>
            <a:r>
              <a:rPr lang="en-US" sz="2800" smtClean="0"/>
              <a:t>–</a:t>
            </a:r>
            <a:r>
              <a:rPr lang="en-US" sz="2800" b="1" smtClean="0"/>
              <a:t> Telophase </a:t>
            </a:r>
            <a:r>
              <a:rPr lang="en-US" sz="2800" b="1" smtClean="0">
                <a:latin typeface="Times New Roman" pitchFamily="84" charset="0"/>
              </a:rPr>
              <a:t>I</a:t>
            </a:r>
            <a:endParaRPr lang="en-US" sz="2800" b="1" smtClean="0"/>
          </a:p>
          <a:p>
            <a:pPr marL="927100" lvl="2" indent="-368300" eaLnBrk="1" hangingPunct="1">
              <a:lnSpc>
                <a:spcPct val="90000"/>
              </a:lnSpc>
            </a:pPr>
            <a:r>
              <a:rPr lang="en-US" sz="2400" smtClean="0"/>
              <a:t>Duplicated chromosomes have reached the poles.</a:t>
            </a:r>
          </a:p>
          <a:p>
            <a:pPr marL="927100" lvl="2" indent="-368300" eaLnBrk="1" hangingPunct="1">
              <a:lnSpc>
                <a:spcPct val="90000"/>
              </a:lnSpc>
            </a:pPr>
            <a:r>
              <a:rPr lang="en-US" sz="2400" smtClean="0"/>
              <a:t>A nuclear envelope re-forms around chromosomes in some species.</a:t>
            </a:r>
          </a:p>
          <a:p>
            <a:pPr marL="927100" lvl="2" indent="-368300" eaLnBrk="1" hangingPunct="1">
              <a:lnSpc>
                <a:spcPct val="90000"/>
              </a:lnSpc>
            </a:pPr>
            <a:r>
              <a:rPr lang="en-US" sz="2400" smtClean="0"/>
              <a:t>Each nucleus has the haploid number of chromosomes.</a:t>
            </a:r>
          </a:p>
        </p:txBody>
      </p:sp>
      <p:sp>
        <p:nvSpPr>
          <p:cNvPr id="104452" name="Rectangle 4"/>
          <p:cNvSpPr>
            <a:spLocks noGrp="1" noChangeArrowheads="1"/>
          </p:cNvSpPr>
          <p:nvPr>
            <p:ph type="title" idx="4294967295"/>
          </p:nvPr>
        </p:nvSpPr>
        <p:spPr>
          <a:xfrm>
            <a:off x="0" y="107950"/>
            <a:ext cx="8534400" cy="876300"/>
          </a:xfrm>
        </p:spPr>
        <p:txBody>
          <a:bodyPr>
            <a:spAutoFit/>
          </a:bodyPr>
          <a:lstStyle/>
          <a:p>
            <a:pPr marL="812800" indent="-812800" eaLnBrk="1" hangingPunct="1"/>
            <a:r>
              <a:rPr lang="en-US" sz="3200" smtClean="0"/>
              <a:t>8.13 Meiosis reduces the chromosome number </a:t>
            </a:r>
            <a:br>
              <a:rPr lang="en-US" sz="3200" smtClean="0"/>
            </a:br>
            <a:r>
              <a:rPr lang="en-US" sz="3200" smtClean="0"/>
              <a:t>from diploid to haploid </a:t>
            </a:r>
          </a:p>
        </p:txBody>
      </p:sp>
      <p:sp>
        <p:nvSpPr>
          <p:cNvPr id="104451" name="FlagCount" hidden="1">
            <a:hlinkClick r:id="rId4" action="ppaction://hlinkfile"/>
          </p:cNvPr>
          <p:cNvSpPr>
            <a:spLocks noChangeArrowheads="1"/>
          </p:cNvSpPr>
          <p:nvPr/>
        </p:nvSpPr>
        <p:spPr bwMode="auto">
          <a:xfrm>
            <a:off x="8255000" y="254000"/>
            <a:ext cx="381000" cy="317500"/>
          </a:xfrm>
          <a:prstGeom prst="wedgeRoundRectCallout">
            <a:avLst>
              <a:gd name="adj1" fmla="val -43750"/>
              <a:gd name="adj2" fmla="val 70000"/>
              <a:gd name="adj3" fmla="val 16667"/>
            </a:avLst>
          </a:prstGeom>
          <a:solidFill>
            <a:schemeClr val="accent1">
              <a:alpha val="25098"/>
            </a:schemeClr>
          </a:solidFill>
          <a:ln w="19050">
            <a:solidFill>
              <a:schemeClr val="tx1"/>
            </a:solidFill>
            <a:miter lim="800000"/>
            <a:headEnd/>
            <a:tailEnd/>
          </a:ln>
        </p:spPr>
        <p:txBody>
          <a:bodyPr wrap="none" anchor="ctr"/>
          <a:lstStyle/>
          <a:p>
            <a:pPr algn="ctr" eaLnBrk="0" hangingPunct="0"/>
            <a:r>
              <a:rPr lang="en-US" sz="1400" b="1">
                <a:latin typeface="Tahoma" pitchFamily="84" charset="0"/>
              </a:rPr>
              <a:t>0</a:t>
            </a:r>
          </a:p>
        </p:txBody>
      </p:sp>
      <p:sp>
        <p:nvSpPr>
          <p:cNvPr id="104453" name="Line 6"/>
          <p:cNvSpPr>
            <a:spLocks noChangeShapeType="1"/>
          </p:cNvSpPr>
          <p:nvPr/>
        </p:nvSpPr>
        <p:spPr bwMode="auto">
          <a:xfrm>
            <a:off x="182563" y="6535738"/>
            <a:ext cx="8775700" cy="0"/>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104454" name="Line 4"/>
          <p:cNvSpPr>
            <a:spLocks noChangeShapeType="1"/>
          </p:cNvSpPr>
          <p:nvPr/>
        </p:nvSpPr>
        <p:spPr bwMode="auto">
          <a:xfrm>
            <a:off x="182563" y="1108075"/>
            <a:ext cx="8775700" cy="0"/>
          </a:xfrm>
          <a:prstGeom prst="line">
            <a:avLst/>
          </a:prstGeom>
          <a:noFill/>
          <a:ln w="76200">
            <a:solidFill>
              <a:schemeClr val="tx2"/>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104455" name="Text Box 6"/>
          <p:cNvSpPr txBox="1">
            <a:spLocks noChangeArrowheads="1"/>
          </p:cNvSpPr>
          <p:nvPr/>
        </p:nvSpPr>
        <p:spPr bwMode="auto">
          <a:xfrm>
            <a:off x="182563" y="6626225"/>
            <a:ext cx="8775700" cy="136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spcBef>
                <a:spcPct val="50000"/>
              </a:spcBef>
            </a:pPr>
            <a:r>
              <a:rPr lang="en-US" sz="900"/>
              <a:t>© 2012 Pearson Education, Inc.</a:t>
            </a:r>
            <a:endParaRPr lang="en-US"/>
          </a:p>
        </p:txBody>
      </p:sp>
    </p:spTree>
    <p:custDataLst>
      <p:tags r:id="rId1"/>
    </p:custDataLst>
    <p:extLst>
      <p:ext uri="{BB962C8B-B14F-4D97-AF65-F5344CB8AC3E}">
        <p14:creationId xmlns:p14="http://schemas.microsoft.com/office/powerpoint/2010/main" val="4040280577"/>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Rectangle 2"/>
          <p:cNvSpPr>
            <a:spLocks noGrp="1" noChangeArrowheads="1"/>
          </p:cNvSpPr>
          <p:nvPr>
            <p:ph type="body" idx="4294967295"/>
          </p:nvPr>
        </p:nvSpPr>
        <p:spPr>
          <a:xfrm>
            <a:off x="0" y="1309688"/>
            <a:ext cx="8561388" cy="4633912"/>
          </a:xfrm>
        </p:spPr>
        <p:txBody>
          <a:bodyPr/>
          <a:lstStyle/>
          <a:p>
            <a:pPr marL="407988" lvl="1" indent="-293688" eaLnBrk="1" hangingPunct="1">
              <a:buFont typeface="Wingdings" pitchFamily="84" charset="2"/>
              <a:buChar char="§"/>
            </a:pPr>
            <a:r>
              <a:rPr lang="en-US" sz="2800" smtClean="0"/>
              <a:t>Meiosis </a:t>
            </a:r>
            <a:r>
              <a:rPr lang="en-US" sz="2800" smtClean="0">
                <a:latin typeface="Times New Roman" pitchFamily="84" charset="0"/>
              </a:rPr>
              <a:t>II</a:t>
            </a:r>
            <a:r>
              <a:rPr lang="en-US" sz="2800" smtClean="0"/>
              <a:t> follows meiosis </a:t>
            </a:r>
            <a:r>
              <a:rPr lang="en-US" sz="2800" smtClean="0">
                <a:latin typeface="Times New Roman" pitchFamily="84" charset="0"/>
              </a:rPr>
              <a:t>I</a:t>
            </a:r>
            <a:r>
              <a:rPr lang="en-US" sz="2800" smtClean="0"/>
              <a:t> without chromosome duplication.</a:t>
            </a:r>
          </a:p>
          <a:p>
            <a:pPr marL="407988" lvl="1" indent="-293688" eaLnBrk="1" hangingPunct="1">
              <a:buFont typeface="Wingdings" pitchFamily="84" charset="2"/>
              <a:buChar char="§"/>
            </a:pPr>
            <a:r>
              <a:rPr lang="en-US" sz="2800" smtClean="0"/>
              <a:t>Each of the two haploid products enters meiosis </a:t>
            </a:r>
            <a:r>
              <a:rPr lang="en-US" sz="2800" smtClean="0">
                <a:latin typeface="Times New Roman" pitchFamily="84" charset="0"/>
              </a:rPr>
              <a:t>II</a:t>
            </a:r>
            <a:r>
              <a:rPr lang="en-US" sz="2800" smtClean="0"/>
              <a:t>.</a:t>
            </a:r>
          </a:p>
          <a:p>
            <a:pPr marL="407988" lvl="1" indent="-293688" eaLnBrk="1" hangingPunct="1">
              <a:buFont typeface="Wingdings" pitchFamily="84" charset="2"/>
              <a:buChar char="§"/>
            </a:pPr>
            <a:r>
              <a:rPr lang="en-US" sz="2800" b="1" smtClean="0"/>
              <a:t>Meiosis </a:t>
            </a:r>
            <a:r>
              <a:rPr lang="en-US" sz="2800" b="1" smtClean="0">
                <a:latin typeface="Times New Roman" pitchFamily="84" charset="0"/>
              </a:rPr>
              <a:t>II</a:t>
            </a:r>
            <a:r>
              <a:rPr lang="en-US" sz="2800" b="1" smtClean="0"/>
              <a:t> </a:t>
            </a:r>
            <a:r>
              <a:rPr lang="en-US" sz="2800" smtClean="0"/>
              <a:t>–</a:t>
            </a:r>
            <a:r>
              <a:rPr lang="en-US" sz="2800" b="1" smtClean="0"/>
              <a:t> Prophase </a:t>
            </a:r>
            <a:r>
              <a:rPr lang="en-US" sz="2800" b="1" smtClean="0">
                <a:latin typeface="Times New Roman" pitchFamily="84" charset="0"/>
              </a:rPr>
              <a:t>II</a:t>
            </a:r>
            <a:endParaRPr lang="en-US" sz="2800" b="1" smtClean="0"/>
          </a:p>
          <a:p>
            <a:pPr marL="927100" lvl="2" indent="-368300" eaLnBrk="1" hangingPunct="1"/>
            <a:r>
              <a:rPr lang="en-US" sz="2400" smtClean="0"/>
              <a:t>Chromosomes coil and become compact (if uncoiled after telophase </a:t>
            </a:r>
            <a:r>
              <a:rPr lang="en-US" sz="2400" smtClean="0">
                <a:latin typeface="Times New Roman" pitchFamily="84" charset="0"/>
              </a:rPr>
              <a:t>I</a:t>
            </a:r>
            <a:r>
              <a:rPr lang="en-US" sz="2400" smtClean="0"/>
              <a:t>).</a:t>
            </a:r>
          </a:p>
          <a:p>
            <a:pPr marL="927100" lvl="2" indent="-368300" eaLnBrk="1" hangingPunct="1"/>
            <a:r>
              <a:rPr lang="en-US" sz="2400" smtClean="0"/>
              <a:t>Nuclear envelope, if re-formed, breaks up again. </a:t>
            </a:r>
          </a:p>
          <a:p>
            <a:pPr marL="927100" lvl="2" indent="-368300" eaLnBrk="1" hangingPunct="1"/>
            <a:endParaRPr lang="en-US" sz="2400" smtClean="0"/>
          </a:p>
        </p:txBody>
      </p:sp>
      <p:sp>
        <p:nvSpPr>
          <p:cNvPr id="105476" name="Rectangle 4"/>
          <p:cNvSpPr>
            <a:spLocks noGrp="1" noChangeArrowheads="1"/>
          </p:cNvSpPr>
          <p:nvPr>
            <p:ph type="title" idx="4294967295"/>
          </p:nvPr>
        </p:nvSpPr>
        <p:spPr>
          <a:xfrm>
            <a:off x="0" y="107950"/>
            <a:ext cx="8534400" cy="876300"/>
          </a:xfrm>
        </p:spPr>
        <p:txBody>
          <a:bodyPr>
            <a:spAutoFit/>
          </a:bodyPr>
          <a:lstStyle/>
          <a:p>
            <a:pPr marL="812800" indent="-812800" eaLnBrk="1" hangingPunct="1"/>
            <a:r>
              <a:rPr lang="en-US" sz="3200" smtClean="0"/>
              <a:t>8.13 Meiosis reduces the chromosome number </a:t>
            </a:r>
            <a:br>
              <a:rPr lang="en-US" sz="3200" smtClean="0"/>
            </a:br>
            <a:r>
              <a:rPr lang="en-US" sz="3200" smtClean="0"/>
              <a:t>from diploid to haploid </a:t>
            </a:r>
          </a:p>
        </p:txBody>
      </p:sp>
      <p:sp>
        <p:nvSpPr>
          <p:cNvPr id="105475" name="FlagCount" hidden="1">
            <a:hlinkClick r:id="rId4" action="ppaction://hlinkfile"/>
          </p:cNvPr>
          <p:cNvSpPr>
            <a:spLocks noChangeArrowheads="1"/>
          </p:cNvSpPr>
          <p:nvPr/>
        </p:nvSpPr>
        <p:spPr bwMode="auto">
          <a:xfrm>
            <a:off x="8255000" y="254000"/>
            <a:ext cx="381000" cy="317500"/>
          </a:xfrm>
          <a:prstGeom prst="wedgeRoundRectCallout">
            <a:avLst>
              <a:gd name="adj1" fmla="val -43750"/>
              <a:gd name="adj2" fmla="val 70000"/>
              <a:gd name="adj3" fmla="val 16667"/>
            </a:avLst>
          </a:prstGeom>
          <a:solidFill>
            <a:schemeClr val="accent1">
              <a:alpha val="25098"/>
            </a:schemeClr>
          </a:solidFill>
          <a:ln w="19050">
            <a:solidFill>
              <a:schemeClr val="tx1"/>
            </a:solidFill>
            <a:miter lim="800000"/>
            <a:headEnd/>
            <a:tailEnd/>
          </a:ln>
        </p:spPr>
        <p:txBody>
          <a:bodyPr wrap="none" anchor="ctr"/>
          <a:lstStyle/>
          <a:p>
            <a:pPr algn="ctr" eaLnBrk="0" hangingPunct="0"/>
            <a:r>
              <a:rPr lang="en-US" sz="1400" b="1">
                <a:latin typeface="Tahoma" pitchFamily="84" charset="0"/>
              </a:rPr>
              <a:t>0</a:t>
            </a:r>
          </a:p>
        </p:txBody>
      </p:sp>
      <p:sp>
        <p:nvSpPr>
          <p:cNvPr id="105477" name="Line 6"/>
          <p:cNvSpPr>
            <a:spLocks noChangeShapeType="1"/>
          </p:cNvSpPr>
          <p:nvPr/>
        </p:nvSpPr>
        <p:spPr bwMode="auto">
          <a:xfrm>
            <a:off x="182563" y="6535738"/>
            <a:ext cx="8775700" cy="0"/>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105478" name="Line 4"/>
          <p:cNvSpPr>
            <a:spLocks noChangeShapeType="1"/>
          </p:cNvSpPr>
          <p:nvPr/>
        </p:nvSpPr>
        <p:spPr bwMode="auto">
          <a:xfrm>
            <a:off x="182563" y="1108075"/>
            <a:ext cx="8775700" cy="0"/>
          </a:xfrm>
          <a:prstGeom prst="line">
            <a:avLst/>
          </a:prstGeom>
          <a:noFill/>
          <a:ln w="76200">
            <a:solidFill>
              <a:schemeClr val="tx2"/>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105479" name="Text Box 6"/>
          <p:cNvSpPr txBox="1">
            <a:spLocks noChangeArrowheads="1"/>
          </p:cNvSpPr>
          <p:nvPr/>
        </p:nvSpPr>
        <p:spPr bwMode="auto">
          <a:xfrm>
            <a:off x="182563" y="6626225"/>
            <a:ext cx="8775700" cy="136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spcBef>
                <a:spcPct val="50000"/>
              </a:spcBef>
            </a:pPr>
            <a:r>
              <a:rPr lang="en-US" sz="900"/>
              <a:t>© 2012 Pearson Education, Inc.</a:t>
            </a:r>
            <a:endParaRPr lang="en-US"/>
          </a:p>
        </p:txBody>
      </p:sp>
    </p:spTree>
    <p:custDataLst>
      <p:tags r:id="rId1"/>
    </p:custDataLst>
    <p:extLst>
      <p:ext uri="{BB962C8B-B14F-4D97-AF65-F5344CB8AC3E}">
        <p14:creationId xmlns:p14="http://schemas.microsoft.com/office/powerpoint/2010/main" val="2573424631"/>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6498" name="Picture 2" descr="08_13b_Meiosis-U"/>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96863" y="1474788"/>
            <a:ext cx="8548687" cy="3908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6499" name="Rectangle 2"/>
          <p:cNvSpPr>
            <a:spLocks noChangeArrowheads="1"/>
          </p:cNvSpPr>
          <p:nvPr>
            <p:ph type="ctrTitle" idx="4294967295"/>
          </p:nvPr>
        </p:nvSpPr>
        <p:spPr>
          <a:xfrm>
            <a:off x="0" y="50800"/>
            <a:ext cx="1981200" cy="304800"/>
          </a:xfrm>
          <a:extLst>
            <a:ext uri="{91240B29-F687-4F45-9708-019B960494DF}">
              <a14:hiddenLine xmlns:a14="http://schemas.microsoft.com/office/drawing/2010/main" w="3175">
                <a:solidFill>
                  <a:srgbClr val="000000"/>
                </a:solidFill>
                <a:miter lim="800000"/>
                <a:headEnd/>
                <a:tailEnd/>
              </a14:hiddenLine>
            </a:ext>
          </a:extLst>
        </p:spPr>
        <p:txBody>
          <a:bodyPr/>
          <a:lstStyle/>
          <a:p>
            <a:pPr marL="0" indent="0" eaLnBrk="1" hangingPunct="1"/>
            <a:r>
              <a:rPr lang="en-US" sz="1200" b="0" smtClean="0">
                <a:solidFill>
                  <a:schemeClr val="tx1"/>
                </a:solidFill>
                <a:latin typeface="Arial" charset="0"/>
              </a:rPr>
              <a:t>Figure 8.13_right</a:t>
            </a:r>
          </a:p>
        </p:txBody>
      </p:sp>
      <p:sp>
        <p:nvSpPr>
          <p:cNvPr id="106500" name="Text Box 3"/>
          <p:cNvSpPr txBox="1">
            <a:spLocks noChangeArrowheads="1"/>
          </p:cNvSpPr>
          <p:nvPr/>
        </p:nvSpPr>
        <p:spPr bwMode="auto">
          <a:xfrm>
            <a:off x="469900" y="2681288"/>
            <a:ext cx="700088" cy="350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nSpc>
                <a:spcPct val="90000"/>
              </a:lnSpc>
            </a:pPr>
            <a:r>
              <a:rPr lang="en-US" sz="1200" b="1"/>
              <a:t>Cleavage</a:t>
            </a:r>
          </a:p>
          <a:p>
            <a:pPr>
              <a:lnSpc>
                <a:spcPct val="90000"/>
              </a:lnSpc>
            </a:pPr>
            <a:r>
              <a:rPr lang="en-US" sz="1200" b="1"/>
              <a:t>furrow</a:t>
            </a:r>
          </a:p>
        </p:txBody>
      </p:sp>
      <p:sp>
        <p:nvSpPr>
          <p:cNvPr id="106501" name="Text Box 3"/>
          <p:cNvSpPr txBox="1">
            <a:spLocks noChangeArrowheads="1"/>
          </p:cNvSpPr>
          <p:nvPr/>
        </p:nvSpPr>
        <p:spPr bwMode="auto">
          <a:xfrm>
            <a:off x="501650" y="1931988"/>
            <a:ext cx="2147888" cy="204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nSpc>
                <a:spcPct val="90000"/>
              </a:lnSpc>
            </a:pPr>
            <a:r>
              <a:rPr lang="en-US" sz="1200" b="1"/>
              <a:t>Telophase </a:t>
            </a:r>
            <a:r>
              <a:rPr lang="en-US" sz="1200" b="1">
                <a:latin typeface="Times New Roman" pitchFamily="84" charset="0"/>
              </a:rPr>
              <a:t>I</a:t>
            </a:r>
            <a:r>
              <a:rPr lang="en-US" sz="1200" b="1"/>
              <a:t> and Cytokinesis</a:t>
            </a:r>
          </a:p>
        </p:txBody>
      </p:sp>
      <p:sp>
        <p:nvSpPr>
          <p:cNvPr id="106502" name="Line 6"/>
          <p:cNvSpPr>
            <a:spLocks noChangeShapeType="1"/>
          </p:cNvSpPr>
          <p:nvPr/>
        </p:nvSpPr>
        <p:spPr bwMode="auto">
          <a:xfrm>
            <a:off x="901700" y="3009900"/>
            <a:ext cx="431800" cy="55245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6503" name="Text Box 3"/>
          <p:cNvSpPr txBox="1">
            <a:spLocks noChangeArrowheads="1"/>
          </p:cNvSpPr>
          <p:nvPr/>
        </p:nvSpPr>
        <p:spPr bwMode="auto">
          <a:xfrm>
            <a:off x="3155950" y="1931988"/>
            <a:ext cx="935038" cy="173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nSpc>
                <a:spcPct val="90000"/>
              </a:lnSpc>
            </a:pPr>
            <a:r>
              <a:rPr lang="en-US" sz="1200" b="1"/>
              <a:t>Prophase </a:t>
            </a:r>
            <a:r>
              <a:rPr lang="en-US" sz="1200" b="1">
                <a:latin typeface="Times New Roman" pitchFamily="84" charset="0"/>
              </a:rPr>
              <a:t>II</a:t>
            </a:r>
            <a:endParaRPr lang="en-US" sz="1200" b="1"/>
          </a:p>
        </p:txBody>
      </p:sp>
      <p:sp>
        <p:nvSpPr>
          <p:cNvPr id="106504" name="Text Box 3"/>
          <p:cNvSpPr txBox="1">
            <a:spLocks noChangeArrowheads="1"/>
          </p:cNvSpPr>
          <p:nvPr/>
        </p:nvSpPr>
        <p:spPr bwMode="auto">
          <a:xfrm>
            <a:off x="4578350" y="1931988"/>
            <a:ext cx="935038" cy="173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nSpc>
                <a:spcPct val="90000"/>
              </a:lnSpc>
            </a:pPr>
            <a:r>
              <a:rPr lang="en-US" sz="1200" b="1"/>
              <a:t>Metaphase </a:t>
            </a:r>
            <a:r>
              <a:rPr lang="en-US" sz="1200" b="1">
                <a:latin typeface="Times New Roman" pitchFamily="84" charset="0"/>
              </a:rPr>
              <a:t>II</a:t>
            </a:r>
            <a:endParaRPr lang="en-US" sz="1200" b="1"/>
          </a:p>
        </p:txBody>
      </p:sp>
      <p:sp>
        <p:nvSpPr>
          <p:cNvPr id="106505" name="Text Box 3"/>
          <p:cNvSpPr txBox="1">
            <a:spLocks noChangeArrowheads="1"/>
          </p:cNvSpPr>
          <p:nvPr/>
        </p:nvSpPr>
        <p:spPr bwMode="auto">
          <a:xfrm>
            <a:off x="6127750" y="1931988"/>
            <a:ext cx="935038" cy="173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nSpc>
                <a:spcPct val="90000"/>
              </a:lnSpc>
            </a:pPr>
            <a:r>
              <a:rPr lang="en-US" sz="1200" b="1"/>
              <a:t>Anaphase </a:t>
            </a:r>
            <a:r>
              <a:rPr lang="en-US" sz="1200" b="1">
                <a:latin typeface="Times New Roman" pitchFamily="84" charset="0"/>
              </a:rPr>
              <a:t>II</a:t>
            </a:r>
            <a:endParaRPr lang="en-US" sz="1200" b="1"/>
          </a:p>
        </p:txBody>
      </p:sp>
      <p:sp>
        <p:nvSpPr>
          <p:cNvPr id="106506" name="Text Box 3"/>
          <p:cNvSpPr txBox="1">
            <a:spLocks noChangeArrowheads="1"/>
          </p:cNvSpPr>
          <p:nvPr/>
        </p:nvSpPr>
        <p:spPr bwMode="auto">
          <a:xfrm>
            <a:off x="4419600" y="1557338"/>
            <a:ext cx="3011488" cy="211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nSpc>
                <a:spcPct val="90000"/>
              </a:lnSpc>
            </a:pPr>
            <a:r>
              <a:rPr lang="en-US" sz="1200" b="1"/>
              <a:t>M</a:t>
            </a:r>
            <a:r>
              <a:rPr lang="en-US" sz="1100" b="1"/>
              <a:t>EIOSIS</a:t>
            </a:r>
            <a:r>
              <a:rPr lang="en-US" sz="1200" b="1"/>
              <a:t> </a:t>
            </a:r>
            <a:r>
              <a:rPr lang="en-US" sz="1200" b="1">
                <a:latin typeface="Times New Roman" pitchFamily="84" charset="0"/>
              </a:rPr>
              <a:t>II</a:t>
            </a:r>
            <a:r>
              <a:rPr lang="en-US" sz="1200" b="1"/>
              <a:t>: Sister chromatids separate</a:t>
            </a:r>
          </a:p>
        </p:txBody>
      </p:sp>
      <p:sp>
        <p:nvSpPr>
          <p:cNvPr id="106507" name="Text Box 3"/>
          <p:cNvSpPr txBox="1">
            <a:spLocks noChangeArrowheads="1"/>
          </p:cNvSpPr>
          <p:nvPr/>
        </p:nvSpPr>
        <p:spPr bwMode="auto">
          <a:xfrm>
            <a:off x="5975350" y="3563938"/>
            <a:ext cx="1382713" cy="350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nSpc>
                <a:spcPct val="90000"/>
              </a:lnSpc>
            </a:pPr>
            <a:r>
              <a:rPr lang="en-US" sz="1200" b="1"/>
              <a:t>Sister chromatids</a:t>
            </a:r>
          </a:p>
          <a:p>
            <a:pPr>
              <a:lnSpc>
                <a:spcPct val="90000"/>
              </a:lnSpc>
            </a:pPr>
            <a:r>
              <a:rPr lang="en-US" sz="1200" b="1"/>
              <a:t>separate</a:t>
            </a:r>
          </a:p>
        </p:txBody>
      </p:sp>
      <p:sp>
        <p:nvSpPr>
          <p:cNvPr id="106508" name="Text Box 3"/>
          <p:cNvSpPr txBox="1">
            <a:spLocks noChangeArrowheads="1"/>
          </p:cNvSpPr>
          <p:nvPr/>
        </p:nvSpPr>
        <p:spPr bwMode="auto">
          <a:xfrm>
            <a:off x="7550150" y="3559175"/>
            <a:ext cx="1382713" cy="350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r>
              <a:rPr lang="en-US" sz="1200" b="1"/>
              <a:t>Haploid daughter</a:t>
            </a:r>
          </a:p>
          <a:p>
            <a:r>
              <a:rPr lang="en-US" sz="1200" b="1"/>
              <a:t>cells forming</a:t>
            </a:r>
          </a:p>
        </p:txBody>
      </p:sp>
      <p:grpSp>
        <p:nvGrpSpPr>
          <p:cNvPr id="106509" name="Group 13"/>
          <p:cNvGrpSpPr>
            <a:grpSpLocks/>
          </p:cNvGrpSpPr>
          <p:nvPr/>
        </p:nvGrpSpPr>
        <p:grpSpPr bwMode="auto">
          <a:xfrm>
            <a:off x="6400800" y="3894138"/>
            <a:ext cx="347663" cy="393700"/>
            <a:chOff x="4032" y="2453"/>
            <a:chExt cx="219" cy="248"/>
          </a:xfrm>
        </p:grpSpPr>
        <p:sp>
          <p:nvSpPr>
            <p:cNvPr id="106511" name="Line 14"/>
            <p:cNvSpPr>
              <a:spLocks noChangeShapeType="1"/>
            </p:cNvSpPr>
            <p:nvPr/>
          </p:nvSpPr>
          <p:spPr bwMode="auto">
            <a:xfrm flipH="1">
              <a:off x="4032" y="2454"/>
              <a:ext cx="21" cy="247"/>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6512" name="Line 15"/>
            <p:cNvSpPr>
              <a:spLocks noChangeShapeType="1"/>
            </p:cNvSpPr>
            <p:nvPr/>
          </p:nvSpPr>
          <p:spPr bwMode="auto">
            <a:xfrm>
              <a:off x="4053" y="2453"/>
              <a:ext cx="198" cy="248"/>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106510" name="Text Box 3"/>
          <p:cNvSpPr txBox="1">
            <a:spLocks noChangeArrowheads="1"/>
          </p:cNvSpPr>
          <p:nvPr/>
        </p:nvSpPr>
        <p:spPr bwMode="auto">
          <a:xfrm>
            <a:off x="7397750" y="1847850"/>
            <a:ext cx="1379538" cy="439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gn="ctr">
              <a:lnSpc>
                <a:spcPct val="90000"/>
              </a:lnSpc>
            </a:pPr>
            <a:r>
              <a:rPr lang="en-US" sz="1200" b="1"/>
              <a:t>Telophase </a:t>
            </a:r>
            <a:r>
              <a:rPr lang="en-US" sz="1200" b="1">
                <a:latin typeface="Times New Roman" pitchFamily="84" charset="0"/>
              </a:rPr>
              <a:t>II</a:t>
            </a:r>
          </a:p>
          <a:p>
            <a:pPr algn="ctr">
              <a:lnSpc>
                <a:spcPct val="90000"/>
              </a:lnSpc>
            </a:pPr>
            <a:r>
              <a:rPr lang="en-US" sz="1200" b="1"/>
              <a:t>and Cytokinesis</a:t>
            </a:r>
          </a:p>
        </p:txBody>
      </p:sp>
    </p:spTree>
    <p:extLst>
      <p:ext uri="{BB962C8B-B14F-4D97-AF65-F5344CB8AC3E}">
        <p14:creationId xmlns:p14="http://schemas.microsoft.com/office/powerpoint/2010/main" val="419424610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Rectangle 2"/>
          <p:cNvSpPr>
            <a:spLocks noGrp="1" noChangeArrowheads="1"/>
          </p:cNvSpPr>
          <p:nvPr>
            <p:ph type="body" idx="4294967295"/>
          </p:nvPr>
        </p:nvSpPr>
        <p:spPr>
          <a:xfrm>
            <a:off x="0" y="1308100"/>
            <a:ext cx="8569325" cy="5218113"/>
          </a:xfrm>
        </p:spPr>
        <p:txBody>
          <a:bodyPr/>
          <a:lstStyle/>
          <a:p>
            <a:pPr marL="407988" lvl="1" indent="-293688" eaLnBrk="1" hangingPunct="1">
              <a:buFont typeface="Wingdings" pitchFamily="84" charset="2"/>
              <a:buChar char="§"/>
            </a:pPr>
            <a:r>
              <a:rPr lang="en-US" sz="2800" smtClean="0"/>
              <a:t>In humans, </a:t>
            </a:r>
            <a:r>
              <a:rPr lang="en-US" sz="2800" b="1" smtClean="0"/>
              <a:t>somatic cells </a:t>
            </a:r>
            <a:r>
              <a:rPr lang="en-US" sz="2800" smtClean="0"/>
              <a:t>have</a:t>
            </a:r>
          </a:p>
          <a:p>
            <a:pPr marL="927100" lvl="2" indent="-368300" eaLnBrk="1" hangingPunct="1"/>
            <a:r>
              <a:rPr lang="en-US" sz="2400" smtClean="0"/>
              <a:t>23 pairs of homologous chromosomes and</a:t>
            </a:r>
          </a:p>
          <a:p>
            <a:pPr marL="927100" lvl="2" indent="-368300" eaLnBrk="1" hangingPunct="1"/>
            <a:r>
              <a:rPr lang="en-US" sz="2400" smtClean="0"/>
              <a:t>one member of each pair from each parent.</a:t>
            </a:r>
          </a:p>
          <a:p>
            <a:pPr marL="407988" lvl="1" indent="-293688" eaLnBrk="1" hangingPunct="1">
              <a:buFont typeface="Wingdings" pitchFamily="84" charset="2"/>
              <a:buChar char="§"/>
            </a:pPr>
            <a:r>
              <a:rPr lang="en-US" sz="2800" smtClean="0"/>
              <a:t>The human </a:t>
            </a:r>
            <a:r>
              <a:rPr lang="en-US" sz="2800" b="1" smtClean="0"/>
              <a:t>sex chromosomes</a:t>
            </a:r>
            <a:r>
              <a:rPr lang="en-US" sz="2800" smtClean="0"/>
              <a:t> X and Y differ in size and genetic composition.</a:t>
            </a:r>
          </a:p>
          <a:p>
            <a:pPr marL="407988" lvl="1" indent="-293688" eaLnBrk="1" hangingPunct="1">
              <a:buFont typeface="Wingdings" pitchFamily="84" charset="2"/>
              <a:buChar char="§"/>
            </a:pPr>
            <a:r>
              <a:rPr lang="en-US" sz="2800" smtClean="0"/>
              <a:t>The other 22 pairs of chromosomes are </a:t>
            </a:r>
            <a:r>
              <a:rPr lang="en-US" sz="2800" b="1" smtClean="0"/>
              <a:t>autosomes</a:t>
            </a:r>
            <a:r>
              <a:rPr lang="en-US" sz="2800" smtClean="0"/>
              <a:t> with the same size and genetic composition.</a:t>
            </a:r>
          </a:p>
          <a:p>
            <a:pPr marL="927100" lvl="2" indent="-368300" eaLnBrk="1" hangingPunct="1"/>
            <a:endParaRPr lang="en-US" sz="2400" smtClean="0"/>
          </a:p>
        </p:txBody>
      </p:sp>
      <p:sp>
        <p:nvSpPr>
          <p:cNvPr id="89092" name="Rectangle 4"/>
          <p:cNvSpPr>
            <a:spLocks noGrp="1" noChangeArrowheads="1"/>
          </p:cNvSpPr>
          <p:nvPr>
            <p:ph type="title" idx="4294967295"/>
          </p:nvPr>
        </p:nvSpPr>
        <p:spPr>
          <a:xfrm>
            <a:off x="238125" y="104775"/>
            <a:ext cx="8905875" cy="876300"/>
          </a:xfrm>
        </p:spPr>
        <p:txBody>
          <a:bodyPr>
            <a:spAutoFit/>
          </a:bodyPr>
          <a:lstStyle/>
          <a:p>
            <a:pPr marL="812800" indent="-812800" eaLnBrk="1" hangingPunct="1"/>
            <a:r>
              <a:rPr lang="en-US" sz="3200" smtClean="0"/>
              <a:t>8.11 Chromosomes are matched in homologous pairs</a:t>
            </a:r>
          </a:p>
        </p:txBody>
      </p:sp>
      <p:sp>
        <p:nvSpPr>
          <p:cNvPr id="89091" name="FlagCount" hidden="1">
            <a:hlinkClick r:id="rId4" action="ppaction://hlinkfile"/>
          </p:cNvPr>
          <p:cNvSpPr>
            <a:spLocks noChangeArrowheads="1"/>
          </p:cNvSpPr>
          <p:nvPr/>
        </p:nvSpPr>
        <p:spPr bwMode="auto">
          <a:xfrm>
            <a:off x="8255000" y="254000"/>
            <a:ext cx="381000" cy="317500"/>
          </a:xfrm>
          <a:prstGeom prst="wedgeRoundRectCallout">
            <a:avLst>
              <a:gd name="adj1" fmla="val -43750"/>
              <a:gd name="adj2" fmla="val 70000"/>
              <a:gd name="adj3" fmla="val 16667"/>
            </a:avLst>
          </a:prstGeom>
          <a:solidFill>
            <a:schemeClr val="accent1">
              <a:alpha val="25098"/>
            </a:schemeClr>
          </a:solidFill>
          <a:ln w="19050">
            <a:solidFill>
              <a:schemeClr val="tx1"/>
            </a:solidFill>
            <a:miter lim="800000"/>
            <a:headEnd/>
            <a:tailEnd/>
          </a:ln>
        </p:spPr>
        <p:txBody>
          <a:bodyPr wrap="none" anchor="ctr"/>
          <a:lstStyle/>
          <a:p>
            <a:pPr algn="ctr" eaLnBrk="0" hangingPunct="0"/>
            <a:r>
              <a:rPr lang="en-US" sz="1400" b="1">
                <a:latin typeface="Tahoma" pitchFamily="84" charset="0"/>
              </a:rPr>
              <a:t>0</a:t>
            </a:r>
          </a:p>
        </p:txBody>
      </p:sp>
      <p:sp>
        <p:nvSpPr>
          <p:cNvPr id="89093" name="Line 6"/>
          <p:cNvSpPr>
            <a:spLocks noChangeShapeType="1"/>
          </p:cNvSpPr>
          <p:nvPr/>
        </p:nvSpPr>
        <p:spPr bwMode="auto">
          <a:xfrm>
            <a:off x="182563" y="6535738"/>
            <a:ext cx="8775700" cy="0"/>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89094" name="Line 4"/>
          <p:cNvSpPr>
            <a:spLocks noChangeShapeType="1"/>
          </p:cNvSpPr>
          <p:nvPr/>
        </p:nvSpPr>
        <p:spPr bwMode="auto">
          <a:xfrm>
            <a:off x="182563" y="1108075"/>
            <a:ext cx="8775700" cy="0"/>
          </a:xfrm>
          <a:prstGeom prst="line">
            <a:avLst/>
          </a:prstGeom>
          <a:noFill/>
          <a:ln w="76200">
            <a:solidFill>
              <a:schemeClr val="tx2"/>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89095" name="Text Box 6"/>
          <p:cNvSpPr txBox="1">
            <a:spLocks noChangeArrowheads="1"/>
          </p:cNvSpPr>
          <p:nvPr/>
        </p:nvSpPr>
        <p:spPr bwMode="auto">
          <a:xfrm>
            <a:off x="182563" y="6626225"/>
            <a:ext cx="8775700" cy="136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spcBef>
                <a:spcPct val="50000"/>
              </a:spcBef>
            </a:pPr>
            <a:r>
              <a:rPr lang="en-US" sz="900"/>
              <a:t>© 2012 Pearson Education, Inc.</a:t>
            </a:r>
            <a:endParaRPr lang="en-US"/>
          </a:p>
        </p:txBody>
      </p:sp>
    </p:spTree>
    <p:custDataLst>
      <p:tags r:id="rId1"/>
    </p:custDataLst>
    <p:extLst>
      <p:ext uri="{BB962C8B-B14F-4D97-AF65-F5344CB8AC3E}">
        <p14:creationId xmlns:p14="http://schemas.microsoft.com/office/powerpoint/2010/main" val="1660551225"/>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7522" name="Picture 2" descr="08_13baMeiosis-U"/>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74913" y="1176338"/>
            <a:ext cx="4194175" cy="4505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7523" name="Rectangle 2"/>
          <p:cNvSpPr>
            <a:spLocks noChangeArrowheads="1"/>
          </p:cNvSpPr>
          <p:nvPr>
            <p:ph type="ctrTitle" idx="4294967295"/>
          </p:nvPr>
        </p:nvSpPr>
        <p:spPr>
          <a:xfrm>
            <a:off x="0" y="50800"/>
            <a:ext cx="1981200" cy="304800"/>
          </a:xfrm>
          <a:extLst>
            <a:ext uri="{91240B29-F687-4F45-9708-019B960494DF}">
              <a14:hiddenLine xmlns:a14="http://schemas.microsoft.com/office/drawing/2010/main" w="3175">
                <a:solidFill>
                  <a:srgbClr val="000000"/>
                </a:solidFill>
                <a:miter lim="800000"/>
                <a:headEnd/>
                <a:tailEnd/>
              </a14:hiddenLine>
            </a:ext>
          </a:extLst>
        </p:spPr>
        <p:txBody>
          <a:bodyPr/>
          <a:lstStyle/>
          <a:p>
            <a:pPr marL="0" indent="0" eaLnBrk="1" hangingPunct="1"/>
            <a:r>
              <a:rPr lang="en-US" sz="1200" b="0" smtClean="0">
                <a:solidFill>
                  <a:schemeClr val="tx1"/>
                </a:solidFill>
                <a:latin typeface="Arial" charset="0"/>
              </a:rPr>
              <a:t>Figure 8.13_3</a:t>
            </a:r>
          </a:p>
        </p:txBody>
      </p:sp>
      <p:sp>
        <p:nvSpPr>
          <p:cNvPr id="107524" name="Text Box 3"/>
          <p:cNvSpPr txBox="1">
            <a:spLocks noChangeArrowheads="1"/>
          </p:cNvSpPr>
          <p:nvPr/>
        </p:nvSpPr>
        <p:spPr bwMode="auto">
          <a:xfrm>
            <a:off x="2705100" y="2630488"/>
            <a:ext cx="1246188" cy="592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nSpc>
                <a:spcPct val="80000"/>
              </a:lnSpc>
            </a:pPr>
            <a:r>
              <a:rPr lang="en-US" sz="2000" b="1"/>
              <a:t>Cleavage</a:t>
            </a:r>
          </a:p>
          <a:p>
            <a:pPr>
              <a:lnSpc>
                <a:spcPct val="80000"/>
              </a:lnSpc>
            </a:pPr>
            <a:r>
              <a:rPr lang="en-US" sz="2000" b="1"/>
              <a:t>furrow</a:t>
            </a:r>
          </a:p>
        </p:txBody>
      </p:sp>
      <p:sp>
        <p:nvSpPr>
          <p:cNvPr id="107525" name="Text Box 3"/>
          <p:cNvSpPr txBox="1">
            <a:spLocks noChangeArrowheads="1"/>
          </p:cNvSpPr>
          <p:nvPr/>
        </p:nvSpPr>
        <p:spPr bwMode="auto">
          <a:xfrm>
            <a:off x="2692400" y="1423988"/>
            <a:ext cx="3570288" cy="407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nSpc>
                <a:spcPct val="90000"/>
              </a:lnSpc>
            </a:pPr>
            <a:r>
              <a:rPr lang="en-US" sz="2000" b="1"/>
              <a:t>Telophase </a:t>
            </a:r>
            <a:r>
              <a:rPr lang="en-US" sz="2000" b="1">
                <a:latin typeface="Times New Roman" pitchFamily="84" charset="0"/>
              </a:rPr>
              <a:t>I</a:t>
            </a:r>
            <a:r>
              <a:rPr lang="en-US" sz="2000" b="1"/>
              <a:t> and Cytokinesis</a:t>
            </a:r>
          </a:p>
        </p:txBody>
      </p:sp>
      <p:sp>
        <p:nvSpPr>
          <p:cNvPr id="107526" name="Line 6"/>
          <p:cNvSpPr>
            <a:spLocks noChangeShapeType="1"/>
          </p:cNvSpPr>
          <p:nvPr/>
        </p:nvSpPr>
        <p:spPr bwMode="auto">
          <a:xfrm>
            <a:off x="3403600" y="3124200"/>
            <a:ext cx="698500" cy="88900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Tree>
    <p:extLst>
      <p:ext uri="{BB962C8B-B14F-4D97-AF65-F5344CB8AC3E}">
        <p14:creationId xmlns:p14="http://schemas.microsoft.com/office/powerpoint/2010/main" val="311506730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8546" name="Picture 2" descr="08_13bbMeiosis-U"/>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96863" y="712788"/>
            <a:ext cx="8548687" cy="5432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8547" name="Rectangle 2"/>
          <p:cNvSpPr>
            <a:spLocks noChangeArrowheads="1"/>
          </p:cNvSpPr>
          <p:nvPr>
            <p:ph type="ctrTitle" idx="4294967295"/>
          </p:nvPr>
        </p:nvSpPr>
        <p:spPr>
          <a:xfrm>
            <a:off x="0" y="50800"/>
            <a:ext cx="1981200" cy="304800"/>
          </a:xfrm>
          <a:extLst>
            <a:ext uri="{91240B29-F687-4F45-9708-019B960494DF}">
              <a14:hiddenLine xmlns:a14="http://schemas.microsoft.com/office/drawing/2010/main" w="3175">
                <a:solidFill>
                  <a:srgbClr val="000000"/>
                </a:solidFill>
                <a:miter lim="800000"/>
                <a:headEnd/>
                <a:tailEnd/>
              </a14:hiddenLine>
            </a:ext>
          </a:extLst>
        </p:spPr>
        <p:txBody>
          <a:bodyPr/>
          <a:lstStyle/>
          <a:p>
            <a:pPr marL="0" indent="0" eaLnBrk="1" hangingPunct="1"/>
            <a:r>
              <a:rPr lang="en-US" sz="1200" b="0" smtClean="0">
                <a:solidFill>
                  <a:schemeClr val="tx1"/>
                </a:solidFill>
                <a:latin typeface="Arial" charset="0"/>
              </a:rPr>
              <a:t>Figure 8.13_4</a:t>
            </a:r>
          </a:p>
        </p:txBody>
      </p:sp>
      <p:sp>
        <p:nvSpPr>
          <p:cNvPr id="108548" name="Text Box 3"/>
          <p:cNvSpPr txBox="1">
            <a:spLocks noChangeArrowheads="1"/>
          </p:cNvSpPr>
          <p:nvPr/>
        </p:nvSpPr>
        <p:spPr bwMode="auto">
          <a:xfrm>
            <a:off x="749300" y="1335088"/>
            <a:ext cx="1519238" cy="312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nSpc>
                <a:spcPct val="90000"/>
              </a:lnSpc>
            </a:pPr>
            <a:r>
              <a:rPr lang="en-US" sz="1800" b="1"/>
              <a:t>Prophase </a:t>
            </a:r>
            <a:r>
              <a:rPr lang="en-US" sz="1800" b="1">
                <a:latin typeface="Times New Roman" pitchFamily="84" charset="0"/>
              </a:rPr>
              <a:t>II</a:t>
            </a:r>
            <a:endParaRPr lang="en-US" sz="1800" b="1"/>
          </a:p>
        </p:txBody>
      </p:sp>
      <p:sp>
        <p:nvSpPr>
          <p:cNvPr id="108549" name="Text Box 3"/>
          <p:cNvSpPr txBox="1">
            <a:spLocks noChangeArrowheads="1"/>
          </p:cNvSpPr>
          <p:nvPr/>
        </p:nvSpPr>
        <p:spPr bwMode="auto">
          <a:xfrm>
            <a:off x="2774950" y="1335088"/>
            <a:ext cx="1519238" cy="312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nSpc>
                <a:spcPct val="90000"/>
              </a:lnSpc>
            </a:pPr>
            <a:r>
              <a:rPr lang="en-US" sz="1800" b="1"/>
              <a:t>Metaphase </a:t>
            </a:r>
            <a:r>
              <a:rPr lang="en-US" sz="1800" b="1">
                <a:latin typeface="Times New Roman" pitchFamily="84" charset="0"/>
              </a:rPr>
              <a:t>II</a:t>
            </a:r>
            <a:endParaRPr lang="en-US" sz="1800" b="1"/>
          </a:p>
        </p:txBody>
      </p:sp>
      <p:sp>
        <p:nvSpPr>
          <p:cNvPr id="108550" name="Text Box 3"/>
          <p:cNvSpPr txBox="1">
            <a:spLocks noChangeArrowheads="1"/>
          </p:cNvSpPr>
          <p:nvPr/>
        </p:nvSpPr>
        <p:spPr bwMode="auto">
          <a:xfrm>
            <a:off x="4965700" y="1335088"/>
            <a:ext cx="1519238" cy="312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nSpc>
                <a:spcPct val="90000"/>
              </a:lnSpc>
            </a:pPr>
            <a:r>
              <a:rPr lang="en-US" sz="1800" b="1"/>
              <a:t>Anaphase </a:t>
            </a:r>
            <a:r>
              <a:rPr lang="en-US" sz="1800" b="1">
                <a:latin typeface="Times New Roman" pitchFamily="84" charset="0"/>
              </a:rPr>
              <a:t>II</a:t>
            </a:r>
            <a:endParaRPr lang="en-US" sz="1800" b="1"/>
          </a:p>
        </p:txBody>
      </p:sp>
      <p:sp>
        <p:nvSpPr>
          <p:cNvPr id="108551" name="Text Box 3"/>
          <p:cNvSpPr txBox="1">
            <a:spLocks noChangeArrowheads="1"/>
          </p:cNvSpPr>
          <p:nvPr/>
        </p:nvSpPr>
        <p:spPr bwMode="auto">
          <a:xfrm>
            <a:off x="2476500" y="801688"/>
            <a:ext cx="4332288" cy="300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nSpc>
                <a:spcPct val="90000"/>
              </a:lnSpc>
            </a:pPr>
            <a:r>
              <a:rPr lang="en-US" sz="1800" b="1"/>
              <a:t>M</a:t>
            </a:r>
            <a:r>
              <a:rPr lang="en-US" sz="1600" b="1"/>
              <a:t>EIOSIS</a:t>
            </a:r>
            <a:r>
              <a:rPr lang="en-US" sz="1800" b="1"/>
              <a:t> </a:t>
            </a:r>
            <a:r>
              <a:rPr lang="en-US" sz="1800" b="1">
                <a:latin typeface="Times New Roman" pitchFamily="84" charset="0"/>
              </a:rPr>
              <a:t>II</a:t>
            </a:r>
            <a:r>
              <a:rPr lang="en-US" sz="1800" b="1"/>
              <a:t>: Sister chromatids separate</a:t>
            </a:r>
          </a:p>
        </p:txBody>
      </p:sp>
      <p:sp>
        <p:nvSpPr>
          <p:cNvPr id="108552" name="Text Box 3"/>
          <p:cNvSpPr txBox="1">
            <a:spLocks noChangeArrowheads="1"/>
          </p:cNvSpPr>
          <p:nvPr/>
        </p:nvSpPr>
        <p:spPr bwMode="auto">
          <a:xfrm>
            <a:off x="4756150" y="3678238"/>
            <a:ext cx="2030413" cy="528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nSpc>
                <a:spcPct val="80000"/>
              </a:lnSpc>
            </a:pPr>
            <a:r>
              <a:rPr lang="en-US" sz="1800" b="1"/>
              <a:t>Sister chromatids</a:t>
            </a:r>
          </a:p>
          <a:p>
            <a:pPr>
              <a:lnSpc>
                <a:spcPct val="80000"/>
              </a:lnSpc>
            </a:pPr>
            <a:r>
              <a:rPr lang="en-US" sz="1800" b="1"/>
              <a:t>separate</a:t>
            </a:r>
          </a:p>
        </p:txBody>
      </p:sp>
      <p:sp>
        <p:nvSpPr>
          <p:cNvPr id="108553" name="Text Box 3"/>
          <p:cNvSpPr txBox="1">
            <a:spLocks noChangeArrowheads="1"/>
          </p:cNvSpPr>
          <p:nvPr/>
        </p:nvSpPr>
        <p:spPr bwMode="auto">
          <a:xfrm>
            <a:off x="6965950" y="3635375"/>
            <a:ext cx="1966913" cy="642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r>
              <a:rPr lang="en-US" sz="1800" b="1"/>
              <a:t>Haploid daughter</a:t>
            </a:r>
          </a:p>
          <a:p>
            <a:r>
              <a:rPr lang="en-US" sz="1800" b="1"/>
              <a:t>cells forming</a:t>
            </a:r>
          </a:p>
        </p:txBody>
      </p:sp>
      <p:grpSp>
        <p:nvGrpSpPr>
          <p:cNvPr id="108554" name="Group 10"/>
          <p:cNvGrpSpPr>
            <a:grpSpLocks/>
          </p:cNvGrpSpPr>
          <p:nvPr/>
        </p:nvGrpSpPr>
        <p:grpSpPr bwMode="auto">
          <a:xfrm>
            <a:off x="5399088" y="4129088"/>
            <a:ext cx="487362" cy="552450"/>
            <a:chOff x="3401" y="2601"/>
            <a:chExt cx="307" cy="348"/>
          </a:xfrm>
        </p:grpSpPr>
        <p:sp>
          <p:nvSpPr>
            <p:cNvPr id="108556" name="Line 11"/>
            <p:cNvSpPr>
              <a:spLocks noChangeShapeType="1"/>
            </p:cNvSpPr>
            <p:nvPr/>
          </p:nvSpPr>
          <p:spPr bwMode="auto">
            <a:xfrm flipH="1">
              <a:off x="3401" y="2602"/>
              <a:ext cx="29" cy="335"/>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8557" name="Line 12"/>
            <p:cNvSpPr>
              <a:spLocks noChangeShapeType="1"/>
            </p:cNvSpPr>
            <p:nvPr/>
          </p:nvSpPr>
          <p:spPr bwMode="auto">
            <a:xfrm>
              <a:off x="3430" y="2601"/>
              <a:ext cx="278" cy="348"/>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108555" name="Text Box 3"/>
          <p:cNvSpPr txBox="1">
            <a:spLocks noChangeArrowheads="1"/>
          </p:cNvSpPr>
          <p:nvPr/>
        </p:nvSpPr>
        <p:spPr bwMode="auto">
          <a:xfrm>
            <a:off x="6743700" y="1200150"/>
            <a:ext cx="2063750" cy="52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gn="ctr">
              <a:lnSpc>
                <a:spcPct val="90000"/>
              </a:lnSpc>
            </a:pPr>
            <a:r>
              <a:rPr lang="en-US" sz="1800" b="1"/>
              <a:t>Telophase </a:t>
            </a:r>
            <a:r>
              <a:rPr lang="en-US" sz="1800" b="1">
                <a:latin typeface="Times New Roman" pitchFamily="84" charset="0"/>
              </a:rPr>
              <a:t>II</a:t>
            </a:r>
          </a:p>
          <a:p>
            <a:pPr algn="ctr">
              <a:lnSpc>
                <a:spcPct val="90000"/>
              </a:lnSpc>
            </a:pPr>
            <a:r>
              <a:rPr lang="en-US" sz="1800" b="1"/>
              <a:t>and Cytokinesis</a:t>
            </a:r>
          </a:p>
        </p:txBody>
      </p:sp>
    </p:spTree>
    <p:extLst>
      <p:ext uri="{BB962C8B-B14F-4D97-AF65-F5344CB8AC3E}">
        <p14:creationId xmlns:p14="http://schemas.microsoft.com/office/powerpoint/2010/main" val="56076679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9570" name="Picture 2" descr="08_13cMeiosisLilyCells-U"/>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09750" y="1355725"/>
            <a:ext cx="5524500" cy="414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9571" name="Rectangle 2"/>
          <p:cNvSpPr>
            <a:spLocks noChangeArrowheads="1"/>
          </p:cNvSpPr>
          <p:nvPr>
            <p:ph type="ctrTitle" idx="4294967295"/>
          </p:nvPr>
        </p:nvSpPr>
        <p:spPr>
          <a:xfrm>
            <a:off x="0" y="50800"/>
            <a:ext cx="1981200" cy="304800"/>
          </a:xfrm>
          <a:extLst>
            <a:ext uri="{91240B29-F687-4F45-9708-019B960494DF}">
              <a14:hiddenLine xmlns:a14="http://schemas.microsoft.com/office/drawing/2010/main" w="3175">
                <a:solidFill>
                  <a:srgbClr val="000000"/>
                </a:solidFill>
                <a:miter lim="800000"/>
                <a:headEnd/>
                <a:tailEnd/>
              </a14:hiddenLine>
            </a:ext>
          </a:extLst>
        </p:spPr>
        <p:txBody>
          <a:bodyPr/>
          <a:lstStyle/>
          <a:p>
            <a:pPr marL="0" indent="0" eaLnBrk="1" hangingPunct="1"/>
            <a:r>
              <a:rPr lang="en-US" sz="1200" b="0" smtClean="0">
                <a:solidFill>
                  <a:schemeClr val="tx1"/>
                </a:solidFill>
                <a:latin typeface="Arial" charset="0"/>
              </a:rPr>
              <a:t>Figure 8.13_5</a:t>
            </a:r>
          </a:p>
        </p:txBody>
      </p:sp>
      <p:sp>
        <p:nvSpPr>
          <p:cNvPr id="109572" name="Text Box 3"/>
          <p:cNvSpPr txBox="1">
            <a:spLocks noChangeArrowheads="1"/>
          </p:cNvSpPr>
          <p:nvPr/>
        </p:nvSpPr>
        <p:spPr bwMode="auto">
          <a:xfrm>
            <a:off x="1841500" y="4827588"/>
            <a:ext cx="2236788" cy="509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nSpc>
                <a:spcPct val="90000"/>
              </a:lnSpc>
            </a:pPr>
            <a:r>
              <a:rPr lang="en-US" sz="1800" b="1"/>
              <a:t>Two lily cells</a:t>
            </a:r>
          </a:p>
          <a:p>
            <a:pPr>
              <a:lnSpc>
                <a:spcPct val="90000"/>
              </a:lnSpc>
            </a:pPr>
            <a:r>
              <a:rPr lang="en-US" sz="1800" b="1"/>
              <a:t>undergo meiosis </a:t>
            </a:r>
            <a:r>
              <a:rPr lang="en-US" sz="1800" b="1">
                <a:latin typeface="Times New Roman" pitchFamily="84" charset="0"/>
              </a:rPr>
              <a:t>II</a:t>
            </a:r>
            <a:endParaRPr lang="en-US" sz="1800" b="1"/>
          </a:p>
        </p:txBody>
      </p:sp>
    </p:spTree>
    <p:extLst>
      <p:ext uri="{BB962C8B-B14F-4D97-AF65-F5344CB8AC3E}">
        <p14:creationId xmlns:p14="http://schemas.microsoft.com/office/powerpoint/2010/main" val="352703764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Rectangle 2"/>
          <p:cNvSpPr>
            <a:spLocks noGrp="1" noChangeArrowheads="1"/>
          </p:cNvSpPr>
          <p:nvPr>
            <p:ph type="body" idx="4294967295"/>
          </p:nvPr>
        </p:nvSpPr>
        <p:spPr>
          <a:xfrm>
            <a:off x="0" y="1309688"/>
            <a:ext cx="8534400" cy="3119437"/>
          </a:xfrm>
        </p:spPr>
        <p:txBody>
          <a:bodyPr/>
          <a:lstStyle/>
          <a:p>
            <a:pPr marL="407988" lvl="1" indent="-293688" eaLnBrk="1" hangingPunct="1">
              <a:buFont typeface="Wingdings" pitchFamily="84" charset="2"/>
              <a:buChar char="§"/>
            </a:pPr>
            <a:r>
              <a:rPr lang="en-US" sz="2800" b="1" smtClean="0"/>
              <a:t>Meiosis </a:t>
            </a:r>
            <a:r>
              <a:rPr lang="en-US" sz="2800" b="1" smtClean="0">
                <a:latin typeface="Times New Roman" pitchFamily="84" charset="0"/>
              </a:rPr>
              <a:t>II</a:t>
            </a:r>
            <a:r>
              <a:rPr lang="en-US" sz="2800" b="1" smtClean="0"/>
              <a:t> </a:t>
            </a:r>
            <a:r>
              <a:rPr lang="en-US" sz="2800" smtClean="0"/>
              <a:t>–</a:t>
            </a:r>
            <a:r>
              <a:rPr lang="en-US" sz="2800" b="1" smtClean="0"/>
              <a:t> Metaphase </a:t>
            </a:r>
            <a:r>
              <a:rPr lang="en-US" sz="2800" b="1" smtClean="0">
                <a:latin typeface="Times New Roman" pitchFamily="84" charset="0"/>
              </a:rPr>
              <a:t>II</a:t>
            </a:r>
            <a:r>
              <a:rPr lang="en-US" sz="2800" b="1" smtClean="0"/>
              <a:t> </a:t>
            </a:r>
            <a:r>
              <a:rPr lang="en-US" sz="2800" smtClean="0"/>
              <a:t>– Duplicated chromosomes align at the cell equator.</a:t>
            </a:r>
          </a:p>
          <a:p>
            <a:pPr marL="407988" lvl="1" indent="-293688" eaLnBrk="1" hangingPunct="1">
              <a:buFont typeface="Wingdings" pitchFamily="84" charset="2"/>
              <a:buChar char="§"/>
            </a:pPr>
            <a:r>
              <a:rPr lang="en-US" sz="2800" b="1" smtClean="0"/>
              <a:t>Meiosis </a:t>
            </a:r>
            <a:r>
              <a:rPr lang="en-US" sz="2800" b="1" smtClean="0">
                <a:latin typeface="Times New Roman" pitchFamily="84" charset="0"/>
              </a:rPr>
              <a:t>II</a:t>
            </a:r>
            <a:r>
              <a:rPr lang="en-US" sz="2800" b="1" smtClean="0"/>
              <a:t> </a:t>
            </a:r>
            <a:r>
              <a:rPr lang="en-US" sz="2800" smtClean="0"/>
              <a:t>–</a:t>
            </a:r>
            <a:r>
              <a:rPr lang="en-US" sz="2800" b="1" smtClean="0"/>
              <a:t> Anaphase </a:t>
            </a:r>
            <a:r>
              <a:rPr lang="en-US" sz="2800" b="1" smtClean="0">
                <a:latin typeface="Times New Roman" pitchFamily="84" charset="0"/>
              </a:rPr>
              <a:t>II</a:t>
            </a:r>
            <a:endParaRPr lang="en-US" sz="2800" b="1" smtClean="0"/>
          </a:p>
          <a:p>
            <a:pPr marL="927100" lvl="2" indent="-368300" eaLnBrk="1" hangingPunct="1"/>
            <a:r>
              <a:rPr lang="en-US" sz="2400" smtClean="0"/>
              <a:t>Sister chromatids separate and</a:t>
            </a:r>
          </a:p>
          <a:p>
            <a:pPr marL="927100" lvl="2" indent="-368300" eaLnBrk="1" hangingPunct="1"/>
            <a:r>
              <a:rPr lang="en-US" sz="2400" smtClean="0"/>
              <a:t>chromosomes move toward opposite poles.</a:t>
            </a:r>
          </a:p>
        </p:txBody>
      </p:sp>
      <p:sp>
        <p:nvSpPr>
          <p:cNvPr id="110596" name="Rectangle 4"/>
          <p:cNvSpPr>
            <a:spLocks noGrp="1" noChangeArrowheads="1"/>
          </p:cNvSpPr>
          <p:nvPr>
            <p:ph type="title" idx="4294967295"/>
          </p:nvPr>
        </p:nvSpPr>
        <p:spPr>
          <a:xfrm>
            <a:off x="0" y="107950"/>
            <a:ext cx="8534400" cy="876300"/>
          </a:xfrm>
        </p:spPr>
        <p:txBody>
          <a:bodyPr>
            <a:spAutoFit/>
          </a:bodyPr>
          <a:lstStyle/>
          <a:p>
            <a:pPr marL="812800" indent="-812800" eaLnBrk="1" hangingPunct="1"/>
            <a:r>
              <a:rPr lang="en-US" sz="3200" smtClean="0"/>
              <a:t>8.13 Meiosis reduces the chromosome number </a:t>
            </a:r>
            <a:br>
              <a:rPr lang="en-US" sz="3200" smtClean="0"/>
            </a:br>
            <a:r>
              <a:rPr lang="en-US" sz="3200" smtClean="0"/>
              <a:t>from diploid to haploid </a:t>
            </a:r>
          </a:p>
        </p:txBody>
      </p:sp>
      <p:sp>
        <p:nvSpPr>
          <p:cNvPr id="110595" name="FlagCount" hidden="1">
            <a:hlinkClick r:id="rId4" action="ppaction://hlinkfile"/>
          </p:cNvPr>
          <p:cNvSpPr>
            <a:spLocks noChangeArrowheads="1"/>
          </p:cNvSpPr>
          <p:nvPr/>
        </p:nvSpPr>
        <p:spPr bwMode="auto">
          <a:xfrm>
            <a:off x="8255000" y="254000"/>
            <a:ext cx="381000" cy="317500"/>
          </a:xfrm>
          <a:prstGeom prst="wedgeRoundRectCallout">
            <a:avLst>
              <a:gd name="adj1" fmla="val -43750"/>
              <a:gd name="adj2" fmla="val 70000"/>
              <a:gd name="adj3" fmla="val 16667"/>
            </a:avLst>
          </a:prstGeom>
          <a:solidFill>
            <a:schemeClr val="accent1">
              <a:alpha val="25098"/>
            </a:schemeClr>
          </a:solidFill>
          <a:ln w="19050">
            <a:solidFill>
              <a:schemeClr val="tx1"/>
            </a:solidFill>
            <a:miter lim="800000"/>
            <a:headEnd/>
            <a:tailEnd/>
          </a:ln>
        </p:spPr>
        <p:txBody>
          <a:bodyPr wrap="none" anchor="ctr"/>
          <a:lstStyle/>
          <a:p>
            <a:pPr algn="ctr" eaLnBrk="0" hangingPunct="0"/>
            <a:r>
              <a:rPr lang="en-US" sz="1400" b="1">
                <a:latin typeface="Tahoma" pitchFamily="84" charset="0"/>
              </a:rPr>
              <a:t>0</a:t>
            </a:r>
          </a:p>
        </p:txBody>
      </p:sp>
      <p:sp>
        <p:nvSpPr>
          <p:cNvPr id="110597" name="Line 6"/>
          <p:cNvSpPr>
            <a:spLocks noChangeShapeType="1"/>
          </p:cNvSpPr>
          <p:nvPr/>
        </p:nvSpPr>
        <p:spPr bwMode="auto">
          <a:xfrm>
            <a:off x="182563" y="6535738"/>
            <a:ext cx="8775700" cy="0"/>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110598" name="Line 4"/>
          <p:cNvSpPr>
            <a:spLocks noChangeShapeType="1"/>
          </p:cNvSpPr>
          <p:nvPr/>
        </p:nvSpPr>
        <p:spPr bwMode="auto">
          <a:xfrm>
            <a:off x="182563" y="1108075"/>
            <a:ext cx="8775700" cy="0"/>
          </a:xfrm>
          <a:prstGeom prst="line">
            <a:avLst/>
          </a:prstGeom>
          <a:noFill/>
          <a:ln w="76200">
            <a:solidFill>
              <a:schemeClr val="tx2"/>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110599" name="Text Box 6"/>
          <p:cNvSpPr txBox="1">
            <a:spLocks noChangeArrowheads="1"/>
          </p:cNvSpPr>
          <p:nvPr/>
        </p:nvSpPr>
        <p:spPr bwMode="auto">
          <a:xfrm>
            <a:off x="182563" y="6626225"/>
            <a:ext cx="8775700" cy="136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spcBef>
                <a:spcPct val="50000"/>
              </a:spcBef>
            </a:pPr>
            <a:r>
              <a:rPr lang="en-US" sz="900"/>
              <a:t>© 2012 Pearson Education, Inc.</a:t>
            </a:r>
            <a:endParaRPr lang="en-US"/>
          </a:p>
        </p:txBody>
      </p:sp>
    </p:spTree>
    <p:custDataLst>
      <p:tags r:id="rId1"/>
    </p:custDataLst>
    <p:extLst>
      <p:ext uri="{BB962C8B-B14F-4D97-AF65-F5344CB8AC3E}">
        <p14:creationId xmlns:p14="http://schemas.microsoft.com/office/powerpoint/2010/main" val="3138253333"/>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Rectangle 2"/>
          <p:cNvSpPr>
            <a:spLocks noGrp="1" noChangeArrowheads="1"/>
          </p:cNvSpPr>
          <p:nvPr>
            <p:ph type="body" idx="4294967295"/>
          </p:nvPr>
        </p:nvSpPr>
        <p:spPr>
          <a:xfrm>
            <a:off x="0" y="1309688"/>
            <a:ext cx="8534400" cy="4894262"/>
          </a:xfrm>
        </p:spPr>
        <p:txBody>
          <a:bodyPr/>
          <a:lstStyle/>
          <a:p>
            <a:pPr marL="407988" lvl="1" indent="-293688" eaLnBrk="1" hangingPunct="1">
              <a:buFont typeface="Wingdings" pitchFamily="84" charset="2"/>
              <a:buChar char="§"/>
            </a:pPr>
            <a:r>
              <a:rPr lang="en-US" sz="2800" b="1" smtClean="0"/>
              <a:t>Meiosis </a:t>
            </a:r>
            <a:r>
              <a:rPr lang="en-US" sz="2800" b="1" smtClean="0">
                <a:latin typeface="Times New Roman" pitchFamily="84" charset="0"/>
              </a:rPr>
              <a:t>II</a:t>
            </a:r>
            <a:r>
              <a:rPr lang="en-US" sz="2800" b="1" smtClean="0"/>
              <a:t> </a:t>
            </a:r>
            <a:r>
              <a:rPr lang="en-US" sz="2800" smtClean="0"/>
              <a:t>–</a:t>
            </a:r>
            <a:r>
              <a:rPr lang="en-US" sz="2800" b="1" smtClean="0"/>
              <a:t> Telophase </a:t>
            </a:r>
            <a:r>
              <a:rPr lang="en-US" sz="2800" b="1" smtClean="0">
                <a:latin typeface="Times New Roman" pitchFamily="84" charset="0"/>
              </a:rPr>
              <a:t>II</a:t>
            </a:r>
            <a:r>
              <a:rPr lang="en-US" sz="2800" b="1" smtClean="0"/>
              <a:t> </a:t>
            </a:r>
          </a:p>
          <a:p>
            <a:pPr marL="927100" lvl="2" indent="-368300" eaLnBrk="1" hangingPunct="1"/>
            <a:r>
              <a:rPr lang="en-US" sz="2400" smtClean="0"/>
              <a:t>Chromosomes have reached the poles of the cell.</a:t>
            </a:r>
          </a:p>
          <a:p>
            <a:pPr marL="927100" lvl="2" indent="-368300" eaLnBrk="1" hangingPunct="1"/>
            <a:r>
              <a:rPr lang="en-US" sz="2400" smtClean="0"/>
              <a:t>A nuclear envelope forms around each set of chromosomes.</a:t>
            </a:r>
          </a:p>
          <a:p>
            <a:pPr marL="927100" lvl="2" indent="-368300" eaLnBrk="1" hangingPunct="1"/>
            <a:r>
              <a:rPr lang="en-US" sz="2400" smtClean="0"/>
              <a:t>With cytokinesis, four haploid cells are produced.</a:t>
            </a:r>
          </a:p>
        </p:txBody>
      </p:sp>
      <p:sp>
        <p:nvSpPr>
          <p:cNvPr id="111620" name="Rectangle 4"/>
          <p:cNvSpPr>
            <a:spLocks noGrp="1" noChangeArrowheads="1"/>
          </p:cNvSpPr>
          <p:nvPr>
            <p:ph type="title" idx="4294967295"/>
          </p:nvPr>
        </p:nvSpPr>
        <p:spPr>
          <a:xfrm>
            <a:off x="0" y="107950"/>
            <a:ext cx="8534400" cy="876300"/>
          </a:xfrm>
        </p:spPr>
        <p:txBody>
          <a:bodyPr>
            <a:spAutoFit/>
          </a:bodyPr>
          <a:lstStyle/>
          <a:p>
            <a:pPr marL="812800" indent="-812800" eaLnBrk="1" hangingPunct="1"/>
            <a:r>
              <a:rPr lang="en-US" sz="3200" smtClean="0"/>
              <a:t>8.13 Meiosis reduces the chromosome number </a:t>
            </a:r>
            <a:br>
              <a:rPr lang="en-US" sz="3200" smtClean="0"/>
            </a:br>
            <a:r>
              <a:rPr lang="en-US" sz="3200" smtClean="0"/>
              <a:t>from diploid to haploid </a:t>
            </a:r>
          </a:p>
        </p:txBody>
      </p:sp>
      <p:sp>
        <p:nvSpPr>
          <p:cNvPr id="111619" name="FlagCount" hidden="1">
            <a:hlinkClick r:id="rId4" action="ppaction://hlinkfile"/>
          </p:cNvPr>
          <p:cNvSpPr>
            <a:spLocks noChangeArrowheads="1"/>
          </p:cNvSpPr>
          <p:nvPr/>
        </p:nvSpPr>
        <p:spPr bwMode="auto">
          <a:xfrm>
            <a:off x="8255000" y="254000"/>
            <a:ext cx="381000" cy="317500"/>
          </a:xfrm>
          <a:prstGeom prst="wedgeRoundRectCallout">
            <a:avLst>
              <a:gd name="adj1" fmla="val -43750"/>
              <a:gd name="adj2" fmla="val 70000"/>
              <a:gd name="adj3" fmla="val 16667"/>
            </a:avLst>
          </a:prstGeom>
          <a:solidFill>
            <a:schemeClr val="accent1">
              <a:alpha val="25098"/>
            </a:schemeClr>
          </a:solidFill>
          <a:ln w="19050">
            <a:solidFill>
              <a:schemeClr val="tx1"/>
            </a:solidFill>
            <a:miter lim="800000"/>
            <a:headEnd/>
            <a:tailEnd/>
          </a:ln>
        </p:spPr>
        <p:txBody>
          <a:bodyPr wrap="none" anchor="ctr"/>
          <a:lstStyle/>
          <a:p>
            <a:pPr algn="ctr" eaLnBrk="0" hangingPunct="0"/>
            <a:r>
              <a:rPr lang="en-US" sz="1400" b="1">
                <a:latin typeface="Tahoma" pitchFamily="84" charset="0"/>
              </a:rPr>
              <a:t>0</a:t>
            </a:r>
          </a:p>
        </p:txBody>
      </p:sp>
      <p:sp>
        <p:nvSpPr>
          <p:cNvPr id="111621" name="Line 6"/>
          <p:cNvSpPr>
            <a:spLocks noChangeShapeType="1"/>
          </p:cNvSpPr>
          <p:nvPr/>
        </p:nvSpPr>
        <p:spPr bwMode="auto">
          <a:xfrm>
            <a:off x="182563" y="6535738"/>
            <a:ext cx="8775700" cy="0"/>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111622" name="Line 4"/>
          <p:cNvSpPr>
            <a:spLocks noChangeShapeType="1"/>
          </p:cNvSpPr>
          <p:nvPr/>
        </p:nvSpPr>
        <p:spPr bwMode="auto">
          <a:xfrm>
            <a:off x="182563" y="1108075"/>
            <a:ext cx="8775700" cy="0"/>
          </a:xfrm>
          <a:prstGeom prst="line">
            <a:avLst/>
          </a:prstGeom>
          <a:noFill/>
          <a:ln w="76200">
            <a:solidFill>
              <a:schemeClr val="tx2"/>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111623" name="Text Box 6"/>
          <p:cNvSpPr txBox="1">
            <a:spLocks noChangeArrowheads="1"/>
          </p:cNvSpPr>
          <p:nvPr/>
        </p:nvSpPr>
        <p:spPr bwMode="auto">
          <a:xfrm>
            <a:off x="182563" y="6626225"/>
            <a:ext cx="8775700" cy="136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spcBef>
                <a:spcPct val="50000"/>
              </a:spcBef>
            </a:pPr>
            <a:r>
              <a:rPr lang="en-US" sz="900"/>
              <a:t>© 2012 Pearson Education, Inc.</a:t>
            </a:r>
            <a:endParaRPr lang="en-US"/>
          </a:p>
        </p:txBody>
      </p:sp>
    </p:spTree>
    <p:custDataLst>
      <p:tags r:id="rId1"/>
    </p:custDataLst>
    <p:extLst>
      <p:ext uri="{BB962C8B-B14F-4D97-AF65-F5344CB8AC3E}">
        <p14:creationId xmlns:p14="http://schemas.microsoft.com/office/powerpoint/2010/main" val="267965195"/>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2"/>
          <p:cNvSpPr>
            <a:spLocks noGrp="1" noChangeArrowheads="1"/>
          </p:cNvSpPr>
          <p:nvPr>
            <p:ph type="body" idx="4294967295"/>
          </p:nvPr>
        </p:nvSpPr>
        <p:spPr>
          <a:xfrm>
            <a:off x="0" y="1344613"/>
            <a:ext cx="8882063" cy="5327650"/>
          </a:xfrm>
        </p:spPr>
        <p:txBody>
          <a:bodyPr/>
          <a:lstStyle/>
          <a:p>
            <a:pPr marL="407988" lvl="1" indent="-293688" eaLnBrk="1" hangingPunct="1">
              <a:lnSpc>
                <a:spcPct val="90000"/>
              </a:lnSpc>
              <a:buFont typeface="Wingdings" pitchFamily="84" charset="2"/>
              <a:buChar char="§"/>
            </a:pPr>
            <a:r>
              <a:rPr lang="en-US" sz="2800" smtClean="0"/>
              <a:t>Mitosis and meiosis both</a:t>
            </a:r>
          </a:p>
          <a:p>
            <a:pPr marL="927100" lvl="2" indent="-368300" eaLnBrk="1" hangingPunct="1">
              <a:lnSpc>
                <a:spcPct val="90000"/>
              </a:lnSpc>
            </a:pPr>
            <a:r>
              <a:rPr lang="en-US" sz="2400" smtClean="0"/>
              <a:t>begin with diploid parent cells that </a:t>
            </a:r>
          </a:p>
          <a:p>
            <a:pPr marL="927100" lvl="2" indent="-368300" eaLnBrk="1" hangingPunct="1">
              <a:lnSpc>
                <a:spcPct val="90000"/>
              </a:lnSpc>
            </a:pPr>
            <a:r>
              <a:rPr lang="en-US" sz="2400" smtClean="0"/>
              <a:t>have chromosomes duplicated during the previous interphase. </a:t>
            </a:r>
          </a:p>
          <a:p>
            <a:pPr marL="407988" lvl="1" indent="-293688" eaLnBrk="1" hangingPunct="1">
              <a:lnSpc>
                <a:spcPct val="90000"/>
              </a:lnSpc>
              <a:buFont typeface="Wingdings" pitchFamily="84" charset="2"/>
              <a:buChar char="§"/>
            </a:pPr>
            <a:r>
              <a:rPr lang="en-US" sz="2800" smtClean="0"/>
              <a:t>However the end products differ.</a:t>
            </a:r>
          </a:p>
          <a:p>
            <a:pPr marL="927100" lvl="2" indent="-368300" eaLnBrk="1" hangingPunct="1">
              <a:lnSpc>
                <a:spcPct val="90000"/>
              </a:lnSpc>
            </a:pPr>
            <a:r>
              <a:rPr lang="en-US" sz="2400" smtClean="0"/>
              <a:t>Mitosis produces two genetically identical diploid somatic daughter cells.</a:t>
            </a:r>
          </a:p>
          <a:p>
            <a:pPr marL="927100" lvl="2" indent="-368300" eaLnBrk="1" hangingPunct="1">
              <a:lnSpc>
                <a:spcPct val="90000"/>
              </a:lnSpc>
            </a:pPr>
            <a:r>
              <a:rPr lang="en-US" sz="2400" smtClean="0"/>
              <a:t>Meiosis produces four genetically unique haploid gametes.</a:t>
            </a:r>
          </a:p>
        </p:txBody>
      </p:sp>
      <p:sp>
        <p:nvSpPr>
          <p:cNvPr id="112644" name="Rectangle 4"/>
          <p:cNvSpPr>
            <a:spLocks noGrp="1" noChangeArrowheads="1"/>
          </p:cNvSpPr>
          <p:nvPr>
            <p:ph type="title" idx="4294967295"/>
          </p:nvPr>
        </p:nvSpPr>
        <p:spPr>
          <a:xfrm>
            <a:off x="0" y="104775"/>
            <a:ext cx="8534400" cy="876300"/>
          </a:xfrm>
        </p:spPr>
        <p:txBody>
          <a:bodyPr>
            <a:spAutoFit/>
          </a:bodyPr>
          <a:lstStyle/>
          <a:p>
            <a:pPr marL="812800" indent="-812800" eaLnBrk="1" hangingPunct="1"/>
            <a:r>
              <a:rPr lang="en-US" sz="3200" smtClean="0"/>
              <a:t>8.14 Mitosis and meiosis have important </a:t>
            </a:r>
            <a:br>
              <a:rPr lang="en-US" sz="3200" smtClean="0"/>
            </a:br>
            <a:r>
              <a:rPr lang="en-US" sz="3200" smtClean="0"/>
              <a:t>similarities and differences </a:t>
            </a:r>
          </a:p>
        </p:txBody>
      </p:sp>
      <p:sp>
        <p:nvSpPr>
          <p:cNvPr id="112643" name="FlagCount" hidden="1">
            <a:hlinkClick r:id="rId4" action="ppaction://hlinkfile"/>
          </p:cNvPr>
          <p:cNvSpPr>
            <a:spLocks noChangeArrowheads="1"/>
          </p:cNvSpPr>
          <p:nvPr/>
        </p:nvSpPr>
        <p:spPr bwMode="auto">
          <a:xfrm>
            <a:off x="8255000" y="254000"/>
            <a:ext cx="381000" cy="317500"/>
          </a:xfrm>
          <a:prstGeom prst="wedgeRoundRectCallout">
            <a:avLst>
              <a:gd name="adj1" fmla="val -43750"/>
              <a:gd name="adj2" fmla="val 70000"/>
              <a:gd name="adj3" fmla="val 16667"/>
            </a:avLst>
          </a:prstGeom>
          <a:solidFill>
            <a:schemeClr val="accent1">
              <a:alpha val="25098"/>
            </a:schemeClr>
          </a:solidFill>
          <a:ln w="19050">
            <a:solidFill>
              <a:schemeClr val="tx1"/>
            </a:solidFill>
            <a:miter lim="800000"/>
            <a:headEnd/>
            <a:tailEnd/>
          </a:ln>
        </p:spPr>
        <p:txBody>
          <a:bodyPr wrap="none" anchor="ctr"/>
          <a:lstStyle/>
          <a:p>
            <a:pPr algn="ctr" eaLnBrk="0" hangingPunct="0"/>
            <a:r>
              <a:rPr lang="en-US" sz="1400" b="1">
                <a:latin typeface="Tahoma" pitchFamily="84" charset="0"/>
              </a:rPr>
              <a:t>0</a:t>
            </a:r>
          </a:p>
        </p:txBody>
      </p:sp>
      <p:sp>
        <p:nvSpPr>
          <p:cNvPr id="112645" name="Line 6"/>
          <p:cNvSpPr>
            <a:spLocks noChangeShapeType="1"/>
          </p:cNvSpPr>
          <p:nvPr/>
        </p:nvSpPr>
        <p:spPr bwMode="auto">
          <a:xfrm>
            <a:off x="182563" y="6535738"/>
            <a:ext cx="8775700" cy="0"/>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112646" name="Line 4"/>
          <p:cNvSpPr>
            <a:spLocks noChangeShapeType="1"/>
          </p:cNvSpPr>
          <p:nvPr/>
        </p:nvSpPr>
        <p:spPr bwMode="auto">
          <a:xfrm>
            <a:off x="182563" y="1108075"/>
            <a:ext cx="8775700" cy="0"/>
          </a:xfrm>
          <a:prstGeom prst="line">
            <a:avLst/>
          </a:prstGeom>
          <a:noFill/>
          <a:ln w="76200">
            <a:solidFill>
              <a:schemeClr val="tx2"/>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112647" name="Text Box 6"/>
          <p:cNvSpPr txBox="1">
            <a:spLocks noChangeArrowheads="1"/>
          </p:cNvSpPr>
          <p:nvPr/>
        </p:nvSpPr>
        <p:spPr bwMode="auto">
          <a:xfrm>
            <a:off x="182563" y="6626225"/>
            <a:ext cx="8775700" cy="136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spcBef>
                <a:spcPct val="50000"/>
              </a:spcBef>
            </a:pPr>
            <a:r>
              <a:rPr lang="en-US" sz="900"/>
              <a:t>© 2012 Pearson Education, Inc.</a:t>
            </a:r>
            <a:endParaRPr lang="en-US"/>
          </a:p>
        </p:txBody>
      </p:sp>
    </p:spTree>
    <p:custDataLst>
      <p:tags r:id="rId1"/>
    </p:custDataLst>
    <p:extLst>
      <p:ext uri="{BB962C8B-B14F-4D97-AF65-F5344CB8AC3E}">
        <p14:creationId xmlns:p14="http://schemas.microsoft.com/office/powerpoint/2010/main" val="1798541153"/>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3666" name="Picture 2" descr="08_14_MitosisVsMeiosis-U"/>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7838" y="238125"/>
            <a:ext cx="8188325" cy="6584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3667" name="Rectangle 2"/>
          <p:cNvSpPr>
            <a:spLocks noChangeArrowheads="1"/>
          </p:cNvSpPr>
          <p:nvPr>
            <p:ph type="ctrTitle" idx="4294967295"/>
          </p:nvPr>
        </p:nvSpPr>
        <p:spPr>
          <a:xfrm>
            <a:off x="0" y="50800"/>
            <a:ext cx="1981200" cy="304800"/>
          </a:xfrm>
          <a:extLst>
            <a:ext uri="{91240B29-F687-4F45-9708-019B960494DF}">
              <a14:hiddenLine xmlns:a14="http://schemas.microsoft.com/office/drawing/2010/main" w="3175">
                <a:solidFill>
                  <a:srgbClr val="000000"/>
                </a:solidFill>
                <a:miter lim="800000"/>
                <a:headEnd/>
                <a:tailEnd/>
              </a14:hiddenLine>
            </a:ext>
          </a:extLst>
        </p:spPr>
        <p:txBody>
          <a:bodyPr/>
          <a:lstStyle/>
          <a:p>
            <a:pPr marL="0" indent="0" eaLnBrk="1" hangingPunct="1"/>
            <a:r>
              <a:rPr lang="en-US" sz="1200" b="0" smtClean="0">
                <a:solidFill>
                  <a:schemeClr val="tx1"/>
                </a:solidFill>
                <a:latin typeface="Arial" charset="0"/>
              </a:rPr>
              <a:t>Figure 8.14</a:t>
            </a:r>
          </a:p>
        </p:txBody>
      </p:sp>
      <p:sp>
        <p:nvSpPr>
          <p:cNvPr id="113668" name="Text Box 3"/>
          <p:cNvSpPr txBox="1">
            <a:spLocks noChangeArrowheads="1"/>
          </p:cNvSpPr>
          <p:nvPr/>
        </p:nvSpPr>
        <p:spPr bwMode="auto">
          <a:xfrm>
            <a:off x="688975" y="665163"/>
            <a:ext cx="588963" cy="141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r>
              <a:rPr lang="en-US" sz="1000" b="1"/>
              <a:t>Prophase</a:t>
            </a:r>
          </a:p>
        </p:txBody>
      </p:sp>
      <p:sp>
        <p:nvSpPr>
          <p:cNvPr id="113669" name="Text Box 3"/>
          <p:cNvSpPr txBox="1">
            <a:spLocks noChangeArrowheads="1"/>
          </p:cNvSpPr>
          <p:nvPr/>
        </p:nvSpPr>
        <p:spPr bwMode="auto">
          <a:xfrm>
            <a:off x="692150" y="2195513"/>
            <a:ext cx="712788" cy="141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r>
              <a:rPr lang="en-US" sz="1000" b="1"/>
              <a:t>Metaphase</a:t>
            </a:r>
          </a:p>
        </p:txBody>
      </p:sp>
      <p:sp>
        <p:nvSpPr>
          <p:cNvPr id="113670" name="Text Box 3"/>
          <p:cNvSpPr txBox="1">
            <a:spLocks noChangeArrowheads="1"/>
          </p:cNvSpPr>
          <p:nvPr/>
        </p:nvSpPr>
        <p:spPr bwMode="auto">
          <a:xfrm>
            <a:off x="1112838" y="1322388"/>
            <a:ext cx="822325" cy="638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r>
              <a:rPr lang="en-US" sz="1000" b="1"/>
              <a:t>Duplicated</a:t>
            </a:r>
          </a:p>
          <a:p>
            <a:r>
              <a:rPr lang="en-US" sz="1000" b="1"/>
              <a:t>chromosome</a:t>
            </a:r>
          </a:p>
          <a:p>
            <a:pPr>
              <a:lnSpc>
                <a:spcPct val="90000"/>
              </a:lnSpc>
            </a:pPr>
            <a:r>
              <a:rPr lang="en-US" sz="1000" b="1"/>
              <a:t>(two sister</a:t>
            </a:r>
          </a:p>
          <a:p>
            <a:r>
              <a:rPr lang="en-US" sz="1000" b="1"/>
              <a:t>chromatids)</a:t>
            </a:r>
          </a:p>
        </p:txBody>
      </p:sp>
      <p:sp>
        <p:nvSpPr>
          <p:cNvPr id="113671" name="Text Box 3"/>
          <p:cNvSpPr txBox="1">
            <a:spLocks noChangeArrowheads="1"/>
          </p:cNvSpPr>
          <p:nvPr/>
        </p:nvSpPr>
        <p:spPr bwMode="auto">
          <a:xfrm>
            <a:off x="2311400" y="315913"/>
            <a:ext cx="436563" cy="141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r>
              <a:rPr lang="en-US" sz="1000" b="1"/>
              <a:t>M</a:t>
            </a:r>
            <a:r>
              <a:rPr lang="en-US" sz="800" b="1"/>
              <a:t>ITOSIS</a:t>
            </a:r>
            <a:endParaRPr lang="en-US" sz="1000" b="1"/>
          </a:p>
        </p:txBody>
      </p:sp>
      <p:sp>
        <p:nvSpPr>
          <p:cNvPr id="113672" name="Text Box 3"/>
          <p:cNvSpPr txBox="1">
            <a:spLocks noChangeArrowheads="1"/>
          </p:cNvSpPr>
          <p:nvPr/>
        </p:nvSpPr>
        <p:spPr bwMode="auto">
          <a:xfrm>
            <a:off x="3490913" y="568325"/>
            <a:ext cx="2192337" cy="390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gn="ctr"/>
            <a:r>
              <a:rPr lang="en-US" sz="1000" b="1"/>
              <a:t>Parent cell</a:t>
            </a:r>
          </a:p>
          <a:p>
            <a:pPr algn="ctr"/>
            <a:r>
              <a:rPr lang="en-US" sz="1000" b="1"/>
              <a:t>(before chromosome duplication)</a:t>
            </a:r>
          </a:p>
        </p:txBody>
      </p:sp>
      <p:sp>
        <p:nvSpPr>
          <p:cNvPr id="113673" name="Text Box 3"/>
          <p:cNvSpPr txBox="1">
            <a:spLocks noChangeArrowheads="1"/>
          </p:cNvSpPr>
          <p:nvPr/>
        </p:nvSpPr>
        <p:spPr bwMode="auto">
          <a:xfrm>
            <a:off x="3159125" y="1363663"/>
            <a:ext cx="893763" cy="315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gn="ctr"/>
            <a:r>
              <a:rPr lang="en-US" sz="1000" b="1"/>
              <a:t>Chromosome</a:t>
            </a:r>
          </a:p>
          <a:p>
            <a:pPr algn="ctr">
              <a:lnSpc>
                <a:spcPct val="90000"/>
              </a:lnSpc>
            </a:pPr>
            <a:r>
              <a:rPr lang="en-US" sz="1000" b="1"/>
              <a:t>duplication</a:t>
            </a:r>
          </a:p>
        </p:txBody>
      </p:sp>
      <p:sp>
        <p:nvSpPr>
          <p:cNvPr id="113674" name="Text Box 3"/>
          <p:cNvSpPr txBox="1">
            <a:spLocks noChangeArrowheads="1"/>
          </p:cNvSpPr>
          <p:nvPr/>
        </p:nvSpPr>
        <p:spPr bwMode="auto">
          <a:xfrm>
            <a:off x="5051425" y="1363663"/>
            <a:ext cx="893763" cy="315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gn="ctr"/>
            <a:r>
              <a:rPr lang="en-US" sz="1000" b="1"/>
              <a:t>Chromosome</a:t>
            </a:r>
          </a:p>
          <a:p>
            <a:pPr algn="ctr">
              <a:lnSpc>
                <a:spcPct val="90000"/>
              </a:lnSpc>
            </a:pPr>
            <a:r>
              <a:rPr lang="en-US" sz="1000" b="1"/>
              <a:t>duplication</a:t>
            </a:r>
          </a:p>
        </p:txBody>
      </p:sp>
      <p:sp>
        <p:nvSpPr>
          <p:cNvPr id="113675" name="Text Box 3"/>
          <p:cNvSpPr txBox="1">
            <a:spLocks noChangeArrowheads="1"/>
          </p:cNvSpPr>
          <p:nvPr/>
        </p:nvSpPr>
        <p:spPr bwMode="auto">
          <a:xfrm>
            <a:off x="5851525" y="660400"/>
            <a:ext cx="530225" cy="430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r>
              <a:rPr lang="en-US" sz="1000" b="1"/>
              <a:t>Site of</a:t>
            </a:r>
          </a:p>
          <a:p>
            <a:r>
              <a:rPr lang="en-US" sz="1000" b="1"/>
              <a:t>crossing</a:t>
            </a:r>
          </a:p>
          <a:p>
            <a:r>
              <a:rPr lang="en-US" sz="1000" b="1"/>
              <a:t>over</a:t>
            </a:r>
          </a:p>
        </p:txBody>
      </p:sp>
      <p:sp>
        <p:nvSpPr>
          <p:cNvPr id="113676" name="Text Box 3"/>
          <p:cNvSpPr txBox="1">
            <a:spLocks noChangeArrowheads="1"/>
          </p:cNvSpPr>
          <p:nvPr/>
        </p:nvSpPr>
        <p:spPr bwMode="auto">
          <a:xfrm>
            <a:off x="4284663" y="1843088"/>
            <a:ext cx="495300" cy="147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gn="ctr"/>
            <a:r>
              <a:rPr lang="en-US" sz="1000" b="1"/>
              <a:t>2</a:t>
            </a:r>
            <a:r>
              <a:rPr lang="en-US" sz="1000" b="1" i="1"/>
              <a:t>n</a:t>
            </a:r>
            <a:r>
              <a:rPr lang="en-US" sz="1000" b="1"/>
              <a:t> </a:t>
            </a:r>
            <a:r>
              <a:rPr lang="en-US" sz="1000" b="1">
                <a:sym typeface="Symbol" pitchFamily="84" charset="2"/>
              </a:rPr>
              <a:t></a:t>
            </a:r>
            <a:r>
              <a:rPr lang="en-US" sz="1000" b="1"/>
              <a:t> 4</a:t>
            </a:r>
          </a:p>
        </p:txBody>
      </p:sp>
      <p:sp>
        <p:nvSpPr>
          <p:cNvPr id="113677" name="Text Box 3"/>
          <p:cNvSpPr txBox="1">
            <a:spLocks noChangeArrowheads="1"/>
          </p:cNvSpPr>
          <p:nvPr/>
        </p:nvSpPr>
        <p:spPr bwMode="auto">
          <a:xfrm>
            <a:off x="3200400" y="2617788"/>
            <a:ext cx="984250" cy="438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nSpc>
                <a:spcPct val="110000"/>
              </a:lnSpc>
            </a:pPr>
            <a:r>
              <a:rPr lang="en-US" sz="1000" b="1"/>
              <a:t>Chromosomes</a:t>
            </a:r>
          </a:p>
          <a:p>
            <a:pPr>
              <a:lnSpc>
                <a:spcPct val="90000"/>
              </a:lnSpc>
            </a:pPr>
            <a:r>
              <a:rPr lang="en-US" sz="1000" b="1"/>
              <a:t>align at the</a:t>
            </a:r>
          </a:p>
          <a:p>
            <a:r>
              <a:rPr lang="en-US" sz="1000" b="1"/>
              <a:t>metaphase plate</a:t>
            </a:r>
          </a:p>
        </p:txBody>
      </p:sp>
      <p:sp>
        <p:nvSpPr>
          <p:cNvPr id="113678" name="Text Box 3"/>
          <p:cNvSpPr txBox="1">
            <a:spLocks noChangeArrowheads="1"/>
          </p:cNvSpPr>
          <p:nvPr/>
        </p:nvSpPr>
        <p:spPr bwMode="auto">
          <a:xfrm>
            <a:off x="4705350" y="2608263"/>
            <a:ext cx="1355725" cy="438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nSpc>
                <a:spcPct val="110000"/>
              </a:lnSpc>
            </a:pPr>
            <a:r>
              <a:rPr lang="en-US" sz="1000" b="1"/>
              <a:t>Tetrads (homologous</a:t>
            </a:r>
          </a:p>
          <a:p>
            <a:pPr>
              <a:lnSpc>
                <a:spcPct val="90000"/>
              </a:lnSpc>
            </a:pPr>
            <a:r>
              <a:rPr lang="en-US" sz="1000" b="1"/>
              <a:t>pairs) align at the</a:t>
            </a:r>
          </a:p>
          <a:p>
            <a:r>
              <a:rPr lang="en-US" sz="1000" b="1"/>
              <a:t>metaphase plate</a:t>
            </a:r>
          </a:p>
        </p:txBody>
      </p:sp>
      <p:sp>
        <p:nvSpPr>
          <p:cNvPr id="113679" name="Line 15"/>
          <p:cNvSpPr>
            <a:spLocks noChangeShapeType="1"/>
          </p:cNvSpPr>
          <p:nvPr/>
        </p:nvSpPr>
        <p:spPr bwMode="auto">
          <a:xfrm>
            <a:off x="6134100" y="1054100"/>
            <a:ext cx="601663" cy="287338"/>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3680" name="Text Box 3"/>
          <p:cNvSpPr txBox="1">
            <a:spLocks noChangeArrowheads="1"/>
          </p:cNvSpPr>
          <p:nvPr/>
        </p:nvSpPr>
        <p:spPr bwMode="auto">
          <a:xfrm>
            <a:off x="7621588" y="1298575"/>
            <a:ext cx="1000125" cy="633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nSpc>
                <a:spcPct val="110000"/>
              </a:lnSpc>
            </a:pPr>
            <a:r>
              <a:rPr lang="en-US" sz="1000" b="1"/>
              <a:t>Tetrad formed</a:t>
            </a:r>
          </a:p>
          <a:p>
            <a:pPr>
              <a:lnSpc>
                <a:spcPct val="90000"/>
              </a:lnSpc>
            </a:pPr>
            <a:r>
              <a:rPr lang="en-US" sz="1000" b="1"/>
              <a:t>by synapsis of</a:t>
            </a:r>
          </a:p>
          <a:p>
            <a:r>
              <a:rPr lang="en-US" sz="1000" b="1"/>
              <a:t>homologous</a:t>
            </a:r>
          </a:p>
          <a:p>
            <a:r>
              <a:rPr lang="en-US" sz="1000" b="1"/>
              <a:t>chromosomes</a:t>
            </a:r>
          </a:p>
        </p:txBody>
      </p:sp>
      <p:sp>
        <p:nvSpPr>
          <p:cNvPr id="113681" name="Text Box 3"/>
          <p:cNvSpPr txBox="1">
            <a:spLocks noChangeArrowheads="1"/>
          </p:cNvSpPr>
          <p:nvPr/>
        </p:nvSpPr>
        <p:spPr bwMode="auto">
          <a:xfrm>
            <a:off x="7824788" y="2190750"/>
            <a:ext cx="804862" cy="158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gn="ctr"/>
            <a:r>
              <a:rPr lang="en-US" sz="1000" b="1"/>
              <a:t>Metaphase </a:t>
            </a:r>
            <a:r>
              <a:rPr lang="en-US" sz="1000" b="1">
                <a:latin typeface="Times New Roman" pitchFamily="84" charset="0"/>
              </a:rPr>
              <a:t>I</a:t>
            </a:r>
            <a:endParaRPr lang="en-US" sz="1000" b="1"/>
          </a:p>
        </p:txBody>
      </p:sp>
      <p:sp>
        <p:nvSpPr>
          <p:cNvPr id="113682" name="Text Box 3"/>
          <p:cNvSpPr txBox="1">
            <a:spLocks noChangeArrowheads="1"/>
          </p:cNvSpPr>
          <p:nvPr/>
        </p:nvSpPr>
        <p:spPr bwMode="auto">
          <a:xfrm>
            <a:off x="7788275" y="669925"/>
            <a:ext cx="804863" cy="158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gn="ctr"/>
            <a:r>
              <a:rPr lang="en-US" sz="1000" b="1"/>
              <a:t>Prophase </a:t>
            </a:r>
            <a:r>
              <a:rPr lang="en-US" sz="1000" b="1">
                <a:latin typeface="Times New Roman" pitchFamily="84" charset="0"/>
              </a:rPr>
              <a:t>I</a:t>
            </a:r>
            <a:endParaRPr lang="en-US" sz="1000" b="1"/>
          </a:p>
        </p:txBody>
      </p:sp>
      <p:grpSp>
        <p:nvGrpSpPr>
          <p:cNvPr id="113683" name="Group 19"/>
          <p:cNvGrpSpPr>
            <a:grpSpLocks/>
          </p:cNvGrpSpPr>
          <p:nvPr/>
        </p:nvGrpSpPr>
        <p:grpSpPr bwMode="auto">
          <a:xfrm>
            <a:off x="7011988" y="1303338"/>
            <a:ext cx="557212" cy="80962"/>
            <a:chOff x="4417" y="757"/>
            <a:chExt cx="351" cy="51"/>
          </a:xfrm>
        </p:grpSpPr>
        <p:sp>
          <p:nvSpPr>
            <p:cNvPr id="113704" name="Line 20"/>
            <p:cNvSpPr>
              <a:spLocks noChangeShapeType="1"/>
            </p:cNvSpPr>
            <p:nvPr/>
          </p:nvSpPr>
          <p:spPr bwMode="auto">
            <a:xfrm>
              <a:off x="4485" y="759"/>
              <a:ext cx="283" cy="49"/>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3705" name="AutoShape 21"/>
            <p:cNvSpPr>
              <a:spLocks/>
            </p:cNvSpPr>
            <p:nvPr/>
          </p:nvSpPr>
          <p:spPr bwMode="auto">
            <a:xfrm rot="-3586187">
              <a:off x="4458" y="716"/>
              <a:ext cx="40" cy="122"/>
            </a:xfrm>
            <a:prstGeom prst="rightBrace">
              <a:avLst>
                <a:gd name="adj1" fmla="val 25417"/>
                <a:gd name="adj2" fmla="val 50000"/>
              </a:avLst>
            </a:prstGeom>
            <a:noFill/>
            <a:ln w="1270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113684" name="Text Box 3"/>
          <p:cNvSpPr txBox="1">
            <a:spLocks noChangeArrowheads="1"/>
          </p:cNvSpPr>
          <p:nvPr/>
        </p:nvSpPr>
        <p:spPr bwMode="auto">
          <a:xfrm>
            <a:off x="6299200" y="314325"/>
            <a:ext cx="576263" cy="158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gn="ctr"/>
            <a:r>
              <a:rPr lang="en-US" sz="1000" b="1"/>
              <a:t>M</a:t>
            </a:r>
            <a:r>
              <a:rPr lang="en-US" sz="800" b="1"/>
              <a:t>EIOSIS</a:t>
            </a:r>
            <a:r>
              <a:rPr lang="en-US" sz="1000" b="1"/>
              <a:t> </a:t>
            </a:r>
            <a:r>
              <a:rPr lang="en-US" sz="1000" b="1">
                <a:latin typeface="Times New Roman" pitchFamily="84" charset="0"/>
              </a:rPr>
              <a:t>I</a:t>
            </a:r>
            <a:endParaRPr lang="en-US" sz="1000" b="1"/>
          </a:p>
        </p:txBody>
      </p:sp>
      <p:grpSp>
        <p:nvGrpSpPr>
          <p:cNvPr id="113685" name="Group 23"/>
          <p:cNvGrpSpPr>
            <a:grpSpLocks/>
          </p:cNvGrpSpPr>
          <p:nvPr/>
        </p:nvGrpSpPr>
        <p:grpSpPr bwMode="auto">
          <a:xfrm>
            <a:off x="1949450" y="1489075"/>
            <a:ext cx="473075" cy="146050"/>
            <a:chOff x="1228" y="874"/>
            <a:chExt cx="298" cy="92"/>
          </a:xfrm>
        </p:grpSpPr>
        <p:sp>
          <p:nvSpPr>
            <p:cNvPr id="113702" name="AutoShape 24"/>
            <p:cNvSpPr>
              <a:spLocks/>
            </p:cNvSpPr>
            <p:nvPr/>
          </p:nvSpPr>
          <p:spPr bwMode="auto">
            <a:xfrm>
              <a:off x="1491" y="874"/>
              <a:ext cx="35" cy="92"/>
            </a:xfrm>
            <a:prstGeom prst="leftBrace">
              <a:avLst>
                <a:gd name="adj1" fmla="val 21905"/>
                <a:gd name="adj2" fmla="val 54347"/>
              </a:avLst>
            </a:prstGeom>
            <a:noFill/>
            <a:ln w="1270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3703" name="Line 25"/>
            <p:cNvSpPr>
              <a:spLocks noChangeShapeType="1"/>
            </p:cNvSpPr>
            <p:nvPr/>
          </p:nvSpPr>
          <p:spPr bwMode="auto">
            <a:xfrm flipH="1">
              <a:off x="1228" y="922"/>
              <a:ext cx="270"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113686" name="Text Box 3"/>
          <p:cNvSpPr txBox="1">
            <a:spLocks noChangeArrowheads="1"/>
          </p:cNvSpPr>
          <p:nvPr/>
        </p:nvSpPr>
        <p:spPr bwMode="auto">
          <a:xfrm>
            <a:off x="692150" y="3783013"/>
            <a:ext cx="712788" cy="287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r>
              <a:rPr lang="en-US" sz="1000" b="1"/>
              <a:t>Anaphase</a:t>
            </a:r>
          </a:p>
          <a:p>
            <a:r>
              <a:rPr lang="en-US" sz="1000" b="1"/>
              <a:t>Telophase</a:t>
            </a:r>
          </a:p>
        </p:txBody>
      </p:sp>
      <p:sp>
        <p:nvSpPr>
          <p:cNvPr id="113687" name="Text Box 3"/>
          <p:cNvSpPr txBox="1">
            <a:spLocks noChangeArrowheads="1"/>
          </p:cNvSpPr>
          <p:nvPr/>
        </p:nvSpPr>
        <p:spPr bwMode="auto">
          <a:xfrm>
            <a:off x="2000250" y="4706938"/>
            <a:ext cx="1131888" cy="465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gn="ctr"/>
            <a:r>
              <a:rPr lang="en-US" sz="1000" b="1"/>
              <a:t>Sister chromatids</a:t>
            </a:r>
          </a:p>
          <a:p>
            <a:pPr algn="ctr"/>
            <a:r>
              <a:rPr lang="en-US" sz="1000" b="1"/>
              <a:t>separate during</a:t>
            </a:r>
          </a:p>
          <a:p>
            <a:pPr algn="ctr">
              <a:lnSpc>
                <a:spcPct val="90000"/>
              </a:lnSpc>
            </a:pPr>
            <a:r>
              <a:rPr lang="en-US" sz="1000" b="1"/>
              <a:t>anaphase</a:t>
            </a:r>
          </a:p>
        </p:txBody>
      </p:sp>
      <p:sp>
        <p:nvSpPr>
          <p:cNvPr id="113688" name="Text Box 3"/>
          <p:cNvSpPr txBox="1">
            <a:spLocks noChangeArrowheads="1"/>
          </p:cNvSpPr>
          <p:nvPr/>
        </p:nvSpPr>
        <p:spPr bwMode="auto">
          <a:xfrm>
            <a:off x="1527175" y="5548313"/>
            <a:ext cx="176213" cy="153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r>
              <a:rPr lang="en-US" sz="1000" b="1"/>
              <a:t>2</a:t>
            </a:r>
            <a:r>
              <a:rPr lang="en-US" sz="1000" b="1" i="1"/>
              <a:t>n</a:t>
            </a:r>
            <a:endParaRPr lang="en-US" sz="1000" b="1"/>
          </a:p>
        </p:txBody>
      </p:sp>
      <p:sp>
        <p:nvSpPr>
          <p:cNvPr id="113689" name="Text Box 3"/>
          <p:cNvSpPr txBox="1">
            <a:spLocks noChangeArrowheads="1"/>
          </p:cNvSpPr>
          <p:nvPr/>
        </p:nvSpPr>
        <p:spPr bwMode="auto">
          <a:xfrm>
            <a:off x="3489325" y="5545138"/>
            <a:ext cx="176213" cy="153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r>
              <a:rPr lang="en-US" sz="1000" b="1"/>
              <a:t>2</a:t>
            </a:r>
            <a:r>
              <a:rPr lang="en-US" sz="1000" b="1" i="1"/>
              <a:t>n</a:t>
            </a:r>
            <a:endParaRPr lang="en-US" sz="1000" b="1"/>
          </a:p>
        </p:txBody>
      </p:sp>
      <p:sp>
        <p:nvSpPr>
          <p:cNvPr id="113690" name="Text Box 3"/>
          <p:cNvSpPr txBox="1">
            <a:spLocks noChangeArrowheads="1"/>
          </p:cNvSpPr>
          <p:nvPr/>
        </p:nvSpPr>
        <p:spPr bwMode="auto">
          <a:xfrm>
            <a:off x="1828800" y="5786438"/>
            <a:ext cx="1576388" cy="153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r>
              <a:rPr lang="en-US" sz="1000" b="1"/>
              <a:t>Daughter cells of mitosis</a:t>
            </a:r>
          </a:p>
        </p:txBody>
      </p:sp>
      <p:sp>
        <p:nvSpPr>
          <p:cNvPr id="113691" name="Text Box 3"/>
          <p:cNvSpPr txBox="1">
            <a:spLocks noChangeArrowheads="1"/>
          </p:cNvSpPr>
          <p:nvPr/>
        </p:nvSpPr>
        <p:spPr bwMode="auto">
          <a:xfrm>
            <a:off x="4610100" y="5605463"/>
            <a:ext cx="938213" cy="1058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r>
              <a:rPr lang="en-US" sz="1000" b="1"/>
              <a:t>No further</a:t>
            </a:r>
          </a:p>
          <a:p>
            <a:r>
              <a:rPr lang="en-US" sz="1000" b="1"/>
              <a:t>chromosomal</a:t>
            </a:r>
          </a:p>
          <a:p>
            <a:pPr>
              <a:lnSpc>
                <a:spcPct val="90000"/>
              </a:lnSpc>
            </a:pPr>
            <a:r>
              <a:rPr lang="en-US" sz="1000" b="1"/>
              <a:t>duplication;</a:t>
            </a:r>
          </a:p>
          <a:p>
            <a:r>
              <a:rPr lang="en-US" sz="1000" b="1"/>
              <a:t>sister</a:t>
            </a:r>
          </a:p>
          <a:p>
            <a:r>
              <a:rPr lang="en-US" sz="1000" b="1"/>
              <a:t>chromatids</a:t>
            </a:r>
          </a:p>
          <a:p>
            <a:pPr>
              <a:lnSpc>
                <a:spcPct val="90000"/>
              </a:lnSpc>
            </a:pPr>
            <a:r>
              <a:rPr lang="en-US" sz="1000" b="1"/>
              <a:t>separate during</a:t>
            </a:r>
          </a:p>
          <a:p>
            <a:r>
              <a:rPr lang="en-US" sz="1000" b="1"/>
              <a:t>anaphase </a:t>
            </a:r>
            <a:r>
              <a:rPr lang="en-US" sz="1000" b="1">
                <a:latin typeface="Times New Roman" pitchFamily="84" charset="0"/>
              </a:rPr>
              <a:t>II</a:t>
            </a:r>
            <a:endParaRPr lang="en-US" sz="1000" b="1"/>
          </a:p>
        </p:txBody>
      </p:sp>
      <p:sp>
        <p:nvSpPr>
          <p:cNvPr id="113692" name="Text Box 3"/>
          <p:cNvSpPr txBox="1">
            <a:spLocks noChangeArrowheads="1"/>
          </p:cNvSpPr>
          <p:nvPr/>
        </p:nvSpPr>
        <p:spPr bwMode="auto">
          <a:xfrm>
            <a:off x="5870575" y="6192838"/>
            <a:ext cx="90488" cy="153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r>
              <a:rPr lang="en-US" sz="1000" b="1" i="1"/>
              <a:t>n</a:t>
            </a:r>
            <a:endParaRPr lang="en-US" sz="1000" b="1"/>
          </a:p>
        </p:txBody>
      </p:sp>
      <p:sp>
        <p:nvSpPr>
          <p:cNvPr id="113693" name="Text Box 3"/>
          <p:cNvSpPr txBox="1">
            <a:spLocks noChangeArrowheads="1"/>
          </p:cNvSpPr>
          <p:nvPr/>
        </p:nvSpPr>
        <p:spPr bwMode="auto">
          <a:xfrm>
            <a:off x="6442075" y="6192838"/>
            <a:ext cx="90488" cy="153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r>
              <a:rPr lang="en-US" sz="1000" b="1" i="1"/>
              <a:t>n</a:t>
            </a:r>
            <a:endParaRPr lang="en-US" sz="1000" b="1"/>
          </a:p>
        </p:txBody>
      </p:sp>
      <p:sp>
        <p:nvSpPr>
          <p:cNvPr id="113694" name="Text Box 3"/>
          <p:cNvSpPr txBox="1">
            <a:spLocks noChangeArrowheads="1"/>
          </p:cNvSpPr>
          <p:nvPr/>
        </p:nvSpPr>
        <p:spPr bwMode="auto">
          <a:xfrm>
            <a:off x="7127875" y="6192838"/>
            <a:ext cx="90488" cy="153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r>
              <a:rPr lang="en-US" sz="1000" b="1" i="1"/>
              <a:t>n</a:t>
            </a:r>
            <a:endParaRPr lang="en-US" sz="1000" b="1"/>
          </a:p>
        </p:txBody>
      </p:sp>
      <p:sp>
        <p:nvSpPr>
          <p:cNvPr id="113695" name="Text Box 3"/>
          <p:cNvSpPr txBox="1">
            <a:spLocks noChangeArrowheads="1"/>
          </p:cNvSpPr>
          <p:nvPr/>
        </p:nvSpPr>
        <p:spPr bwMode="auto">
          <a:xfrm>
            <a:off x="7750175" y="6192838"/>
            <a:ext cx="90488" cy="153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r>
              <a:rPr lang="en-US" sz="1000" b="1" i="1"/>
              <a:t>n</a:t>
            </a:r>
            <a:endParaRPr lang="en-US" sz="1000" b="1"/>
          </a:p>
        </p:txBody>
      </p:sp>
      <p:sp>
        <p:nvSpPr>
          <p:cNvPr id="113696" name="Text Box 3"/>
          <p:cNvSpPr txBox="1">
            <a:spLocks noChangeArrowheads="1"/>
          </p:cNvSpPr>
          <p:nvPr/>
        </p:nvSpPr>
        <p:spPr bwMode="auto">
          <a:xfrm>
            <a:off x="6038850" y="6380163"/>
            <a:ext cx="1766888" cy="147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r>
              <a:rPr lang="en-US" sz="1000" b="1"/>
              <a:t>Daughter cells of meiosis </a:t>
            </a:r>
            <a:r>
              <a:rPr lang="en-US" sz="1000" b="1">
                <a:latin typeface="Times New Roman" pitchFamily="84" charset="0"/>
              </a:rPr>
              <a:t>II</a:t>
            </a:r>
            <a:endParaRPr lang="en-US" sz="1000" b="1"/>
          </a:p>
        </p:txBody>
      </p:sp>
      <p:sp>
        <p:nvSpPr>
          <p:cNvPr id="113697" name="Text Box 3"/>
          <p:cNvSpPr txBox="1">
            <a:spLocks noChangeArrowheads="1"/>
          </p:cNvSpPr>
          <p:nvPr/>
        </p:nvSpPr>
        <p:spPr bwMode="auto">
          <a:xfrm>
            <a:off x="6477000" y="4741863"/>
            <a:ext cx="700088"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gn="ctr"/>
            <a:r>
              <a:rPr lang="en-US" sz="1000" b="1"/>
              <a:t>Daughter</a:t>
            </a:r>
          </a:p>
          <a:p>
            <a:pPr algn="ctr"/>
            <a:r>
              <a:rPr lang="en-US" sz="1000" b="1"/>
              <a:t>cells of</a:t>
            </a:r>
          </a:p>
          <a:p>
            <a:pPr algn="ctr">
              <a:lnSpc>
                <a:spcPct val="90000"/>
              </a:lnSpc>
            </a:pPr>
            <a:r>
              <a:rPr lang="en-US" sz="1000" b="1"/>
              <a:t>meiosis </a:t>
            </a:r>
            <a:r>
              <a:rPr lang="en-US" sz="1000" b="1">
                <a:latin typeface="Times New Roman" pitchFamily="84" charset="0"/>
              </a:rPr>
              <a:t>I</a:t>
            </a:r>
            <a:endParaRPr lang="en-US" sz="1000" b="1"/>
          </a:p>
        </p:txBody>
      </p:sp>
      <p:sp>
        <p:nvSpPr>
          <p:cNvPr id="113698" name="Text Box 3"/>
          <p:cNvSpPr txBox="1">
            <a:spLocks noChangeArrowheads="1"/>
          </p:cNvSpPr>
          <p:nvPr/>
        </p:nvSpPr>
        <p:spPr bwMode="auto">
          <a:xfrm>
            <a:off x="7893050" y="4730750"/>
            <a:ext cx="547688"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gn="ctr">
              <a:lnSpc>
                <a:spcPct val="110000"/>
              </a:lnSpc>
            </a:pPr>
            <a:r>
              <a:rPr lang="en-US" sz="1000" b="1"/>
              <a:t>Haploid</a:t>
            </a:r>
          </a:p>
          <a:p>
            <a:pPr algn="ctr"/>
            <a:r>
              <a:rPr lang="en-US" sz="1000" b="1" i="1"/>
              <a:t>n</a:t>
            </a:r>
            <a:r>
              <a:rPr lang="en-US" sz="1000" b="1"/>
              <a:t> </a:t>
            </a:r>
            <a:r>
              <a:rPr lang="en-US" sz="1000" b="1">
                <a:sym typeface="Symbol" pitchFamily="84" charset="2"/>
              </a:rPr>
              <a:t></a:t>
            </a:r>
            <a:r>
              <a:rPr lang="en-US" sz="1000" b="1"/>
              <a:t> 2</a:t>
            </a:r>
          </a:p>
        </p:txBody>
      </p:sp>
      <p:sp>
        <p:nvSpPr>
          <p:cNvPr id="113699" name="Text Box 3"/>
          <p:cNvSpPr txBox="1">
            <a:spLocks noChangeArrowheads="1"/>
          </p:cNvSpPr>
          <p:nvPr/>
        </p:nvSpPr>
        <p:spPr bwMode="auto">
          <a:xfrm>
            <a:off x="7824788" y="3781425"/>
            <a:ext cx="758825"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gn="ctr"/>
            <a:r>
              <a:rPr lang="en-US" sz="1000" b="1"/>
              <a:t>Anaphase </a:t>
            </a:r>
            <a:r>
              <a:rPr lang="en-US" sz="1000" b="1">
                <a:latin typeface="Times New Roman" pitchFamily="84" charset="0"/>
              </a:rPr>
              <a:t>I</a:t>
            </a:r>
            <a:endParaRPr lang="en-US" sz="1000" b="1"/>
          </a:p>
          <a:p>
            <a:pPr algn="ctr"/>
            <a:r>
              <a:rPr lang="en-US" sz="1000" b="1"/>
              <a:t>Telophase </a:t>
            </a:r>
            <a:r>
              <a:rPr lang="en-US" sz="1000" b="1">
                <a:latin typeface="Times New Roman" pitchFamily="84" charset="0"/>
              </a:rPr>
              <a:t>I</a:t>
            </a:r>
          </a:p>
        </p:txBody>
      </p:sp>
      <p:sp>
        <p:nvSpPr>
          <p:cNvPr id="113700" name="Text Box 3"/>
          <p:cNvSpPr txBox="1">
            <a:spLocks noChangeArrowheads="1"/>
          </p:cNvSpPr>
          <p:nvPr/>
        </p:nvSpPr>
        <p:spPr bwMode="auto">
          <a:xfrm>
            <a:off x="4716463" y="4083050"/>
            <a:ext cx="1074737" cy="1049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r>
              <a:rPr lang="en-US" sz="1000" b="1"/>
              <a:t>Homologous</a:t>
            </a:r>
          </a:p>
          <a:p>
            <a:r>
              <a:rPr lang="en-US" sz="1000" b="1"/>
              <a:t>chromosomes</a:t>
            </a:r>
          </a:p>
          <a:p>
            <a:pPr>
              <a:lnSpc>
                <a:spcPct val="90000"/>
              </a:lnSpc>
            </a:pPr>
            <a:r>
              <a:rPr lang="en-US" sz="1000" b="1"/>
              <a:t>separate during</a:t>
            </a:r>
          </a:p>
          <a:p>
            <a:r>
              <a:rPr lang="en-US" sz="1000" b="1"/>
              <a:t>anaphase </a:t>
            </a:r>
            <a:r>
              <a:rPr lang="en-US" sz="1000" b="1">
                <a:latin typeface="Times New Roman" pitchFamily="84" charset="0"/>
              </a:rPr>
              <a:t>I</a:t>
            </a:r>
            <a:r>
              <a:rPr lang="en-US" sz="1000" b="1"/>
              <a:t>;</a:t>
            </a:r>
          </a:p>
          <a:p>
            <a:r>
              <a:rPr lang="en-US" sz="1000" b="1"/>
              <a:t>sister</a:t>
            </a:r>
          </a:p>
          <a:p>
            <a:r>
              <a:rPr lang="en-US" sz="1000" b="1"/>
              <a:t>chromatids</a:t>
            </a:r>
          </a:p>
          <a:p>
            <a:r>
              <a:rPr lang="en-US" sz="1000" b="1"/>
              <a:t>remain together</a:t>
            </a:r>
          </a:p>
        </p:txBody>
      </p:sp>
      <p:sp>
        <p:nvSpPr>
          <p:cNvPr id="113701" name="Text Box 3"/>
          <p:cNvSpPr txBox="1">
            <a:spLocks noChangeArrowheads="1"/>
          </p:cNvSpPr>
          <p:nvPr/>
        </p:nvSpPr>
        <p:spPr bwMode="auto">
          <a:xfrm>
            <a:off x="6443663" y="5270500"/>
            <a:ext cx="758825" cy="141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gn="ctr"/>
            <a:r>
              <a:rPr lang="en-US" sz="1000" b="1"/>
              <a:t>M</a:t>
            </a:r>
            <a:r>
              <a:rPr lang="en-US" sz="800" b="1"/>
              <a:t>EIOSIS</a:t>
            </a:r>
            <a:r>
              <a:rPr lang="en-US" sz="1000" b="1"/>
              <a:t> </a:t>
            </a:r>
            <a:r>
              <a:rPr lang="en-US" sz="1000" b="1">
                <a:latin typeface="Times New Roman" pitchFamily="84" charset="0"/>
              </a:rPr>
              <a:t>II</a:t>
            </a:r>
          </a:p>
        </p:txBody>
      </p:sp>
    </p:spTree>
    <p:extLst>
      <p:ext uri="{BB962C8B-B14F-4D97-AF65-F5344CB8AC3E}">
        <p14:creationId xmlns:p14="http://schemas.microsoft.com/office/powerpoint/2010/main" val="179385687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4690" name="Picture 2" descr="08_14aMitosisVsMeiosis-U"/>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96863" y="836613"/>
            <a:ext cx="8548687" cy="5183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4691" name="Rectangle 2"/>
          <p:cNvSpPr>
            <a:spLocks noChangeArrowheads="1"/>
          </p:cNvSpPr>
          <p:nvPr>
            <p:ph type="ctrTitle" idx="4294967295"/>
          </p:nvPr>
        </p:nvSpPr>
        <p:spPr>
          <a:xfrm>
            <a:off x="0" y="50800"/>
            <a:ext cx="1981200" cy="304800"/>
          </a:xfrm>
          <a:extLst>
            <a:ext uri="{91240B29-F687-4F45-9708-019B960494DF}">
              <a14:hiddenLine xmlns:a14="http://schemas.microsoft.com/office/drawing/2010/main" w="3175">
                <a:solidFill>
                  <a:srgbClr val="000000"/>
                </a:solidFill>
                <a:miter lim="800000"/>
                <a:headEnd/>
                <a:tailEnd/>
              </a14:hiddenLine>
            </a:ext>
          </a:extLst>
        </p:spPr>
        <p:txBody>
          <a:bodyPr/>
          <a:lstStyle/>
          <a:p>
            <a:pPr marL="0" indent="0" eaLnBrk="1" hangingPunct="1"/>
            <a:r>
              <a:rPr lang="en-US" sz="1200" b="0" smtClean="0">
                <a:solidFill>
                  <a:schemeClr val="tx1"/>
                </a:solidFill>
                <a:latin typeface="Arial" charset="0"/>
              </a:rPr>
              <a:t>Figure 8.14_1</a:t>
            </a:r>
          </a:p>
        </p:txBody>
      </p:sp>
      <p:sp>
        <p:nvSpPr>
          <p:cNvPr id="114692" name="Text Box 3"/>
          <p:cNvSpPr txBox="1">
            <a:spLocks noChangeArrowheads="1"/>
          </p:cNvSpPr>
          <p:nvPr/>
        </p:nvSpPr>
        <p:spPr bwMode="auto">
          <a:xfrm>
            <a:off x="777875" y="1401763"/>
            <a:ext cx="1038225" cy="268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r>
              <a:rPr lang="en-US" sz="1600" b="1"/>
              <a:t>Prophase</a:t>
            </a:r>
          </a:p>
        </p:txBody>
      </p:sp>
      <p:sp>
        <p:nvSpPr>
          <p:cNvPr id="114693" name="Text Box 3"/>
          <p:cNvSpPr txBox="1">
            <a:spLocks noChangeArrowheads="1"/>
          </p:cNvSpPr>
          <p:nvPr/>
        </p:nvSpPr>
        <p:spPr bwMode="auto">
          <a:xfrm>
            <a:off x="781050" y="3605213"/>
            <a:ext cx="1144588" cy="268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r>
              <a:rPr lang="en-US" sz="1600" b="1"/>
              <a:t>Metaphase</a:t>
            </a:r>
          </a:p>
        </p:txBody>
      </p:sp>
      <p:sp>
        <p:nvSpPr>
          <p:cNvPr id="114694" name="Text Box 3"/>
          <p:cNvSpPr txBox="1">
            <a:spLocks noChangeArrowheads="1"/>
          </p:cNvSpPr>
          <p:nvPr/>
        </p:nvSpPr>
        <p:spPr bwMode="auto">
          <a:xfrm>
            <a:off x="868363" y="931863"/>
            <a:ext cx="784225" cy="230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r>
              <a:rPr lang="en-US" sz="1600" b="1"/>
              <a:t>M</a:t>
            </a:r>
            <a:r>
              <a:rPr lang="en-US" sz="1300" b="1"/>
              <a:t>ITOSIS</a:t>
            </a:r>
            <a:endParaRPr lang="en-US" sz="1600" b="1"/>
          </a:p>
        </p:txBody>
      </p:sp>
      <p:sp>
        <p:nvSpPr>
          <p:cNvPr id="114695" name="Text Box 3"/>
          <p:cNvSpPr txBox="1">
            <a:spLocks noChangeArrowheads="1"/>
          </p:cNvSpPr>
          <p:nvPr/>
        </p:nvSpPr>
        <p:spPr bwMode="auto">
          <a:xfrm>
            <a:off x="2765425" y="1330325"/>
            <a:ext cx="3321050" cy="530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gn="ctr"/>
            <a:r>
              <a:rPr lang="en-US" sz="1600" b="1"/>
              <a:t>Parent cell</a:t>
            </a:r>
          </a:p>
          <a:p>
            <a:pPr algn="ctr">
              <a:lnSpc>
                <a:spcPct val="90000"/>
              </a:lnSpc>
            </a:pPr>
            <a:r>
              <a:rPr lang="en-US" sz="1600" b="1"/>
              <a:t>(before chromosome duplication)</a:t>
            </a:r>
          </a:p>
        </p:txBody>
      </p:sp>
      <p:sp>
        <p:nvSpPr>
          <p:cNvPr id="114696" name="Text Box 3"/>
          <p:cNvSpPr txBox="1">
            <a:spLocks noChangeArrowheads="1"/>
          </p:cNvSpPr>
          <p:nvPr/>
        </p:nvSpPr>
        <p:spPr bwMode="auto">
          <a:xfrm>
            <a:off x="2206625" y="2560638"/>
            <a:ext cx="1389063" cy="487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gn="ctr"/>
            <a:r>
              <a:rPr lang="en-US" sz="1600" b="1"/>
              <a:t>Chromosome</a:t>
            </a:r>
          </a:p>
          <a:p>
            <a:pPr algn="ctr">
              <a:lnSpc>
                <a:spcPct val="90000"/>
              </a:lnSpc>
            </a:pPr>
            <a:r>
              <a:rPr lang="en-US" sz="1600" b="1"/>
              <a:t>duplication</a:t>
            </a:r>
          </a:p>
        </p:txBody>
      </p:sp>
      <p:sp>
        <p:nvSpPr>
          <p:cNvPr id="114697" name="Text Box 3"/>
          <p:cNvSpPr txBox="1">
            <a:spLocks noChangeArrowheads="1"/>
          </p:cNvSpPr>
          <p:nvPr/>
        </p:nvSpPr>
        <p:spPr bwMode="auto">
          <a:xfrm>
            <a:off x="5184775" y="2562225"/>
            <a:ext cx="1363663"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gn="ctr"/>
            <a:r>
              <a:rPr lang="en-US" sz="1600" b="1"/>
              <a:t>Chromosome</a:t>
            </a:r>
          </a:p>
          <a:p>
            <a:pPr algn="ctr">
              <a:lnSpc>
                <a:spcPct val="90000"/>
              </a:lnSpc>
            </a:pPr>
            <a:r>
              <a:rPr lang="en-US" sz="1600" b="1"/>
              <a:t>duplication</a:t>
            </a:r>
          </a:p>
        </p:txBody>
      </p:sp>
      <p:sp>
        <p:nvSpPr>
          <p:cNvPr id="114698" name="Text Box 3"/>
          <p:cNvSpPr txBox="1">
            <a:spLocks noChangeArrowheads="1"/>
          </p:cNvSpPr>
          <p:nvPr/>
        </p:nvSpPr>
        <p:spPr bwMode="auto">
          <a:xfrm>
            <a:off x="6403975" y="1479550"/>
            <a:ext cx="877888" cy="684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r>
              <a:rPr lang="en-US" sz="1600" b="1"/>
              <a:t>Site of</a:t>
            </a:r>
          </a:p>
          <a:p>
            <a:pPr>
              <a:lnSpc>
                <a:spcPct val="90000"/>
              </a:lnSpc>
            </a:pPr>
            <a:r>
              <a:rPr lang="en-US" sz="1600" b="1"/>
              <a:t>crossing</a:t>
            </a:r>
          </a:p>
          <a:p>
            <a:r>
              <a:rPr lang="en-US" sz="1600" b="1"/>
              <a:t>over</a:t>
            </a:r>
          </a:p>
        </p:txBody>
      </p:sp>
      <p:sp>
        <p:nvSpPr>
          <p:cNvPr id="114699" name="Text Box 3"/>
          <p:cNvSpPr txBox="1">
            <a:spLocks noChangeArrowheads="1"/>
          </p:cNvSpPr>
          <p:nvPr/>
        </p:nvSpPr>
        <p:spPr bwMode="auto">
          <a:xfrm>
            <a:off x="3976688" y="3319463"/>
            <a:ext cx="730250" cy="223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gn="ctr"/>
            <a:r>
              <a:rPr lang="en-US" sz="1600" b="1"/>
              <a:t>2</a:t>
            </a:r>
            <a:r>
              <a:rPr lang="en-US" sz="1600" b="1" i="1"/>
              <a:t>n</a:t>
            </a:r>
            <a:r>
              <a:rPr lang="en-US" sz="1600" b="1"/>
              <a:t> </a:t>
            </a:r>
            <a:r>
              <a:rPr lang="en-US" sz="1600" b="1">
                <a:sym typeface="Symbol" pitchFamily="84" charset="2"/>
              </a:rPr>
              <a:t></a:t>
            </a:r>
            <a:r>
              <a:rPr lang="en-US" sz="1600" b="1"/>
              <a:t> 4</a:t>
            </a:r>
          </a:p>
        </p:txBody>
      </p:sp>
      <p:sp>
        <p:nvSpPr>
          <p:cNvPr id="114700" name="Text Box 3"/>
          <p:cNvSpPr txBox="1">
            <a:spLocks noChangeArrowheads="1"/>
          </p:cNvSpPr>
          <p:nvPr/>
        </p:nvSpPr>
        <p:spPr bwMode="auto">
          <a:xfrm>
            <a:off x="2270125" y="4519613"/>
            <a:ext cx="1638300" cy="717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nSpc>
                <a:spcPct val="110000"/>
              </a:lnSpc>
            </a:pPr>
            <a:r>
              <a:rPr lang="en-US" sz="1600" b="1"/>
              <a:t>Chromosomes</a:t>
            </a:r>
          </a:p>
          <a:p>
            <a:pPr>
              <a:lnSpc>
                <a:spcPct val="90000"/>
              </a:lnSpc>
            </a:pPr>
            <a:r>
              <a:rPr lang="en-US" sz="1600" b="1"/>
              <a:t>align at the</a:t>
            </a:r>
          </a:p>
          <a:p>
            <a:r>
              <a:rPr lang="en-US" sz="1600" b="1"/>
              <a:t>metaphase plate</a:t>
            </a:r>
          </a:p>
        </p:txBody>
      </p:sp>
      <p:sp>
        <p:nvSpPr>
          <p:cNvPr id="114701" name="Text Box 3"/>
          <p:cNvSpPr txBox="1">
            <a:spLocks noChangeArrowheads="1"/>
          </p:cNvSpPr>
          <p:nvPr/>
        </p:nvSpPr>
        <p:spPr bwMode="auto">
          <a:xfrm>
            <a:off x="4600575" y="4500563"/>
            <a:ext cx="2244725" cy="806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nSpc>
                <a:spcPct val="110000"/>
              </a:lnSpc>
            </a:pPr>
            <a:r>
              <a:rPr lang="en-US" sz="1600" b="1"/>
              <a:t>Tetrads (homologous</a:t>
            </a:r>
          </a:p>
          <a:p>
            <a:pPr>
              <a:lnSpc>
                <a:spcPct val="90000"/>
              </a:lnSpc>
            </a:pPr>
            <a:r>
              <a:rPr lang="en-US" sz="1600" b="1"/>
              <a:t>pairs) align at the</a:t>
            </a:r>
          </a:p>
          <a:p>
            <a:r>
              <a:rPr lang="en-US" sz="1600" b="1"/>
              <a:t>metaphase plate</a:t>
            </a:r>
          </a:p>
        </p:txBody>
      </p:sp>
      <p:sp>
        <p:nvSpPr>
          <p:cNvPr id="114702" name="Line 14"/>
          <p:cNvSpPr>
            <a:spLocks noChangeShapeType="1"/>
          </p:cNvSpPr>
          <p:nvPr/>
        </p:nvSpPr>
        <p:spPr bwMode="auto">
          <a:xfrm>
            <a:off x="6848475" y="2095500"/>
            <a:ext cx="931863" cy="44450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4703" name="Text Box 3"/>
          <p:cNvSpPr txBox="1">
            <a:spLocks noChangeArrowheads="1"/>
          </p:cNvSpPr>
          <p:nvPr/>
        </p:nvSpPr>
        <p:spPr bwMode="auto">
          <a:xfrm>
            <a:off x="6799263" y="3255963"/>
            <a:ext cx="644525"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nSpc>
                <a:spcPct val="110000"/>
              </a:lnSpc>
            </a:pPr>
            <a:r>
              <a:rPr lang="en-US" sz="1600" b="1"/>
              <a:t>Tetrad</a:t>
            </a:r>
          </a:p>
        </p:txBody>
      </p:sp>
      <p:sp>
        <p:nvSpPr>
          <p:cNvPr id="114704" name="Text Box 3"/>
          <p:cNvSpPr txBox="1">
            <a:spLocks noChangeArrowheads="1"/>
          </p:cNvSpPr>
          <p:nvPr/>
        </p:nvSpPr>
        <p:spPr bwMode="auto">
          <a:xfrm>
            <a:off x="7327900" y="3609975"/>
            <a:ext cx="1287463" cy="238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gn="ctr"/>
            <a:r>
              <a:rPr lang="en-US" sz="1600" b="1"/>
              <a:t>Metaphase </a:t>
            </a:r>
            <a:r>
              <a:rPr lang="en-US" sz="1600" b="1">
                <a:latin typeface="Times New Roman" pitchFamily="84" charset="0"/>
              </a:rPr>
              <a:t>I</a:t>
            </a:r>
            <a:endParaRPr lang="en-US" sz="1600" b="1"/>
          </a:p>
        </p:txBody>
      </p:sp>
      <p:sp>
        <p:nvSpPr>
          <p:cNvPr id="114705" name="Text Box 3"/>
          <p:cNvSpPr txBox="1">
            <a:spLocks noChangeArrowheads="1"/>
          </p:cNvSpPr>
          <p:nvPr/>
        </p:nvSpPr>
        <p:spPr bwMode="auto">
          <a:xfrm>
            <a:off x="7391400" y="1406525"/>
            <a:ext cx="1122363"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gn="ctr"/>
            <a:r>
              <a:rPr lang="en-US" sz="1600" b="1"/>
              <a:t>Prophase </a:t>
            </a:r>
            <a:r>
              <a:rPr lang="en-US" sz="1600" b="1">
                <a:latin typeface="Times New Roman" pitchFamily="84" charset="0"/>
              </a:rPr>
              <a:t>I</a:t>
            </a:r>
            <a:endParaRPr lang="en-US" sz="1600" b="1"/>
          </a:p>
        </p:txBody>
      </p:sp>
      <p:sp>
        <p:nvSpPr>
          <p:cNvPr id="114706" name="Line 18"/>
          <p:cNvSpPr>
            <a:spLocks noChangeShapeType="1"/>
          </p:cNvSpPr>
          <p:nvPr/>
        </p:nvSpPr>
        <p:spPr bwMode="auto">
          <a:xfrm flipV="1">
            <a:off x="7453313" y="2913063"/>
            <a:ext cx="644525" cy="487362"/>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4707" name="AutoShape 19"/>
          <p:cNvSpPr>
            <a:spLocks/>
          </p:cNvSpPr>
          <p:nvPr/>
        </p:nvSpPr>
        <p:spPr bwMode="auto">
          <a:xfrm rot="8128082">
            <a:off x="8061325" y="2738438"/>
            <a:ext cx="88900" cy="296862"/>
          </a:xfrm>
          <a:prstGeom prst="rightBrace">
            <a:avLst>
              <a:gd name="adj1" fmla="val 27827"/>
              <a:gd name="adj2" fmla="val 46481"/>
            </a:avLst>
          </a:prstGeom>
          <a:noFill/>
          <a:ln w="1270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4708" name="Text Box 3"/>
          <p:cNvSpPr txBox="1">
            <a:spLocks noChangeArrowheads="1"/>
          </p:cNvSpPr>
          <p:nvPr/>
        </p:nvSpPr>
        <p:spPr bwMode="auto">
          <a:xfrm>
            <a:off x="7483475" y="928688"/>
            <a:ext cx="927100" cy="242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gn="ctr"/>
            <a:r>
              <a:rPr lang="en-US" sz="1600" b="1"/>
              <a:t>M</a:t>
            </a:r>
            <a:r>
              <a:rPr lang="en-US" sz="1300" b="1"/>
              <a:t>EIOSIS</a:t>
            </a:r>
            <a:r>
              <a:rPr lang="en-US" sz="1600" b="1"/>
              <a:t> </a:t>
            </a:r>
            <a:r>
              <a:rPr lang="en-US" sz="1600" b="1">
                <a:latin typeface="Times New Roman" pitchFamily="84" charset="0"/>
              </a:rPr>
              <a:t>I</a:t>
            </a:r>
            <a:endParaRPr lang="en-US" sz="1600" b="1"/>
          </a:p>
        </p:txBody>
      </p:sp>
    </p:spTree>
    <p:extLst>
      <p:ext uri="{BB962C8B-B14F-4D97-AF65-F5344CB8AC3E}">
        <p14:creationId xmlns:p14="http://schemas.microsoft.com/office/powerpoint/2010/main" val="104827066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5714" name="Picture 2" descr="08_14bMitosisVsMeiosis-U"/>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71625" y="149225"/>
            <a:ext cx="5999163" cy="6584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5715" name="Rectangle 2"/>
          <p:cNvSpPr>
            <a:spLocks noChangeArrowheads="1"/>
          </p:cNvSpPr>
          <p:nvPr>
            <p:ph type="ctrTitle" idx="4294967295"/>
          </p:nvPr>
        </p:nvSpPr>
        <p:spPr>
          <a:xfrm>
            <a:off x="0" y="50800"/>
            <a:ext cx="1981200" cy="304800"/>
          </a:xfrm>
          <a:extLst>
            <a:ext uri="{91240B29-F687-4F45-9708-019B960494DF}">
              <a14:hiddenLine xmlns:a14="http://schemas.microsoft.com/office/drawing/2010/main" w="3175">
                <a:solidFill>
                  <a:srgbClr val="000000"/>
                </a:solidFill>
                <a:miter lim="800000"/>
                <a:headEnd/>
                <a:tailEnd/>
              </a14:hiddenLine>
            </a:ext>
          </a:extLst>
        </p:spPr>
        <p:txBody>
          <a:bodyPr/>
          <a:lstStyle/>
          <a:p>
            <a:pPr marL="0" indent="0" eaLnBrk="1" hangingPunct="1"/>
            <a:r>
              <a:rPr lang="en-US" sz="1200" b="0" smtClean="0">
                <a:solidFill>
                  <a:schemeClr val="tx1"/>
                </a:solidFill>
                <a:latin typeface="Arial" charset="0"/>
              </a:rPr>
              <a:t>Figure 8.14_2</a:t>
            </a:r>
          </a:p>
        </p:txBody>
      </p:sp>
      <p:sp>
        <p:nvSpPr>
          <p:cNvPr id="115716" name="Text Box 3"/>
          <p:cNvSpPr txBox="1">
            <a:spLocks noChangeArrowheads="1"/>
          </p:cNvSpPr>
          <p:nvPr/>
        </p:nvSpPr>
        <p:spPr bwMode="auto">
          <a:xfrm>
            <a:off x="1638300" y="684213"/>
            <a:ext cx="1271588"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r>
              <a:rPr lang="en-US" sz="1800" b="1"/>
              <a:t>Metaphase</a:t>
            </a:r>
          </a:p>
        </p:txBody>
      </p:sp>
      <p:sp>
        <p:nvSpPr>
          <p:cNvPr id="115717" name="Text Box 3"/>
          <p:cNvSpPr txBox="1">
            <a:spLocks noChangeArrowheads="1"/>
          </p:cNvSpPr>
          <p:nvPr/>
        </p:nvSpPr>
        <p:spPr bwMode="auto">
          <a:xfrm>
            <a:off x="4279900" y="227013"/>
            <a:ext cx="969963" cy="255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r>
              <a:rPr lang="en-US" sz="1800" b="1"/>
              <a:t>M</a:t>
            </a:r>
            <a:r>
              <a:rPr lang="en-US" sz="1500" b="1"/>
              <a:t>ITOSIS</a:t>
            </a:r>
            <a:endParaRPr lang="en-US" sz="1800" b="1"/>
          </a:p>
        </p:txBody>
      </p:sp>
      <p:sp>
        <p:nvSpPr>
          <p:cNvPr id="115718" name="Text Box 3"/>
          <p:cNvSpPr txBox="1">
            <a:spLocks noChangeArrowheads="1"/>
          </p:cNvSpPr>
          <p:nvPr/>
        </p:nvSpPr>
        <p:spPr bwMode="auto">
          <a:xfrm>
            <a:off x="5765800" y="1309688"/>
            <a:ext cx="1860550"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nSpc>
                <a:spcPct val="110000"/>
              </a:lnSpc>
            </a:pPr>
            <a:r>
              <a:rPr lang="en-US" sz="1800" b="1"/>
              <a:t>Chromosomes</a:t>
            </a:r>
          </a:p>
          <a:p>
            <a:pPr>
              <a:lnSpc>
                <a:spcPct val="80000"/>
              </a:lnSpc>
            </a:pPr>
            <a:r>
              <a:rPr lang="en-US" sz="1800" b="1"/>
              <a:t>align at the</a:t>
            </a:r>
          </a:p>
          <a:p>
            <a:r>
              <a:rPr lang="en-US" sz="1800" b="1"/>
              <a:t>metaphase plate</a:t>
            </a:r>
          </a:p>
        </p:txBody>
      </p:sp>
      <p:sp>
        <p:nvSpPr>
          <p:cNvPr id="115719" name="Text Box 3"/>
          <p:cNvSpPr txBox="1">
            <a:spLocks noChangeArrowheads="1"/>
          </p:cNvSpPr>
          <p:nvPr/>
        </p:nvSpPr>
        <p:spPr bwMode="auto">
          <a:xfrm>
            <a:off x="1638300" y="3249613"/>
            <a:ext cx="1233488" cy="554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nSpc>
                <a:spcPct val="90000"/>
              </a:lnSpc>
            </a:pPr>
            <a:r>
              <a:rPr lang="en-US" sz="1800" b="1"/>
              <a:t>Anaphase</a:t>
            </a:r>
          </a:p>
          <a:p>
            <a:pPr>
              <a:lnSpc>
                <a:spcPct val="90000"/>
              </a:lnSpc>
            </a:pPr>
            <a:r>
              <a:rPr lang="en-US" sz="1800" b="1"/>
              <a:t>Telophase</a:t>
            </a:r>
          </a:p>
        </p:txBody>
      </p:sp>
      <p:sp>
        <p:nvSpPr>
          <p:cNvPr id="115720" name="Text Box 3"/>
          <p:cNvSpPr txBox="1">
            <a:spLocks noChangeArrowheads="1"/>
          </p:cNvSpPr>
          <p:nvPr/>
        </p:nvSpPr>
        <p:spPr bwMode="auto">
          <a:xfrm>
            <a:off x="3727450" y="4764088"/>
            <a:ext cx="2008188" cy="820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gn="ctr">
              <a:lnSpc>
                <a:spcPct val="90000"/>
              </a:lnSpc>
            </a:pPr>
            <a:r>
              <a:rPr lang="en-US" sz="1800" b="1"/>
              <a:t>Sister chromatids</a:t>
            </a:r>
          </a:p>
          <a:p>
            <a:pPr algn="ctr">
              <a:lnSpc>
                <a:spcPct val="90000"/>
              </a:lnSpc>
            </a:pPr>
            <a:r>
              <a:rPr lang="en-US" sz="1800" b="1"/>
              <a:t>separate during</a:t>
            </a:r>
          </a:p>
          <a:p>
            <a:pPr algn="ctr">
              <a:lnSpc>
                <a:spcPct val="90000"/>
              </a:lnSpc>
            </a:pPr>
            <a:r>
              <a:rPr lang="en-US" sz="1800" b="1"/>
              <a:t>anaphase</a:t>
            </a:r>
          </a:p>
        </p:txBody>
      </p:sp>
      <p:sp>
        <p:nvSpPr>
          <p:cNvPr id="115721" name="Text Box 3"/>
          <p:cNvSpPr txBox="1">
            <a:spLocks noChangeArrowheads="1"/>
          </p:cNvSpPr>
          <p:nvPr/>
        </p:nvSpPr>
        <p:spPr bwMode="auto">
          <a:xfrm>
            <a:off x="3000375" y="6011863"/>
            <a:ext cx="341313" cy="268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r>
              <a:rPr lang="en-US" sz="1800" b="1"/>
              <a:t>2</a:t>
            </a:r>
            <a:r>
              <a:rPr lang="en-US" sz="1800" b="1" i="1"/>
              <a:t>n</a:t>
            </a:r>
            <a:endParaRPr lang="en-US" sz="1800" b="1"/>
          </a:p>
        </p:txBody>
      </p:sp>
      <p:sp>
        <p:nvSpPr>
          <p:cNvPr id="115722" name="Text Box 3"/>
          <p:cNvSpPr txBox="1">
            <a:spLocks noChangeArrowheads="1"/>
          </p:cNvSpPr>
          <p:nvPr/>
        </p:nvSpPr>
        <p:spPr bwMode="auto">
          <a:xfrm>
            <a:off x="6238875" y="5995988"/>
            <a:ext cx="309563" cy="261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r>
              <a:rPr lang="en-US" sz="1800" b="1"/>
              <a:t>2</a:t>
            </a:r>
            <a:r>
              <a:rPr lang="en-US" sz="1800" b="1" i="1"/>
              <a:t>n</a:t>
            </a:r>
            <a:endParaRPr lang="en-US" sz="1800" b="1"/>
          </a:p>
        </p:txBody>
      </p:sp>
      <p:sp>
        <p:nvSpPr>
          <p:cNvPr id="115723" name="Text Box 3"/>
          <p:cNvSpPr txBox="1">
            <a:spLocks noChangeArrowheads="1"/>
          </p:cNvSpPr>
          <p:nvPr/>
        </p:nvSpPr>
        <p:spPr bwMode="auto">
          <a:xfrm>
            <a:off x="3378200" y="6281738"/>
            <a:ext cx="2859088" cy="331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r>
              <a:rPr lang="en-US" sz="1800" b="1"/>
              <a:t>Daughter cells of mitosis</a:t>
            </a:r>
          </a:p>
        </p:txBody>
      </p:sp>
    </p:spTree>
    <p:extLst>
      <p:ext uri="{BB962C8B-B14F-4D97-AF65-F5344CB8AC3E}">
        <p14:creationId xmlns:p14="http://schemas.microsoft.com/office/powerpoint/2010/main" val="89005175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6738" name="Picture 2" descr="08_14cMitosisVsMeiosis-U"/>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87525" y="149225"/>
            <a:ext cx="5567363" cy="6584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6739" name="Rectangle 2"/>
          <p:cNvSpPr>
            <a:spLocks noChangeArrowheads="1"/>
          </p:cNvSpPr>
          <p:nvPr>
            <p:ph type="ctrTitle" idx="4294967295"/>
          </p:nvPr>
        </p:nvSpPr>
        <p:spPr>
          <a:xfrm>
            <a:off x="0" y="50800"/>
            <a:ext cx="1981200" cy="304800"/>
          </a:xfrm>
          <a:extLst>
            <a:ext uri="{91240B29-F687-4F45-9708-019B960494DF}">
              <a14:hiddenLine xmlns:a14="http://schemas.microsoft.com/office/drawing/2010/main" w="3175">
                <a:solidFill>
                  <a:srgbClr val="000000"/>
                </a:solidFill>
                <a:miter lim="800000"/>
                <a:headEnd/>
                <a:tailEnd/>
              </a14:hiddenLine>
            </a:ext>
          </a:extLst>
        </p:spPr>
        <p:txBody>
          <a:bodyPr/>
          <a:lstStyle/>
          <a:p>
            <a:pPr marL="0" indent="0" eaLnBrk="1" hangingPunct="1"/>
            <a:r>
              <a:rPr lang="en-US" sz="1200" b="0" smtClean="0">
                <a:solidFill>
                  <a:schemeClr val="tx1"/>
                </a:solidFill>
                <a:latin typeface="Arial" charset="0"/>
              </a:rPr>
              <a:t>Figure 8.14_3</a:t>
            </a:r>
          </a:p>
        </p:txBody>
      </p:sp>
      <p:sp>
        <p:nvSpPr>
          <p:cNvPr id="116740" name="Text Box 3"/>
          <p:cNvSpPr txBox="1">
            <a:spLocks noChangeArrowheads="1"/>
          </p:cNvSpPr>
          <p:nvPr/>
        </p:nvSpPr>
        <p:spPr bwMode="auto">
          <a:xfrm>
            <a:off x="1993900" y="1084263"/>
            <a:ext cx="1901825" cy="692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nSpc>
                <a:spcPct val="110000"/>
              </a:lnSpc>
            </a:pPr>
            <a:r>
              <a:rPr lang="en-US" sz="1400" b="1"/>
              <a:t>Tetrads (homologous</a:t>
            </a:r>
          </a:p>
          <a:p>
            <a:pPr>
              <a:lnSpc>
                <a:spcPct val="90000"/>
              </a:lnSpc>
            </a:pPr>
            <a:r>
              <a:rPr lang="en-US" sz="1400" b="1"/>
              <a:t>pairs) align at the</a:t>
            </a:r>
          </a:p>
          <a:p>
            <a:r>
              <a:rPr lang="en-US" sz="1400" b="1"/>
              <a:t>metaphase plate</a:t>
            </a:r>
          </a:p>
        </p:txBody>
      </p:sp>
      <p:sp>
        <p:nvSpPr>
          <p:cNvPr id="116741" name="Text Box 3"/>
          <p:cNvSpPr txBox="1">
            <a:spLocks noChangeArrowheads="1"/>
          </p:cNvSpPr>
          <p:nvPr/>
        </p:nvSpPr>
        <p:spPr bwMode="auto">
          <a:xfrm>
            <a:off x="6186488" y="577850"/>
            <a:ext cx="1147762" cy="260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gn="ctr"/>
            <a:r>
              <a:rPr lang="en-US" sz="1400" b="1"/>
              <a:t>Metaphase </a:t>
            </a:r>
            <a:r>
              <a:rPr lang="en-US" sz="1400" b="1">
                <a:latin typeface="Times New Roman" pitchFamily="84" charset="0"/>
              </a:rPr>
              <a:t>I</a:t>
            </a:r>
            <a:endParaRPr lang="en-US" sz="1400" b="1"/>
          </a:p>
        </p:txBody>
      </p:sp>
      <p:sp>
        <p:nvSpPr>
          <p:cNvPr id="116742" name="Text Box 3"/>
          <p:cNvSpPr txBox="1">
            <a:spLocks noChangeArrowheads="1"/>
          </p:cNvSpPr>
          <p:nvPr/>
        </p:nvSpPr>
        <p:spPr bwMode="auto">
          <a:xfrm>
            <a:off x="1917700" y="5160963"/>
            <a:ext cx="1408113" cy="1465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r>
              <a:rPr lang="en-US" sz="1400" b="1"/>
              <a:t>No further</a:t>
            </a:r>
          </a:p>
          <a:p>
            <a:pPr>
              <a:lnSpc>
                <a:spcPct val="90000"/>
              </a:lnSpc>
            </a:pPr>
            <a:r>
              <a:rPr lang="en-US" sz="1400" b="1"/>
              <a:t>chromosomal</a:t>
            </a:r>
          </a:p>
          <a:p>
            <a:pPr>
              <a:lnSpc>
                <a:spcPct val="90000"/>
              </a:lnSpc>
            </a:pPr>
            <a:r>
              <a:rPr lang="en-US" sz="1400" b="1"/>
              <a:t>duplication;</a:t>
            </a:r>
          </a:p>
          <a:p>
            <a:r>
              <a:rPr lang="en-US" sz="1400" b="1"/>
              <a:t>sister</a:t>
            </a:r>
          </a:p>
          <a:p>
            <a:pPr>
              <a:lnSpc>
                <a:spcPct val="90000"/>
              </a:lnSpc>
            </a:pPr>
            <a:r>
              <a:rPr lang="en-US" sz="1400" b="1"/>
              <a:t>chromatids</a:t>
            </a:r>
          </a:p>
          <a:p>
            <a:pPr>
              <a:lnSpc>
                <a:spcPct val="90000"/>
              </a:lnSpc>
            </a:pPr>
            <a:r>
              <a:rPr lang="en-US" sz="1400" b="1"/>
              <a:t>separate during</a:t>
            </a:r>
          </a:p>
          <a:p>
            <a:r>
              <a:rPr lang="en-US" sz="1400" b="1"/>
              <a:t>anaphase </a:t>
            </a:r>
            <a:r>
              <a:rPr lang="en-US" sz="1400" b="1">
                <a:latin typeface="Times New Roman" pitchFamily="84" charset="0"/>
              </a:rPr>
              <a:t>II</a:t>
            </a:r>
            <a:endParaRPr lang="en-US" sz="1400" b="1"/>
          </a:p>
        </p:txBody>
      </p:sp>
      <p:sp>
        <p:nvSpPr>
          <p:cNvPr id="116743" name="Text Box 3"/>
          <p:cNvSpPr txBox="1">
            <a:spLocks noChangeArrowheads="1"/>
          </p:cNvSpPr>
          <p:nvPr/>
        </p:nvSpPr>
        <p:spPr bwMode="auto">
          <a:xfrm>
            <a:off x="3578225" y="5945188"/>
            <a:ext cx="192088" cy="230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r>
              <a:rPr lang="en-US" sz="1400" b="1" i="1"/>
              <a:t>n</a:t>
            </a:r>
            <a:endParaRPr lang="en-US" sz="1400" b="1"/>
          </a:p>
        </p:txBody>
      </p:sp>
      <p:sp>
        <p:nvSpPr>
          <p:cNvPr id="116744" name="Text Box 3"/>
          <p:cNvSpPr txBox="1">
            <a:spLocks noChangeArrowheads="1"/>
          </p:cNvSpPr>
          <p:nvPr/>
        </p:nvSpPr>
        <p:spPr bwMode="auto">
          <a:xfrm>
            <a:off x="3784600" y="6202363"/>
            <a:ext cx="2592388"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r>
              <a:rPr lang="en-US" sz="1400" b="1"/>
              <a:t>Daughter cells of meiosis </a:t>
            </a:r>
            <a:r>
              <a:rPr lang="en-US" sz="1400" b="1">
                <a:latin typeface="Times New Roman" pitchFamily="84" charset="0"/>
              </a:rPr>
              <a:t>II</a:t>
            </a:r>
            <a:endParaRPr lang="en-US" sz="1400" b="1"/>
          </a:p>
        </p:txBody>
      </p:sp>
      <p:sp>
        <p:nvSpPr>
          <p:cNvPr id="116745" name="Text Box 3"/>
          <p:cNvSpPr txBox="1">
            <a:spLocks noChangeArrowheads="1"/>
          </p:cNvSpPr>
          <p:nvPr/>
        </p:nvSpPr>
        <p:spPr bwMode="auto">
          <a:xfrm>
            <a:off x="4400550" y="3986213"/>
            <a:ext cx="928688" cy="627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gn="ctr"/>
            <a:r>
              <a:rPr lang="en-US" sz="1400" b="1"/>
              <a:t>Daughter</a:t>
            </a:r>
          </a:p>
          <a:p>
            <a:pPr algn="ctr">
              <a:lnSpc>
                <a:spcPct val="90000"/>
              </a:lnSpc>
            </a:pPr>
            <a:r>
              <a:rPr lang="en-US" sz="1400" b="1"/>
              <a:t>cells of</a:t>
            </a:r>
          </a:p>
          <a:p>
            <a:pPr algn="ctr">
              <a:lnSpc>
                <a:spcPct val="90000"/>
              </a:lnSpc>
            </a:pPr>
            <a:r>
              <a:rPr lang="en-US" sz="1400" b="1"/>
              <a:t>meiosis </a:t>
            </a:r>
            <a:r>
              <a:rPr lang="en-US" sz="1400" b="1">
                <a:latin typeface="Times New Roman" pitchFamily="84" charset="0"/>
              </a:rPr>
              <a:t>I</a:t>
            </a:r>
            <a:endParaRPr lang="en-US" sz="1400" b="1"/>
          </a:p>
        </p:txBody>
      </p:sp>
      <p:sp>
        <p:nvSpPr>
          <p:cNvPr id="116746" name="Text Box 3"/>
          <p:cNvSpPr txBox="1">
            <a:spLocks noChangeArrowheads="1"/>
          </p:cNvSpPr>
          <p:nvPr/>
        </p:nvSpPr>
        <p:spPr bwMode="auto">
          <a:xfrm>
            <a:off x="6330950" y="3962400"/>
            <a:ext cx="712788" cy="415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gn="ctr">
              <a:lnSpc>
                <a:spcPct val="110000"/>
              </a:lnSpc>
            </a:pPr>
            <a:r>
              <a:rPr lang="en-US" sz="1400" b="1"/>
              <a:t>Haploid</a:t>
            </a:r>
          </a:p>
          <a:p>
            <a:pPr algn="ctr"/>
            <a:r>
              <a:rPr lang="en-US" sz="1400" b="1" i="1"/>
              <a:t>n</a:t>
            </a:r>
            <a:r>
              <a:rPr lang="en-US" sz="1400" b="1"/>
              <a:t> </a:t>
            </a:r>
            <a:r>
              <a:rPr lang="en-US" sz="1400" b="1">
                <a:sym typeface="Symbol" pitchFamily="84" charset="2"/>
              </a:rPr>
              <a:t></a:t>
            </a:r>
            <a:r>
              <a:rPr lang="en-US" sz="1400" b="1"/>
              <a:t> 2</a:t>
            </a:r>
          </a:p>
        </p:txBody>
      </p:sp>
      <p:sp>
        <p:nvSpPr>
          <p:cNvPr id="116747" name="Text Box 3"/>
          <p:cNvSpPr txBox="1">
            <a:spLocks noChangeArrowheads="1"/>
          </p:cNvSpPr>
          <p:nvPr/>
        </p:nvSpPr>
        <p:spPr bwMode="auto">
          <a:xfrm>
            <a:off x="6173788" y="2676525"/>
            <a:ext cx="1127125"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gn="ctr"/>
            <a:r>
              <a:rPr lang="en-US" sz="1400" b="1"/>
              <a:t>Anaphase </a:t>
            </a:r>
            <a:r>
              <a:rPr lang="en-US" sz="1400" b="1">
                <a:latin typeface="Times New Roman" pitchFamily="84" charset="0"/>
              </a:rPr>
              <a:t>I</a:t>
            </a:r>
            <a:endParaRPr lang="en-US" sz="1400" b="1"/>
          </a:p>
          <a:p>
            <a:pPr algn="ctr"/>
            <a:r>
              <a:rPr lang="en-US" sz="1400" b="1"/>
              <a:t>Telophase </a:t>
            </a:r>
            <a:r>
              <a:rPr lang="en-US" sz="1400" b="1">
                <a:latin typeface="Times New Roman" pitchFamily="84" charset="0"/>
              </a:rPr>
              <a:t>I</a:t>
            </a:r>
          </a:p>
        </p:txBody>
      </p:sp>
      <p:sp>
        <p:nvSpPr>
          <p:cNvPr id="116748" name="Text Box 3"/>
          <p:cNvSpPr txBox="1">
            <a:spLocks noChangeArrowheads="1"/>
          </p:cNvSpPr>
          <p:nvPr/>
        </p:nvSpPr>
        <p:spPr bwMode="auto">
          <a:xfrm>
            <a:off x="1992313" y="3092450"/>
            <a:ext cx="1443037" cy="1443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r>
              <a:rPr lang="en-US" sz="1400" b="1"/>
              <a:t>Homologous</a:t>
            </a:r>
          </a:p>
          <a:p>
            <a:r>
              <a:rPr lang="en-US" sz="1400" b="1"/>
              <a:t>chromosomes</a:t>
            </a:r>
          </a:p>
          <a:p>
            <a:pPr>
              <a:lnSpc>
                <a:spcPct val="90000"/>
              </a:lnSpc>
            </a:pPr>
            <a:r>
              <a:rPr lang="en-US" sz="1400" b="1"/>
              <a:t>separate during</a:t>
            </a:r>
          </a:p>
          <a:p>
            <a:pPr>
              <a:lnSpc>
                <a:spcPct val="90000"/>
              </a:lnSpc>
            </a:pPr>
            <a:r>
              <a:rPr lang="en-US" sz="1400" b="1"/>
              <a:t>anaphase </a:t>
            </a:r>
            <a:r>
              <a:rPr lang="en-US" sz="1400" b="1">
                <a:latin typeface="Times New Roman" pitchFamily="84" charset="0"/>
              </a:rPr>
              <a:t>I</a:t>
            </a:r>
            <a:r>
              <a:rPr lang="en-US" sz="1400" b="1"/>
              <a:t>;</a:t>
            </a:r>
          </a:p>
          <a:p>
            <a:r>
              <a:rPr lang="en-US" sz="1400" b="1"/>
              <a:t>sister</a:t>
            </a:r>
          </a:p>
          <a:p>
            <a:pPr>
              <a:lnSpc>
                <a:spcPct val="90000"/>
              </a:lnSpc>
            </a:pPr>
            <a:r>
              <a:rPr lang="en-US" sz="1400" b="1"/>
              <a:t>chromatids</a:t>
            </a:r>
          </a:p>
          <a:p>
            <a:pPr>
              <a:lnSpc>
                <a:spcPct val="90000"/>
              </a:lnSpc>
            </a:pPr>
            <a:r>
              <a:rPr lang="en-US" sz="1400" b="1"/>
              <a:t>remain together</a:t>
            </a:r>
          </a:p>
        </p:txBody>
      </p:sp>
      <p:sp>
        <p:nvSpPr>
          <p:cNvPr id="116749" name="Text Box 3"/>
          <p:cNvSpPr txBox="1">
            <a:spLocks noChangeArrowheads="1"/>
          </p:cNvSpPr>
          <p:nvPr/>
        </p:nvSpPr>
        <p:spPr bwMode="auto">
          <a:xfrm>
            <a:off x="4424363" y="4699000"/>
            <a:ext cx="923925" cy="268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gn="ctr"/>
            <a:r>
              <a:rPr lang="en-US" sz="1400" b="1"/>
              <a:t>M</a:t>
            </a:r>
            <a:r>
              <a:rPr lang="en-US" sz="1200" b="1"/>
              <a:t>EIOSIS</a:t>
            </a:r>
            <a:r>
              <a:rPr lang="en-US" sz="1400" b="1"/>
              <a:t> </a:t>
            </a:r>
            <a:r>
              <a:rPr lang="en-US" sz="1400" b="1">
                <a:latin typeface="Times New Roman" pitchFamily="84" charset="0"/>
              </a:rPr>
              <a:t>II</a:t>
            </a:r>
          </a:p>
        </p:txBody>
      </p:sp>
      <p:sp>
        <p:nvSpPr>
          <p:cNvPr id="116750" name="Text Box 3"/>
          <p:cNvSpPr txBox="1">
            <a:spLocks noChangeArrowheads="1"/>
          </p:cNvSpPr>
          <p:nvPr/>
        </p:nvSpPr>
        <p:spPr bwMode="auto">
          <a:xfrm>
            <a:off x="4400550" y="231775"/>
            <a:ext cx="957263" cy="247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gn="ctr"/>
            <a:r>
              <a:rPr lang="en-US" sz="1400" b="1"/>
              <a:t>M</a:t>
            </a:r>
            <a:r>
              <a:rPr lang="en-US" sz="1200" b="1"/>
              <a:t>EIOSIS</a:t>
            </a:r>
            <a:r>
              <a:rPr lang="en-US" sz="1400" b="1"/>
              <a:t> </a:t>
            </a:r>
            <a:r>
              <a:rPr lang="en-US" sz="1400" b="1">
                <a:latin typeface="Times New Roman" pitchFamily="84" charset="0"/>
              </a:rPr>
              <a:t>I</a:t>
            </a:r>
            <a:endParaRPr lang="en-US" sz="1400" b="1"/>
          </a:p>
        </p:txBody>
      </p:sp>
      <p:sp>
        <p:nvSpPr>
          <p:cNvPr id="116751" name="Text Box 3"/>
          <p:cNvSpPr txBox="1">
            <a:spLocks noChangeArrowheads="1"/>
          </p:cNvSpPr>
          <p:nvPr/>
        </p:nvSpPr>
        <p:spPr bwMode="auto">
          <a:xfrm>
            <a:off x="4352925" y="5945188"/>
            <a:ext cx="192088" cy="230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r>
              <a:rPr lang="en-US" sz="1400" b="1" i="1"/>
              <a:t>n</a:t>
            </a:r>
            <a:endParaRPr lang="en-US" sz="1400" b="1"/>
          </a:p>
        </p:txBody>
      </p:sp>
      <p:sp>
        <p:nvSpPr>
          <p:cNvPr id="116752" name="Text Box 3"/>
          <p:cNvSpPr txBox="1">
            <a:spLocks noChangeArrowheads="1"/>
          </p:cNvSpPr>
          <p:nvPr/>
        </p:nvSpPr>
        <p:spPr bwMode="auto">
          <a:xfrm>
            <a:off x="5286375" y="5945188"/>
            <a:ext cx="192088" cy="230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r>
              <a:rPr lang="en-US" sz="1400" b="1" i="1"/>
              <a:t>n</a:t>
            </a:r>
            <a:endParaRPr lang="en-US" sz="1400" b="1"/>
          </a:p>
        </p:txBody>
      </p:sp>
      <p:sp>
        <p:nvSpPr>
          <p:cNvPr id="116753" name="Text Box 3"/>
          <p:cNvSpPr txBox="1">
            <a:spLocks noChangeArrowheads="1"/>
          </p:cNvSpPr>
          <p:nvPr/>
        </p:nvSpPr>
        <p:spPr bwMode="auto">
          <a:xfrm>
            <a:off x="6124575" y="5945188"/>
            <a:ext cx="192088" cy="230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r>
              <a:rPr lang="en-US" sz="1400" b="1" i="1"/>
              <a:t>n</a:t>
            </a:r>
            <a:endParaRPr lang="en-US" sz="1400" b="1"/>
          </a:p>
        </p:txBody>
      </p:sp>
    </p:spTree>
    <p:extLst>
      <p:ext uri="{BB962C8B-B14F-4D97-AF65-F5344CB8AC3E}">
        <p14:creationId xmlns:p14="http://schemas.microsoft.com/office/powerpoint/2010/main" val="368666545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Rectangle 2"/>
          <p:cNvSpPr>
            <a:spLocks noGrp="1" noChangeArrowheads="1"/>
          </p:cNvSpPr>
          <p:nvPr>
            <p:ph type="body" idx="4294967295"/>
          </p:nvPr>
        </p:nvSpPr>
        <p:spPr>
          <a:xfrm>
            <a:off x="0" y="1308100"/>
            <a:ext cx="8569325" cy="5218113"/>
          </a:xfrm>
        </p:spPr>
        <p:txBody>
          <a:bodyPr/>
          <a:lstStyle/>
          <a:p>
            <a:pPr marL="407988" lvl="1" indent="-293688" eaLnBrk="1" hangingPunct="1">
              <a:buFont typeface="Wingdings" pitchFamily="84" charset="2"/>
              <a:buChar char="§"/>
            </a:pPr>
            <a:r>
              <a:rPr lang="en-US" sz="2800" b="1" smtClean="0"/>
              <a:t>Homologous chromosomes</a:t>
            </a:r>
            <a:r>
              <a:rPr lang="en-US" sz="2800" smtClean="0"/>
              <a:t> are matched in</a:t>
            </a:r>
            <a:endParaRPr lang="en-US" sz="2000" smtClean="0"/>
          </a:p>
          <a:p>
            <a:pPr marL="927100" lvl="2" indent="-368300" eaLnBrk="1" hangingPunct="1"/>
            <a:r>
              <a:rPr lang="en-US" sz="2400" smtClean="0"/>
              <a:t>length,</a:t>
            </a:r>
          </a:p>
          <a:p>
            <a:pPr marL="927100" lvl="2" indent="-368300" eaLnBrk="1" hangingPunct="1"/>
            <a:r>
              <a:rPr lang="en-US" sz="2400" smtClean="0"/>
              <a:t>centromere position, and</a:t>
            </a:r>
          </a:p>
          <a:p>
            <a:pPr marL="927100" lvl="2" indent="-368300" eaLnBrk="1" hangingPunct="1"/>
            <a:r>
              <a:rPr lang="en-US" sz="2400" smtClean="0"/>
              <a:t>gene locations</a:t>
            </a:r>
            <a:r>
              <a:rPr lang="en-US" smtClean="0"/>
              <a:t>.</a:t>
            </a:r>
          </a:p>
          <a:p>
            <a:pPr marL="407988" lvl="1" indent="-293688" eaLnBrk="1" hangingPunct="1">
              <a:buFont typeface="Wingdings" pitchFamily="84" charset="2"/>
              <a:buChar char="§"/>
            </a:pPr>
            <a:r>
              <a:rPr lang="en-US" sz="2800" smtClean="0"/>
              <a:t>A </a:t>
            </a:r>
            <a:r>
              <a:rPr lang="en-US" sz="2800" b="1" smtClean="0"/>
              <a:t>locus</a:t>
            </a:r>
            <a:r>
              <a:rPr lang="en-US" sz="2800" smtClean="0"/>
              <a:t> (plural, </a:t>
            </a:r>
            <a:r>
              <a:rPr lang="en-US" sz="2800" i="1" smtClean="0"/>
              <a:t>loci</a:t>
            </a:r>
            <a:r>
              <a:rPr lang="en-US" sz="2800" smtClean="0"/>
              <a:t>) is the position of a gene.</a:t>
            </a:r>
          </a:p>
          <a:p>
            <a:pPr marL="407988" lvl="1" indent="-293688" eaLnBrk="1" hangingPunct="1">
              <a:buFont typeface="Wingdings" pitchFamily="84" charset="2"/>
              <a:buChar char="§"/>
            </a:pPr>
            <a:r>
              <a:rPr lang="en-US" sz="2800" smtClean="0"/>
              <a:t>Different versions of a gene may be found at the same locus on maternal and paternal chromosomes.</a:t>
            </a:r>
            <a:endParaRPr lang="en-US" smtClean="0"/>
          </a:p>
        </p:txBody>
      </p:sp>
      <p:sp>
        <p:nvSpPr>
          <p:cNvPr id="90116" name="Rectangle 4"/>
          <p:cNvSpPr>
            <a:spLocks noGrp="1" noChangeArrowheads="1"/>
          </p:cNvSpPr>
          <p:nvPr>
            <p:ph type="title" idx="4294967295"/>
          </p:nvPr>
        </p:nvSpPr>
        <p:spPr>
          <a:xfrm>
            <a:off x="238125" y="104775"/>
            <a:ext cx="8905875" cy="876300"/>
          </a:xfrm>
        </p:spPr>
        <p:txBody>
          <a:bodyPr>
            <a:spAutoFit/>
          </a:bodyPr>
          <a:lstStyle/>
          <a:p>
            <a:pPr marL="812800" indent="-812800" eaLnBrk="1" hangingPunct="1"/>
            <a:r>
              <a:rPr lang="en-US" sz="3200" smtClean="0"/>
              <a:t>8.11 Chromosomes are matched in homologous pairs</a:t>
            </a:r>
          </a:p>
        </p:txBody>
      </p:sp>
      <p:sp>
        <p:nvSpPr>
          <p:cNvPr id="90115" name="FlagCount" hidden="1">
            <a:hlinkClick r:id="rId4" action="ppaction://hlinkfile"/>
          </p:cNvPr>
          <p:cNvSpPr>
            <a:spLocks noChangeArrowheads="1"/>
          </p:cNvSpPr>
          <p:nvPr/>
        </p:nvSpPr>
        <p:spPr bwMode="auto">
          <a:xfrm>
            <a:off x="8255000" y="254000"/>
            <a:ext cx="381000" cy="317500"/>
          </a:xfrm>
          <a:prstGeom prst="wedgeRoundRectCallout">
            <a:avLst>
              <a:gd name="adj1" fmla="val -43750"/>
              <a:gd name="adj2" fmla="val 70000"/>
              <a:gd name="adj3" fmla="val 16667"/>
            </a:avLst>
          </a:prstGeom>
          <a:solidFill>
            <a:schemeClr val="accent1">
              <a:alpha val="25098"/>
            </a:schemeClr>
          </a:solidFill>
          <a:ln w="19050">
            <a:solidFill>
              <a:schemeClr val="tx1"/>
            </a:solidFill>
            <a:miter lim="800000"/>
            <a:headEnd/>
            <a:tailEnd/>
          </a:ln>
        </p:spPr>
        <p:txBody>
          <a:bodyPr wrap="none" anchor="ctr"/>
          <a:lstStyle/>
          <a:p>
            <a:pPr algn="ctr" eaLnBrk="0" hangingPunct="0"/>
            <a:r>
              <a:rPr lang="en-US" sz="1400" b="1">
                <a:latin typeface="Tahoma" pitchFamily="84" charset="0"/>
              </a:rPr>
              <a:t>0</a:t>
            </a:r>
          </a:p>
        </p:txBody>
      </p:sp>
      <p:sp>
        <p:nvSpPr>
          <p:cNvPr id="90117" name="Line 6"/>
          <p:cNvSpPr>
            <a:spLocks noChangeShapeType="1"/>
          </p:cNvSpPr>
          <p:nvPr/>
        </p:nvSpPr>
        <p:spPr bwMode="auto">
          <a:xfrm>
            <a:off x="182563" y="6535738"/>
            <a:ext cx="8775700" cy="0"/>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90118" name="Line 4"/>
          <p:cNvSpPr>
            <a:spLocks noChangeShapeType="1"/>
          </p:cNvSpPr>
          <p:nvPr/>
        </p:nvSpPr>
        <p:spPr bwMode="auto">
          <a:xfrm>
            <a:off x="182563" y="1108075"/>
            <a:ext cx="8775700" cy="0"/>
          </a:xfrm>
          <a:prstGeom prst="line">
            <a:avLst/>
          </a:prstGeom>
          <a:noFill/>
          <a:ln w="76200">
            <a:solidFill>
              <a:schemeClr val="tx2"/>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90119" name="Text Box 6"/>
          <p:cNvSpPr txBox="1">
            <a:spLocks noChangeArrowheads="1"/>
          </p:cNvSpPr>
          <p:nvPr/>
        </p:nvSpPr>
        <p:spPr bwMode="auto">
          <a:xfrm>
            <a:off x="182563" y="6626225"/>
            <a:ext cx="8775700" cy="136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spcBef>
                <a:spcPct val="50000"/>
              </a:spcBef>
            </a:pPr>
            <a:r>
              <a:rPr lang="en-US" sz="900"/>
              <a:t>© 2012 Pearson Education, Inc.</a:t>
            </a:r>
            <a:endParaRPr lang="en-US"/>
          </a:p>
        </p:txBody>
      </p:sp>
    </p:spTree>
    <p:custDataLst>
      <p:tags r:id="rId1"/>
    </p:custDataLst>
    <p:extLst>
      <p:ext uri="{BB962C8B-B14F-4D97-AF65-F5344CB8AC3E}">
        <p14:creationId xmlns:p14="http://schemas.microsoft.com/office/powerpoint/2010/main" val="378589439"/>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2" name="Rectangle 2"/>
          <p:cNvSpPr>
            <a:spLocks noGrp="1" noChangeArrowheads="1"/>
          </p:cNvSpPr>
          <p:nvPr>
            <p:ph type="body" idx="4294967295"/>
          </p:nvPr>
        </p:nvSpPr>
        <p:spPr>
          <a:xfrm>
            <a:off x="0" y="1781175"/>
            <a:ext cx="8534400" cy="4348163"/>
          </a:xfrm>
        </p:spPr>
        <p:txBody>
          <a:bodyPr/>
          <a:lstStyle/>
          <a:p>
            <a:pPr marL="369888" lvl="1" indent="-255588" eaLnBrk="1" hangingPunct="1">
              <a:lnSpc>
                <a:spcPct val="90000"/>
              </a:lnSpc>
              <a:spcBef>
                <a:spcPct val="30000"/>
              </a:spcBef>
              <a:spcAft>
                <a:spcPts val="1200"/>
              </a:spcAft>
              <a:buFont typeface="Wingdings" pitchFamily="84" charset="2"/>
              <a:buChar char="§"/>
            </a:pPr>
            <a:r>
              <a:rPr lang="en-US" sz="2800" smtClean="0"/>
              <a:t>Genetic variation in gametes results from</a:t>
            </a:r>
          </a:p>
          <a:p>
            <a:pPr marL="939800" lvl="2" indent="-292100" eaLnBrk="1" hangingPunct="1">
              <a:lnSpc>
                <a:spcPct val="90000"/>
              </a:lnSpc>
              <a:spcBef>
                <a:spcPct val="30000"/>
              </a:spcBef>
              <a:spcAft>
                <a:spcPts val="1200"/>
              </a:spcAft>
            </a:pPr>
            <a:r>
              <a:rPr lang="en-US" sz="2400" smtClean="0"/>
              <a:t>independent orientation at metaphase </a:t>
            </a:r>
            <a:r>
              <a:rPr lang="en-US" sz="2400" smtClean="0">
                <a:latin typeface="Times New Roman" pitchFamily="84" charset="0"/>
              </a:rPr>
              <a:t>I</a:t>
            </a:r>
            <a:r>
              <a:rPr lang="en-US" sz="2400" smtClean="0"/>
              <a:t> and</a:t>
            </a:r>
          </a:p>
          <a:p>
            <a:pPr marL="939800" lvl="2" indent="-292100" eaLnBrk="1" hangingPunct="1">
              <a:lnSpc>
                <a:spcPct val="90000"/>
              </a:lnSpc>
              <a:spcBef>
                <a:spcPct val="30000"/>
              </a:spcBef>
              <a:spcAft>
                <a:spcPts val="1200"/>
              </a:spcAft>
            </a:pPr>
            <a:r>
              <a:rPr lang="en-US" sz="2400" smtClean="0"/>
              <a:t>random fertilization.</a:t>
            </a:r>
          </a:p>
        </p:txBody>
      </p:sp>
      <p:sp>
        <p:nvSpPr>
          <p:cNvPr id="117764" name="Rectangle 4"/>
          <p:cNvSpPr>
            <a:spLocks noGrp="1" noChangeArrowheads="1"/>
          </p:cNvSpPr>
          <p:nvPr>
            <p:ph type="title" idx="4294967295"/>
          </p:nvPr>
        </p:nvSpPr>
        <p:spPr>
          <a:xfrm>
            <a:off x="0" y="104775"/>
            <a:ext cx="8534400" cy="1314450"/>
          </a:xfrm>
        </p:spPr>
        <p:txBody>
          <a:bodyPr>
            <a:spAutoFit/>
          </a:bodyPr>
          <a:lstStyle/>
          <a:p>
            <a:pPr marL="812800" indent="-812800" eaLnBrk="1" hangingPunct="1"/>
            <a:r>
              <a:rPr lang="en-US" sz="3200" smtClean="0"/>
              <a:t>8.15 Independent orientation of chromosomes in meiosis and random fertilization lead to varied offspring</a:t>
            </a:r>
          </a:p>
        </p:txBody>
      </p:sp>
      <p:sp>
        <p:nvSpPr>
          <p:cNvPr id="117763" name="FlagCount" hidden="1">
            <a:hlinkClick r:id="rId4" action="ppaction://hlinkfile"/>
          </p:cNvPr>
          <p:cNvSpPr>
            <a:spLocks noChangeArrowheads="1"/>
          </p:cNvSpPr>
          <p:nvPr/>
        </p:nvSpPr>
        <p:spPr bwMode="auto">
          <a:xfrm>
            <a:off x="8255000" y="254000"/>
            <a:ext cx="381000" cy="317500"/>
          </a:xfrm>
          <a:prstGeom prst="wedgeRoundRectCallout">
            <a:avLst>
              <a:gd name="adj1" fmla="val -43750"/>
              <a:gd name="adj2" fmla="val 70000"/>
              <a:gd name="adj3" fmla="val 16667"/>
            </a:avLst>
          </a:prstGeom>
          <a:solidFill>
            <a:schemeClr val="accent1">
              <a:alpha val="25098"/>
            </a:schemeClr>
          </a:solidFill>
          <a:ln w="19050">
            <a:solidFill>
              <a:schemeClr val="tx1"/>
            </a:solidFill>
            <a:miter lim="800000"/>
            <a:headEnd/>
            <a:tailEnd/>
          </a:ln>
        </p:spPr>
        <p:txBody>
          <a:bodyPr wrap="none" anchor="ctr"/>
          <a:lstStyle/>
          <a:p>
            <a:pPr algn="ctr" eaLnBrk="0" hangingPunct="0"/>
            <a:r>
              <a:rPr lang="en-US" sz="1400" b="1">
                <a:latin typeface="Tahoma" pitchFamily="84" charset="0"/>
              </a:rPr>
              <a:t>0</a:t>
            </a:r>
          </a:p>
        </p:txBody>
      </p:sp>
      <p:sp>
        <p:nvSpPr>
          <p:cNvPr id="117765" name="Line 6"/>
          <p:cNvSpPr>
            <a:spLocks noChangeShapeType="1"/>
          </p:cNvSpPr>
          <p:nvPr/>
        </p:nvSpPr>
        <p:spPr bwMode="auto">
          <a:xfrm>
            <a:off x="182563" y="6535738"/>
            <a:ext cx="8775700" cy="0"/>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117766" name="Line 4"/>
          <p:cNvSpPr>
            <a:spLocks noChangeShapeType="1"/>
          </p:cNvSpPr>
          <p:nvPr/>
        </p:nvSpPr>
        <p:spPr bwMode="auto">
          <a:xfrm>
            <a:off x="182563" y="1539875"/>
            <a:ext cx="8775700" cy="0"/>
          </a:xfrm>
          <a:prstGeom prst="line">
            <a:avLst/>
          </a:prstGeom>
          <a:noFill/>
          <a:ln w="76200">
            <a:solidFill>
              <a:schemeClr val="tx2"/>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117767" name="Text Box 6"/>
          <p:cNvSpPr txBox="1">
            <a:spLocks noChangeArrowheads="1"/>
          </p:cNvSpPr>
          <p:nvPr/>
        </p:nvSpPr>
        <p:spPr bwMode="auto">
          <a:xfrm>
            <a:off x="182563" y="6626225"/>
            <a:ext cx="8775700" cy="136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spcBef>
                <a:spcPct val="50000"/>
              </a:spcBef>
            </a:pPr>
            <a:r>
              <a:rPr lang="en-US" sz="900"/>
              <a:t>© 2012 Pearson Education, Inc.</a:t>
            </a:r>
            <a:endParaRPr lang="en-US"/>
          </a:p>
        </p:txBody>
      </p:sp>
    </p:spTree>
    <p:custDataLst>
      <p:tags r:id="rId1"/>
    </p:custDataLst>
    <p:extLst>
      <p:ext uri="{BB962C8B-B14F-4D97-AF65-F5344CB8AC3E}">
        <p14:creationId xmlns:p14="http://schemas.microsoft.com/office/powerpoint/2010/main" val="957812634"/>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Rectangle 2"/>
          <p:cNvSpPr>
            <a:spLocks noGrp="1" noChangeArrowheads="1"/>
          </p:cNvSpPr>
          <p:nvPr>
            <p:ph type="body" idx="4294967295"/>
          </p:nvPr>
        </p:nvSpPr>
        <p:spPr>
          <a:xfrm>
            <a:off x="0" y="1781175"/>
            <a:ext cx="8534400" cy="4683125"/>
          </a:xfrm>
        </p:spPr>
        <p:txBody>
          <a:bodyPr/>
          <a:lstStyle/>
          <a:p>
            <a:pPr marL="369888" lvl="1" indent="-255588" eaLnBrk="1" hangingPunct="1">
              <a:lnSpc>
                <a:spcPct val="90000"/>
              </a:lnSpc>
              <a:spcBef>
                <a:spcPct val="30000"/>
              </a:spcBef>
              <a:spcAft>
                <a:spcPts val="1200"/>
              </a:spcAft>
              <a:buFont typeface="Wingdings" pitchFamily="84" charset="2"/>
              <a:buChar char="§"/>
            </a:pPr>
            <a:r>
              <a:rPr lang="en-US" sz="2800" smtClean="0"/>
              <a:t>Independent orientation at metaphase </a:t>
            </a:r>
            <a:r>
              <a:rPr lang="en-US" sz="2800" smtClean="0">
                <a:latin typeface="Times New Roman" pitchFamily="84" charset="0"/>
              </a:rPr>
              <a:t>I</a:t>
            </a:r>
            <a:endParaRPr lang="en-US" sz="2800" smtClean="0"/>
          </a:p>
          <a:p>
            <a:pPr marL="927100" lvl="2" indent="-279400" eaLnBrk="1" hangingPunct="1">
              <a:lnSpc>
                <a:spcPct val="90000"/>
              </a:lnSpc>
              <a:spcBef>
                <a:spcPct val="30000"/>
              </a:spcBef>
              <a:spcAft>
                <a:spcPts val="1200"/>
              </a:spcAft>
            </a:pPr>
            <a:r>
              <a:rPr lang="en-US" sz="2400" smtClean="0"/>
              <a:t>Each pair of chromosomes independently aligns at the cell equator.</a:t>
            </a:r>
          </a:p>
          <a:p>
            <a:pPr marL="927100" lvl="2" indent="-279400" eaLnBrk="1" hangingPunct="1">
              <a:lnSpc>
                <a:spcPct val="90000"/>
              </a:lnSpc>
              <a:spcBef>
                <a:spcPct val="30000"/>
              </a:spcBef>
              <a:spcAft>
                <a:spcPts val="1200"/>
              </a:spcAft>
            </a:pPr>
            <a:r>
              <a:rPr lang="en-US" sz="2400" smtClean="0"/>
              <a:t>There is an equal probability of the maternal or paternal chromosome facing a given pole.</a:t>
            </a:r>
          </a:p>
          <a:p>
            <a:pPr marL="927100" lvl="2" indent="-279400" eaLnBrk="1" hangingPunct="1">
              <a:lnSpc>
                <a:spcPct val="90000"/>
              </a:lnSpc>
              <a:spcBef>
                <a:spcPct val="30000"/>
              </a:spcBef>
              <a:spcAft>
                <a:spcPts val="1200"/>
              </a:spcAft>
            </a:pPr>
            <a:r>
              <a:rPr lang="en-US" sz="2400" smtClean="0"/>
              <a:t>The number of combinations for chromosomes packaged into gametes is 2</a:t>
            </a:r>
            <a:r>
              <a:rPr lang="en-US" sz="2400" i="1" baseline="30000" smtClean="0"/>
              <a:t>n</a:t>
            </a:r>
            <a:r>
              <a:rPr lang="en-US" sz="2400" smtClean="0"/>
              <a:t> where </a:t>
            </a:r>
            <a:r>
              <a:rPr lang="en-US" sz="2400" i="1" smtClean="0"/>
              <a:t>n</a:t>
            </a:r>
            <a:r>
              <a:rPr lang="en-US" sz="2400" smtClean="0"/>
              <a:t> = haploid number of chromosomes.</a:t>
            </a:r>
          </a:p>
        </p:txBody>
      </p:sp>
      <p:sp>
        <p:nvSpPr>
          <p:cNvPr id="118788" name="Rectangle 4"/>
          <p:cNvSpPr>
            <a:spLocks noGrp="1" noChangeArrowheads="1"/>
          </p:cNvSpPr>
          <p:nvPr>
            <p:ph type="title" idx="4294967295"/>
          </p:nvPr>
        </p:nvSpPr>
        <p:spPr>
          <a:xfrm>
            <a:off x="0" y="104775"/>
            <a:ext cx="8534400" cy="1314450"/>
          </a:xfrm>
        </p:spPr>
        <p:txBody>
          <a:bodyPr>
            <a:spAutoFit/>
          </a:bodyPr>
          <a:lstStyle/>
          <a:p>
            <a:pPr marL="812800" indent="-812800" eaLnBrk="1" hangingPunct="1"/>
            <a:r>
              <a:rPr lang="en-US" sz="3200" smtClean="0"/>
              <a:t>8.15 Independent orientation of chromosomes in meiosis and random fertilization lead to varied offspring</a:t>
            </a:r>
          </a:p>
        </p:txBody>
      </p:sp>
      <p:sp>
        <p:nvSpPr>
          <p:cNvPr id="118787" name="FlagCount" hidden="1">
            <a:hlinkClick r:id="rId4" action="ppaction://hlinkfile"/>
          </p:cNvPr>
          <p:cNvSpPr>
            <a:spLocks noChangeArrowheads="1"/>
          </p:cNvSpPr>
          <p:nvPr/>
        </p:nvSpPr>
        <p:spPr bwMode="auto">
          <a:xfrm>
            <a:off x="8255000" y="254000"/>
            <a:ext cx="381000" cy="317500"/>
          </a:xfrm>
          <a:prstGeom prst="wedgeRoundRectCallout">
            <a:avLst>
              <a:gd name="adj1" fmla="val -43750"/>
              <a:gd name="adj2" fmla="val 70000"/>
              <a:gd name="adj3" fmla="val 16667"/>
            </a:avLst>
          </a:prstGeom>
          <a:solidFill>
            <a:schemeClr val="accent1">
              <a:alpha val="25098"/>
            </a:schemeClr>
          </a:solidFill>
          <a:ln w="19050">
            <a:solidFill>
              <a:schemeClr val="tx1"/>
            </a:solidFill>
            <a:miter lim="800000"/>
            <a:headEnd/>
            <a:tailEnd/>
          </a:ln>
        </p:spPr>
        <p:txBody>
          <a:bodyPr wrap="none" anchor="ctr"/>
          <a:lstStyle/>
          <a:p>
            <a:pPr algn="ctr" eaLnBrk="0" hangingPunct="0"/>
            <a:r>
              <a:rPr lang="en-US" sz="1400" b="1">
                <a:latin typeface="Tahoma" pitchFamily="84" charset="0"/>
              </a:rPr>
              <a:t>0</a:t>
            </a:r>
          </a:p>
        </p:txBody>
      </p:sp>
      <p:sp>
        <p:nvSpPr>
          <p:cNvPr id="118789" name="Line 6"/>
          <p:cNvSpPr>
            <a:spLocks noChangeShapeType="1"/>
          </p:cNvSpPr>
          <p:nvPr/>
        </p:nvSpPr>
        <p:spPr bwMode="auto">
          <a:xfrm>
            <a:off x="182563" y="6535738"/>
            <a:ext cx="8775700" cy="0"/>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118790" name="Line 4"/>
          <p:cNvSpPr>
            <a:spLocks noChangeShapeType="1"/>
          </p:cNvSpPr>
          <p:nvPr/>
        </p:nvSpPr>
        <p:spPr bwMode="auto">
          <a:xfrm>
            <a:off x="174625" y="1539875"/>
            <a:ext cx="8775700" cy="0"/>
          </a:xfrm>
          <a:prstGeom prst="line">
            <a:avLst/>
          </a:prstGeom>
          <a:noFill/>
          <a:ln w="76200">
            <a:solidFill>
              <a:schemeClr val="tx2"/>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118791" name="Text Box 6"/>
          <p:cNvSpPr txBox="1">
            <a:spLocks noChangeArrowheads="1"/>
          </p:cNvSpPr>
          <p:nvPr/>
        </p:nvSpPr>
        <p:spPr bwMode="auto">
          <a:xfrm>
            <a:off x="182563" y="6626225"/>
            <a:ext cx="8775700" cy="136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spcBef>
                <a:spcPct val="50000"/>
              </a:spcBef>
            </a:pPr>
            <a:r>
              <a:rPr lang="en-US" sz="900"/>
              <a:t>© 2012 Pearson Education, Inc.</a:t>
            </a:r>
            <a:endParaRPr lang="en-US"/>
          </a:p>
        </p:txBody>
      </p:sp>
    </p:spTree>
    <p:custDataLst>
      <p:tags r:id="rId1"/>
    </p:custDataLst>
    <p:extLst>
      <p:ext uri="{BB962C8B-B14F-4D97-AF65-F5344CB8AC3E}">
        <p14:creationId xmlns:p14="http://schemas.microsoft.com/office/powerpoint/2010/main" val="3269879936"/>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10" name="Rectangle 2"/>
          <p:cNvSpPr>
            <a:spLocks noGrp="1" noChangeArrowheads="1"/>
          </p:cNvSpPr>
          <p:nvPr>
            <p:ph type="body" idx="4294967295"/>
          </p:nvPr>
        </p:nvSpPr>
        <p:spPr>
          <a:xfrm>
            <a:off x="0" y="1781175"/>
            <a:ext cx="8534400" cy="3857625"/>
          </a:xfrm>
        </p:spPr>
        <p:txBody>
          <a:bodyPr/>
          <a:lstStyle/>
          <a:p>
            <a:pPr marL="369888" lvl="1" indent="-255588" eaLnBrk="1" hangingPunct="1">
              <a:lnSpc>
                <a:spcPct val="90000"/>
              </a:lnSpc>
              <a:spcBef>
                <a:spcPct val="30000"/>
              </a:spcBef>
              <a:spcAft>
                <a:spcPts val="1200"/>
              </a:spcAft>
              <a:buFont typeface="Wingdings" pitchFamily="84" charset="2"/>
              <a:buChar char="§"/>
            </a:pPr>
            <a:r>
              <a:rPr lang="en-US" sz="2800" smtClean="0"/>
              <a:t>Random fertilization – The combination of each unique sperm with each unique egg increases genetic variability.</a:t>
            </a:r>
          </a:p>
        </p:txBody>
      </p:sp>
      <p:sp>
        <p:nvSpPr>
          <p:cNvPr id="119812" name="Rectangle 4"/>
          <p:cNvSpPr>
            <a:spLocks noGrp="1" noChangeArrowheads="1"/>
          </p:cNvSpPr>
          <p:nvPr>
            <p:ph type="title" idx="4294967295"/>
          </p:nvPr>
        </p:nvSpPr>
        <p:spPr>
          <a:xfrm>
            <a:off x="0" y="104775"/>
            <a:ext cx="8534400" cy="1314450"/>
          </a:xfrm>
        </p:spPr>
        <p:txBody>
          <a:bodyPr>
            <a:spAutoFit/>
          </a:bodyPr>
          <a:lstStyle/>
          <a:p>
            <a:pPr marL="812800" indent="-812800" eaLnBrk="1" hangingPunct="1"/>
            <a:r>
              <a:rPr lang="en-US" sz="3200" smtClean="0"/>
              <a:t>8.15 Independent orientation of chromosomes in meiosis and random fertilization lead to varied offspring</a:t>
            </a:r>
          </a:p>
        </p:txBody>
      </p:sp>
      <p:sp>
        <p:nvSpPr>
          <p:cNvPr id="119811" name="FlagCount" hidden="1">
            <a:hlinkClick r:id="rId4" action="ppaction://hlinkfile"/>
          </p:cNvPr>
          <p:cNvSpPr>
            <a:spLocks noChangeArrowheads="1"/>
          </p:cNvSpPr>
          <p:nvPr/>
        </p:nvSpPr>
        <p:spPr bwMode="auto">
          <a:xfrm>
            <a:off x="8255000" y="254000"/>
            <a:ext cx="381000" cy="317500"/>
          </a:xfrm>
          <a:prstGeom prst="wedgeRoundRectCallout">
            <a:avLst>
              <a:gd name="adj1" fmla="val -43750"/>
              <a:gd name="adj2" fmla="val 70000"/>
              <a:gd name="adj3" fmla="val 16667"/>
            </a:avLst>
          </a:prstGeom>
          <a:solidFill>
            <a:schemeClr val="accent1">
              <a:alpha val="25098"/>
            </a:schemeClr>
          </a:solidFill>
          <a:ln w="19050">
            <a:solidFill>
              <a:schemeClr val="tx1"/>
            </a:solidFill>
            <a:miter lim="800000"/>
            <a:headEnd/>
            <a:tailEnd/>
          </a:ln>
        </p:spPr>
        <p:txBody>
          <a:bodyPr wrap="none" anchor="ctr"/>
          <a:lstStyle/>
          <a:p>
            <a:pPr algn="ctr" eaLnBrk="0" hangingPunct="0"/>
            <a:r>
              <a:rPr lang="en-US" sz="1400" b="1">
                <a:latin typeface="Tahoma" pitchFamily="84" charset="0"/>
              </a:rPr>
              <a:t>0</a:t>
            </a:r>
          </a:p>
        </p:txBody>
      </p:sp>
      <p:sp>
        <p:nvSpPr>
          <p:cNvPr id="119813" name="Line 6"/>
          <p:cNvSpPr>
            <a:spLocks noChangeShapeType="1"/>
          </p:cNvSpPr>
          <p:nvPr/>
        </p:nvSpPr>
        <p:spPr bwMode="auto">
          <a:xfrm>
            <a:off x="182563" y="6535738"/>
            <a:ext cx="8775700" cy="0"/>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119814" name="Line 4"/>
          <p:cNvSpPr>
            <a:spLocks noChangeShapeType="1"/>
          </p:cNvSpPr>
          <p:nvPr/>
        </p:nvSpPr>
        <p:spPr bwMode="auto">
          <a:xfrm>
            <a:off x="182563" y="1539875"/>
            <a:ext cx="8775700" cy="0"/>
          </a:xfrm>
          <a:prstGeom prst="line">
            <a:avLst/>
          </a:prstGeom>
          <a:noFill/>
          <a:ln w="76200">
            <a:solidFill>
              <a:schemeClr val="tx2"/>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119815" name="Text Box 6"/>
          <p:cNvSpPr txBox="1">
            <a:spLocks noChangeArrowheads="1"/>
          </p:cNvSpPr>
          <p:nvPr/>
        </p:nvSpPr>
        <p:spPr bwMode="auto">
          <a:xfrm>
            <a:off x="182563" y="6626225"/>
            <a:ext cx="8775700" cy="136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spcBef>
                <a:spcPct val="50000"/>
              </a:spcBef>
            </a:pPr>
            <a:r>
              <a:rPr lang="en-US" sz="900"/>
              <a:t>© 2012 Pearson Education, Inc.</a:t>
            </a:r>
            <a:endParaRPr lang="en-US"/>
          </a:p>
        </p:txBody>
      </p:sp>
    </p:spTree>
    <p:custDataLst>
      <p:tags r:id="rId1"/>
    </p:custDataLst>
    <p:extLst>
      <p:ext uri="{BB962C8B-B14F-4D97-AF65-F5344CB8AC3E}">
        <p14:creationId xmlns:p14="http://schemas.microsoft.com/office/powerpoint/2010/main" val="1973547830"/>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FlagCount" hidden="1">
            <a:hlinkClick r:id="rId6" action="ppaction://hlinkfile"/>
          </p:cNvPr>
          <p:cNvSpPr>
            <a:spLocks noChangeArrowheads="1"/>
          </p:cNvSpPr>
          <p:nvPr/>
        </p:nvSpPr>
        <p:spPr bwMode="auto">
          <a:xfrm>
            <a:off x="8255000" y="254000"/>
            <a:ext cx="381000" cy="317500"/>
          </a:xfrm>
          <a:prstGeom prst="wedgeRoundRectCallout">
            <a:avLst>
              <a:gd name="adj1" fmla="val -43750"/>
              <a:gd name="adj2" fmla="val 70000"/>
              <a:gd name="adj3" fmla="val 16667"/>
            </a:avLst>
          </a:prstGeom>
          <a:solidFill>
            <a:schemeClr val="accent1">
              <a:alpha val="25098"/>
            </a:schemeClr>
          </a:solidFill>
          <a:ln w="19050">
            <a:solidFill>
              <a:schemeClr val="tx1"/>
            </a:solidFill>
            <a:miter lim="800000"/>
            <a:headEnd/>
            <a:tailEnd/>
          </a:ln>
        </p:spPr>
        <p:txBody>
          <a:bodyPr wrap="none" anchor="ctr"/>
          <a:lstStyle/>
          <a:p>
            <a:pPr algn="ctr" eaLnBrk="0" hangingPunct="0"/>
            <a:r>
              <a:rPr lang="en-US" sz="1400" b="1">
                <a:latin typeface="Tahoma" pitchFamily="84" charset="0"/>
              </a:rPr>
              <a:t>0</a:t>
            </a:r>
          </a:p>
        </p:txBody>
      </p:sp>
      <p:sp>
        <p:nvSpPr>
          <p:cNvPr id="4100" name="Line 6"/>
          <p:cNvSpPr>
            <a:spLocks noChangeShapeType="1"/>
          </p:cNvSpPr>
          <p:nvPr/>
        </p:nvSpPr>
        <p:spPr bwMode="auto">
          <a:xfrm>
            <a:off x="182563" y="6535738"/>
            <a:ext cx="8775700" cy="0"/>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4101" name="Text Box 6"/>
          <p:cNvSpPr txBox="1">
            <a:spLocks noChangeArrowheads="1"/>
          </p:cNvSpPr>
          <p:nvPr/>
        </p:nvSpPr>
        <p:spPr bwMode="auto">
          <a:xfrm>
            <a:off x="182563" y="6626225"/>
            <a:ext cx="8775700" cy="136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spcBef>
                <a:spcPct val="50000"/>
              </a:spcBef>
            </a:pPr>
            <a:r>
              <a:rPr lang="en-US" sz="900"/>
              <a:t>© 2012 Pearson Education, Inc.</a:t>
            </a:r>
            <a:endParaRPr lang="en-US"/>
          </a:p>
        </p:txBody>
      </p:sp>
      <p:sp>
        <p:nvSpPr>
          <p:cNvPr id="4102" name="TextBox 1"/>
          <p:cNvSpPr txBox="1">
            <a:spLocks noChangeArrowheads="1"/>
          </p:cNvSpPr>
          <p:nvPr/>
        </p:nvSpPr>
        <p:spPr bwMode="auto">
          <a:xfrm>
            <a:off x="6305550" y="6046788"/>
            <a:ext cx="2619375" cy="477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eaLnBrk="1" hangingPunct="1"/>
            <a:r>
              <a:rPr lang="en-US" sz="1400"/>
              <a:t>Animation: Genetic Variation</a:t>
            </a:r>
          </a:p>
          <a:p>
            <a:pPr eaLnBrk="1" hangingPunct="1"/>
            <a:r>
              <a:rPr lang="en-US" sz="1100"/>
              <a:t>Right click on animation / Click play</a:t>
            </a:r>
          </a:p>
        </p:txBody>
      </p:sp>
      <p:pic>
        <p:nvPicPr>
          <p:cNvPr id="4103" name="Picture 1"/>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1554163" y="890588"/>
            <a:ext cx="6035675" cy="5076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ustDataLst>
      <p:tags r:id="rId2"/>
    </p:custDataLst>
    <p:controls>
      <mc:AlternateContent xmlns:mc="http://schemas.openxmlformats.org/markup-compatibility/2006">
        <mc:Choice xmlns:v="urn:schemas-microsoft-com:vml" Requires="v">
          <p:control spid="1026" name="ShockwaveFlash1" r:id="rId3" imgW="6031763" imgH="5080222"/>
        </mc:Choice>
        <mc:Fallback>
          <p:control name="ShockwaveFlash1" r:id="rId3" imgW="6031763" imgH="5080222">
            <p:pic>
              <p:nvPicPr>
                <p:cNvPr id="0" name="ShockwaveFlash1"/>
                <p:cNvPicPr preferRelativeResize="0">
                  <a:picLocks noChangeArrowheads="1" noChangeShapeType="1"/>
                </p:cNvPicPr>
                <p:nvPr/>
              </p:nvPicPr>
              <p:blipFill>
                <a:blip r:embed="rId8">
                  <a:extLst>
                    <a:ext uri="{28A0092B-C50C-407E-A947-70E740481C1C}">
                      <a14:useLocalDpi xmlns:a14="http://schemas.microsoft.com/office/drawing/2010/main" val="0"/>
                    </a:ext>
                  </a:extLst>
                </a:blip>
                <a:srcRect/>
                <a:stretch>
                  <a:fillRect/>
                </a:stretch>
              </p:blipFill>
              <p:spPr bwMode="auto">
                <a:xfrm>
                  <a:off x="1555750" y="762000"/>
                  <a:ext cx="6032500" cy="5080000"/>
                </a:xfrm>
                <a:prstGeom prst="rect">
                  <a:avLst/>
                </a:prstGeom>
                <a:noFill/>
                <a:ln w="9525">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pic>
          </p:control>
        </mc:Fallback>
      </mc:AlternateContent>
    </p:controls>
    <p:extLst>
      <p:ext uri="{BB962C8B-B14F-4D97-AF65-F5344CB8AC3E}">
        <p14:creationId xmlns:p14="http://schemas.microsoft.com/office/powerpoint/2010/main" val="917819080"/>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0834" name="Picture 2" descr="08_15IndependentOrient_1-U"/>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96863" y="727075"/>
            <a:ext cx="8548687" cy="5402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0835" name="Rectangle 2"/>
          <p:cNvSpPr>
            <a:spLocks noChangeArrowheads="1"/>
          </p:cNvSpPr>
          <p:nvPr>
            <p:ph type="ctrTitle" idx="4294967295"/>
          </p:nvPr>
        </p:nvSpPr>
        <p:spPr>
          <a:xfrm>
            <a:off x="0" y="50800"/>
            <a:ext cx="1981200" cy="304800"/>
          </a:xfrm>
          <a:extLst>
            <a:ext uri="{91240B29-F687-4F45-9708-019B960494DF}">
              <a14:hiddenLine xmlns:a14="http://schemas.microsoft.com/office/drawing/2010/main" w="3175">
                <a:solidFill>
                  <a:srgbClr val="000000"/>
                </a:solidFill>
                <a:miter lim="800000"/>
                <a:headEnd/>
                <a:tailEnd/>
              </a14:hiddenLine>
            </a:ext>
          </a:extLst>
        </p:spPr>
        <p:txBody>
          <a:bodyPr/>
          <a:lstStyle/>
          <a:p>
            <a:pPr marL="0" indent="0" eaLnBrk="1" hangingPunct="1"/>
            <a:r>
              <a:rPr lang="en-US" sz="1200" b="0" smtClean="0">
                <a:solidFill>
                  <a:schemeClr val="tx1"/>
                </a:solidFill>
                <a:latin typeface="Arial" charset="0"/>
              </a:rPr>
              <a:t>Figure 8.15_s1</a:t>
            </a:r>
          </a:p>
        </p:txBody>
      </p:sp>
      <p:sp>
        <p:nvSpPr>
          <p:cNvPr id="120836" name="Text Box 3"/>
          <p:cNvSpPr txBox="1">
            <a:spLocks noChangeArrowheads="1"/>
          </p:cNvSpPr>
          <p:nvPr/>
        </p:nvSpPr>
        <p:spPr bwMode="auto">
          <a:xfrm>
            <a:off x="1343025" y="733425"/>
            <a:ext cx="1474788" cy="293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r>
              <a:rPr lang="en-US" sz="1700" b="1"/>
              <a:t>Possibility A</a:t>
            </a:r>
          </a:p>
        </p:txBody>
      </p:sp>
      <p:sp>
        <p:nvSpPr>
          <p:cNvPr id="120837" name="Text Box 3"/>
          <p:cNvSpPr txBox="1">
            <a:spLocks noChangeArrowheads="1"/>
          </p:cNvSpPr>
          <p:nvPr/>
        </p:nvSpPr>
        <p:spPr bwMode="auto">
          <a:xfrm>
            <a:off x="3452813" y="1206500"/>
            <a:ext cx="2249487" cy="1125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gn="ctr"/>
            <a:r>
              <a:rPr lang="en-US" sz="1700" b="1"/>
              <a:t>Two equally probable</a:t>
            </a:r>
          </a:p>
          <a:p>
            <a:pPr algn="ctr">
              <a:lnSpc>
                <a:spcPct val="90000"/>
              </a:lnSpc>
            </a:pPr>
            <a:r>
              <a:rPr lang="en-US" sz="1700" b="1"/>
              <a:t>arrangements of</a:t>
            </a:r>
          </a:p>
          <a:p>
            <a:pPr algn="ctr">
              <a:lnSpc>
                <a:spcPct val="90000"/>
              </a:lnSpc>
            </a:pPr>
            <a:r>
              <a:rPr lang="en-US" sz="1700" b="1"/>
              <a:t>chromosomes at</a:t>
            </a:r>
          </a:p>
          <a:p>
            <a:pPr algn="ctr"/>
            <a:r>
              <a:rPr lang="en-US" sz="1700" b="1"/>
              <a:t>metaphase I</a:t>
            </a:r>
          </a:p>
        </p:txBody>
      </p:sp>
      <p:sp>
        <p:nvSpPr>
          <p:cNvPr id="120838" name="Text Box 3"/>
          <p:cNvSpPr txBox="1">
            <a:spLocks noChangeArrowheads="1"/>
          </p:cNvSpPr>
          <p:nvPr/>
        </p:nvSpPr>
        <p:spPr bwMode="auto">
          <a:xfrm>
            <a:off x="6499225" y="733425"/>
            <a:ext cx="1474788" cy="293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r>
              <a:rPr lang="en-US" sz="1700" b="1"/>
              <a:t>Possibility B</a:t>
            </a:r>
          </a:p>
        </p:txBody>
      </p:sp>
    </p:spTree>
    <p:extLst>
      <p:ext uri="{BB962C8B-B14F-4D97-AF65-F5344CB8AC3E}">
        <p14:creationId xmlns:p14="http://schemas.microsoft.com/office/powerpoint/2010/main" val="2097371840"/>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1858" name="Picture 2" descr="08_15IndependentOrient_2-U"/>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96863" y="727075"/>
            <a:ext cx="8548687" cy="5402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1859" name="Rectangle 2"/>
          <p:cNvSpPr>
            <a:spLocks noChangeArrowheads="1"/>
          </p:cNvSpPr>
          <p:nvPr>
            <p:ph type="ctrTitle" idx="4294967295"/>
          </p:nvPr>
        </p:nvSpPr>
        <p:spPr>
          <a:xfrm>
            <a:off x="0" y="50800"/>
            <a:ext cx="1981200" cy="304800"/>
          </a:xfrm>
          <a:extLst>
            <a:ext uri="{91240B29-F687-4F45-9708-019B960494DF}">
              <a14:hiddenLine xmlns:a14="http://schemas.microsoft.com/office/drawing/2010/main" w="3175">
                <a:solidFill>
                  <a:srgbClr val="000000"/>
                </a:solidFill>
                <a:miter lim="800000"/>
                <a:headEnd/>
                <a:tailEnd/>
              </a14:hiddenLine>
            </a:ext>
          </a:extLst>
        </p:spPr>
        <p:txBody>
          <a:bodyPr/>
          <a:lstStyle/>
          <a:p>
            <a:pPr marL="0" indent="0" eaLnBrk="1" hangingPunct="1"/>
            <a:r>
              <a:rPr lang="en-US" sz="1200" b="0" smtClean="0">
                <a:solidFill>
                  <a:schemeClr val="tx1"/>
                </a:solidFill>
                <a:latin typeface="Arial" charset="0"/>
              </a:rPr>
              <a:t>Figure 8.15_s2</a:t>
            </a:r>
          </a:p>
        </p:txBody>
      </p:sp>
      <p:sp>
        <p:nvSpPr>
          <p:cNvPr id="121860" name="Text Box 3"/>
          <p:cNvSpPr txBox="1">
            <a:spLocks noChangeArrowheads="1"/>
          </p:cNvSpPr>
          <p:nvPr/>
        </p:nvSpPr>
        <p:spPr bwMode="auto">
          <a:xfrm>
            <a:off x="1343025" y="733425"/>
            <a:ext cx="1474788" cy="293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r>
              <a:rPr lang="en-US" sz="1700" b="1"/>
              <a:t>Possibility A</a:t>
            </a:r>
          </a:p>
        </p:txBody>
      </p:sp>
      <p:sp>
        <p:nvSpPr>
          <p:cNvPr id="121861" name="Text Box 3"/>
          <p:cNvSpPr txBox="1">
            <a:spLocks noChangeArrowheads="1"/>
          </p:cNvSpPr>
          <p:nvPr/>
        </p:nvSpPr>
        <p:spPr bwMode="auto">
          <a:xfrm>
            <a:off x="3452813" y="1206500"/>
            <a:ext cx="2249487" cy="1125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gn="ctr"/>
            <a:r>
              <a:rPr lang="en-US" sz="1700" b="1"/>
              <a:t>Two equally probable</a:t>
            </a:r>
          </a:p>
          <a:p>
            <a:pPr algn="ctr">
              <a:lnSpc>
                <a:spcPct val="90000"/>
              </a:lnSpc>
            </a:pPr>
            <a:r>
              <a:rPr lang="en-US" sz="1700" b="1"/>
              <a:t>arrangements of</a:t>
            </a:r>
          </a:p>
          <a:p>
            <a:pPr algn="ctr">
              <a:lnSpc>
                <a:spcPct val="90000"/>
              </a:lnSpc>
            </a:pPr>
            <a:r>
              <a:rPr lang="en-US" sz="1700" b="1"/>
              <a:t>chromosomes at</a:t>
            </a:r>
          </a:p>
          <a:p>
            <a:pPr algn="ctr"/>
            <a:r>
              <a:rPr lang="en-US" sz="1700" b="1"/>
              <a:t>metaphase I</a:t>
            </a:r>
          </a:p>
        </p:txBody>
      </p:sp>
      <p:sp>
        <p:nvSpPr>
          <p:cNvPr id="121862" name="Text Box 3"/>
          <p:cNvSpPr txBox="1">
            <a:spLocks noChangeArrowheads="1"/>
          </p:cNvSpPr>
          <p:nvPr/>
        </p:nvSpPr>
        <p:spPr bwMode="auto">
          <a:xfrm>
            <a:off x="6499225" y="733425"/>
            <a:ext cx="1474788" cy="293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r>
              <a:rPr lang="en-US" sz="1700" b="1"/>
              <a:t>Possibility B</a:t>
            </a:r>
          </a:p>
        </p:txBody>
      </p:sp>
      <p:sp>
        <p:nvSpPr>
          <p:cNvPr id="121863" name="Text Box 3"/>
          <p:cNvSpPr txBox="1">
            <a:spLocks noChangeArrowheads="1"/>
          </p:cNvSpPr>
          <p:nvPr/>
        </p:nvSpPr>
        <p:spPr bwMode="auto">
          <a:xfrm>
            <a:off x="3914775" y="3400425"/>
            <a:ext cx="1474788" cy="293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r>
              <a:rPr lang="en-US" sz="1700" b="1"/>
              <a:t>Metaphase </a:t>
            </a:r>
            <a:r>
              <a:rPr lang="en-US" sz="1700" b="1">
                <a:latin typeface="Times New Roman" pitchFamily="84" charset="0"/>
              </a:rPr>
              <a:t>II</a:t>
            </a:r>
            <a:endParaRPr lang="en-US" sz="1700" b="1"/>
          </a:p>
        </p:txBody>
      </p:sp>
    </p:spTree>
    <p:extLst>
      <p:ext uri="{BB962C8B-B14F-4D97-AF65-F5344CB8AC3E}">
        <p14:creationId xmlns:p14="http://schemas.microsoft.com/office/powerpoint/2010/main" val="2503751457"/>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882" name="Picture 2" descr="08_15IndependentOrient_3-U"/>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96863" y="727075"/>
            <a:ext cx="8548687" cy="5402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2883" name="Rectangle 2"/>
          <p:cNvSpPr>
            <a:spLocks noChangeArrowheads="1"/>
          </p:cNvSpPr>
          <p:nvPr>
            <p:ph type="ctrTitle" idx="4294967295"/>
          </p:nvPr>
        </p:nvSpPr>
        <p:spPr>
          <a:xfrm>
            <a:off x="0" y="50800"/>
            <a:ext cx="1981200" cy="304800"/>
          </a:xfrm>
          <a:extLst>
            <a:ext uri="{91240B29-F687-4F45-9708-019B960494DF}">
              <a14:hiddenLine xmlns:a14="http://schemas.microsoft.com/office/drawing/2010/main" w="3175">
                <a:solidFill>
                  <a:srgbClr val="000000"/>
                </a:solidFill>
                <a:miter lim="800000"/>
                <a:headEnd/>
                <a:tailEnd/>
              </a14:hiddenLine>
            </a:ext>
          </a:extLst>
        </p:spPr>
        <p:txBody>
          <a:bodyPr/>
          <a:lstStyle/>
          <a:p>
            <a:pPr marL="0" indent="0" eaLnBrk="1" hangingPunct="1"/>
            <a:r>
              <a:rPr lang="en-US" sz="1200" b="0" smtClean="0">
                <a:solidFill>
                  <a:schemeClr val="tx1"/>
                </a:solidFill>
                <a:latin typeface="Arial" charset="0"/>
              </a:rPr>
              <a:t>Figure 8.15_s3</a:t>
            </a:r>
          </a:p>
        </p:txBody>
      </p:sp>
      <p:sp>
        <p:nvSpPr>
          <p:cNvPr id="122884" name="Text Box 3"/>
          <p:cNvSpPr txBox="1">
            <a:spLocks noChangeArrowheads="1"/>
          </p:cNvSpPr>
          <p:nvPr/>
        </p:nvSpPr>
        <p:spPr bwMode="auto">
          <a:xfrm>
            <a:off x="1343025" y="733425"/>
            <a:ext cx="1474788" cy="293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r>
              <a:rPr lang="en-US" sz="1700" b="1"/>
              <a:t>Possibility A</a:t>
            </a:r>
          </a:p>
        </p:txBody>
      </p:sp>
      <p:sp>
        <p:nvSpPr>
          <p:cNvPr id="122885" name="Text Box 3"/>
          <p:cNvSpPr txBox="1">
            <a:spLocks noChangeArrowheads="1"/>
          </p:cNvSpPr>
          <p:nvPr/>
        </p:nvSpPr>
        <p:spPr bwMode="auto">
          <a:xfrm>
            <a:off x="3452813" y="1206500"/>
            <a:ext cx="2249487" cy="1125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gn="ctr"/>
            <a:r>
              <a:rPr lang="en-US" sz="1700" b="1"/>
              <a:t>Two equally probable</a:t>
            </a:r>
          </a:p>
          <a:p>
            <a:pPr algn="ctr">
              <a:lnSpc>
                <a:spcPct val="90000"/>
              </a:lnSpc>
            </a:pPr>
            <a:r>
              <a:rPr lang="en-US" sz="1700" b="1"/>
              <a:t>arrangements of</a:t>
            </a:r>
          </a:p>
          <a:p>
            <a:pPr algn="ctr">
              <a:lnSpc>
                <a:spcPct val="90000"/>
              </a:lnSpc>
            </a:pPr>
            <a:r>
              <a:rPr lang="en-US" sz="1700" b="1"/>
              <a:t>chromosomes at</a:t>
            </a:r>
          </a:p>
          <a:p>
            <a:pPr algn="ctr"/>
            <a:r>
              <a:rPr lang="en-US" sz="1700" b="1"/>
              <a:t>metaphase I</a:t>
            </a:r>
          </a:p>
        </p:txBody>
      </p:sp>
      <p:sp>
        <p:nvSpPr>
          <p:cNvPr id="122886" name="Text Box 3"/>
          <p:cNvSpPr txBox="1">
            <a:spLocks noChangeArrowheads="1"/>
          </p:cNvSpPr>
          <p:nvPr/>
        </p:nvSpPr>
        <p:spPr bwMode="auto">
          <a:xfrm>
            <a:off x="6499225" y="733425"/>
            <a:ext cx="1474788" cy="293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r>
              <a:rPr lang="en-US" sz="1700" b="1"/>
              <a:t>Possibility B</a:t>
            </a:r>
          </a:p>
        </p:txBody>
      </p:sp>
      <p:sp>
        <p:nvSpPr>
          <p:cNvPr id="122887" name="Text Box 3"/>
          <p:cNvSpPr txBox="1">
            <a:spLocks noChangeArrowheads="1"/>
          </p:cNvSpPr>
          <p:nvPr/>
        </p:nvSpPr>
        <p:spPr bwMode="auto">
          <a:xfrm>
            <a:off x="3914775" y="3400425"/>
            <a:ext cx="1474788" cy="293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r>
              <a:rPr lang="en-US" sz="1700" b="1"/>
              <a:t>Metaphase </a:t>
            </a:r>
            <a:r>
              <a:rPr lang="en-US" sz="1700" b="1">
                <a:latin typeface="Times New Roman" pitchFamily="84" charset="0"/>
              </a:rPr>
              <a:t>II</a:t>
            </a:r>
            <a:endParaRPr lang="en-US" sz="1700" b="1"/>
          </a:p>
        </p:txBody>
      </p:sp>
      <p:sp>
        <p:nvSpPr>
          <p:cNvPr id="122888" name="Text Box 3"/>
          <p:cNvSpPr txBox="1">
            <a:spLocks noChangeArrowheads="1"/>
          </p:cNvSpPr>
          <p:nvPr/>
        </p:nvSpPr>
        <p:spPr bwMode="auto">
          <a:xfrm>
            <a:off x="4130675" y="4854575"/>
            <a:ext cx="941388" cy="293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r>
              <a:rPr lang="en-US" sz="1700" b="1"/>
              <a:t>Gametes</a:t>
            </a:r>
          </a:p>
        </p:txBody>
      </p:sp>
      <p:sp>
        <p:nvSpPr>
          <p:cNvPr id="122889" name="Text Box 3"/>
          <p:cNvSpPr txBox="1">
            <a:spLocks noChangeArrowheads="1"/>
          </p:cNvSpPr>
          <p:nvPr/>
        </p:nvSpPr>
        <p:spPr bwMode="auto">
          <a:xfrm>
            <a:off x="5495925" y="5718175"/>
            <a:ext cx="1633538" cy="293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r>
              <a:rPr lang="en-US" sz="1700" b="1"/>
              <a:t>Combination 3</a:t>
            </a:r>
          </a:p>
        </p:txBody>
      </p:sp>
      <p:sp>
        <p:nvSpPr>
          <p:cNvPr id="122890" name="Text Box 3"/>
          <p:cNvSpPr txBox="1">
            <a:spLocks noChangeArrowheads="1"/>
          </p:cNvSpPr>
          <p:nvPr/>
        </p:nvSpPr>
        <p:spPr bwMode="auto">
          <a:xfrm>
            <a:off x="7254875" y="5718175"/>
            <a:ext cx="1633538" cy="293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r>
              <a:rPr lang="en-US" sz="1700" b="1"/>
              <a:t>Combination 4</a:t>
            </a:r>
          </a:p>
        </p:txBody>
      </p:sp>
      <p:sp>
        <p:nvSpPr>
          <p:cNvPr id="122891" name="Text Box 3"/>
          <p:cNvSpPr txBox="1">
            <a:spLocks noChangeArrowheads="1"/>
          </p:cNvSpPr>
          <p:nvPr/>
        </p:nvSpPr>
        <p:spPr bwMode="auto">
          <a:xfrm>
            <a:off x="2117725" y="5718175"/>
            <a:ext cx="1633538" cy="293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r>
              <a:rPr lang="en-US" sz="1700" b="1"/>
              <a:t>Combination 2</a:t>
            </a:r>
          </a:p>
        </p:txBody>
      </p:sp>
      <p:sp>
        <p:nvSpPr>
          <p:cNvPr id="122892" name="Text Box 3"/>
          <p:cNvSpPr txBox="1">
            <a:spLocks noChangeArrowheads="1"/>
          </p:cNvSpPr>
          <p:nvPr/>
        </p:nvSpPr>
        <p:spPr bwMode="auto">
          <a:xfrm>
            <a:off x="384175" y="5718175"/>
            <a:ext cx="1633538" cy="293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r>
              <a:rPr lang="en-US" sz="1700" b="1"/>
              <a:t>Combination 1</a:t>
            </a:r>
          </a:p>
        </p:txBody>
      </p:sp>
      <p:sp>
        <p:nvSpPr>
          <p:cNvPr id="122893" name="AutoShape 13"/>
          <p:cNvSpPr>
            <a:spLocks/>
          </p:cNvSpPr>
          <p:nvPr/>
        </p:nvSpPr>
        <p:spPr bwMode="auto">
          <a:xfrm rot="5400000">
            <a:off x="1022350" y="4876800"/>
            <a:ext cx="196850" cy="1555750"/>
          </a:xfrm>
          <a:prstGeom prst="rightBrace">
            <a:avLst>
              <a:gd name="adj1" fmla="val 43541"/>
              <a:gd name="adj2" fmla="val 49690"/>
            </a:avLst>
          </a:prstGeom>
          <a:noFill/>
          <a:ln w="1270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2894" name="AutoShape 14"/>
          <p:cNvSpPr>
            <a:spLocks/>
          </p:cNvSpPr>
          <p:nvPr/>
        </p:nvSpPr>
        <p:spPr bwMode="auto">
          <a:xfrm rot="5400000">
            <a:off x="2771775" y="4867275"/>
            <a:ext cx="196850" cy="1574800"/>
          </a:xfrm>
          <a:prstGeom prst="rightBrace">
            <a:avLst>
              <a:gd name="adj1" fmla="val 44074"/>
              <a:gd name="adj2" fmla="val 49690"/>
            </a:avLst>
          </a:prstGeom>
          <a:noFill/>
          <a:ln w="1270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2895" name="AutoShape 15"/>
          <p:cNvSpPr>
            <a:spLocks/>
          </p:cNvSpPr>
          <p:nvPr/>
        </p:nvSpPr>
        <p:spPr bwMode="auto">
          <a:xfrm rot="5400000">
            <a:off x="6143625" y="4860925"/>
            <a:ext cx="196850" cy="1587500"/>
          </a:xfrm>
          <a:prstGeom prst="rightBrace">
            <a:avLst>
              <a:gd name="adj1" fmla="val 44430"/>
              <a:gd name="adj2" fmla="val 49690"/>
            </a:avLst>
          </a:prstGeom>
          <a:noFill/>
          <a:ln w="1270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2896" name="AutoShape 16"/>
          <p:cNvSpPr>
            <a:spLocks/>
          </p:cNvSpPr>
          <p:nvPr/>
        </p:nvSpPr>
        <p:spPr bwMode="auto">
          <a:xfrm rot="5400000">
            <a:off x="7902575" y="4860925"/>
            <a:ext cx="196850" cy="1587500"/>
          </a:xfrm>
          <a:prstGeom prst="rightBrace">
            <a:avLst>
              <a:gd name="adj1" fmla="val 44430"/>
              <a:gd name="adj2" fmla="val 49690"/>
            </a:avLst>
          </a:prstGeom>
          <a:noFill/>
          <a:ln w="1270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Tree>
    <p:extLst>
      <p:ext uri="{BB962C8B-B14F-4D97-AF65-F5344CB8AC3E}">
        <p14:creationId xmlns:p14="http://schemas.microsoft.com/office/powerpoint/2010/main" val="78478993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Rectangle 2"/>
          <p:cNvSpPr>
            <a:spLocks noGrp="1" noChangeArrowheads="1"/>
          </p:cNvSpPr>
          <p:nvPr>
            <p:ph type="title" idx="4294967295"/>
          </p:nvPr>
        </p:nvSpPr>
        <p:spPr>
          <a:xfrm>
            <a:off x="0" y="107950"/>
            <a:ext cx="8534400" cy="914400"/>
          </a:xfrm>
        </p:spPr>
        <p:txBody>
          <a:bodyPr>
            <a:normAutofit fontScale="90000"/>
          </a:bodyPr>
          <a:lstStyle/>
          <a:p>
            <a:pPr marL="812800" indent="-812800" eaLnBrk="1" hangingPunct="1"/>
            <a:r>
              <a:rPr lang="en-US" sz="3200" smtClean="0"/>
              <a:t>8.16 Homologous chromosomes may carry different versions of genes</a:t>
            </a:r>
          </a:p>
        </p:txBody>
      </p:sp>
      <p:sp>
        <p:nvSpPr>
          <p:cNvPr id="123907" name="Rectangle 3"/>
          <p:cNvSpPr>
            <a:spLocks noGrp="1" noChangeArrowheads="1"/>
          </p:cNvSpPr>
          <p:nvPr>
            <p:ph type="body" idx="4294967295"/>
          </p:nvPr>
        </p:nvSpPr>
        <p:spPr>
          <a:xfrm>
            <a:off x="0" y="1308100"/>
            <a:ext cx="8534400" cy="4729163"/>
          </a:xfrm>
        </p:spPr>
        <p:txBody>
          <a:bodyPr>
            <a:normAutofit lnSpcReduction="10000"/>
          </a:bodyPr>
          <a:lstStyle/>
          <a:p>
            <a:pPr marL="292100" indent="-292100" eaLnBrk="1" hangingPunct="1"/>
            <a:r>
              <a:rPr lang="en-US" smtClean="0"/>
              <a:t>Separation of homologous chromosomes during meiosis can lead to genetic differences between gametes.</a:t>
            </a:r>
          </a:p>
          <a:p>
            <a:pPr marL="812800" lvl="1" indent="-368300" eaLnBrk="1" hangingPunct="1"/>
            <a:r>
              <a:rPr lang="en-US" smtClean="0"/>
              <a:t>Homologous chromosomes may have different versions of a gene at the same locus.</a:t>
            </a:r>
          </a:p>
          <a:p>
            <a:pPr marL="812800" lvl="1" indent="-368300" eaLnBrk="1" hangingPunct="1"/>
            <a:r>
              <a:rPr lang="en-US" smtClean="0"/>
              <a:t>One version was inherited from the maternal parent and the other came from the paternal parent.</a:t>
            </a:r>
          </a:p>
          <a:p>
            <a:pPr marL="812800" lvl="1" indent="-368300" eaLnBrk="1" hangingPunct="1"/>
            <a:r>
              <a:rPr lang="en-US" smtClean="0"/>
              <a:t>Since homologues move to opposite poles during anaphase </a:t>
            </a:r>
            <a:r>
              <a:rPr lang="en-US" smtClean="0">
                <a:latin typeface="Times New Roman" pitchFamily="84" charset="0"/>
              </a:rPr>
              <a:t>I</a:t>
            </a:r>
            <a:r>
              <a:rPr lang="en-US" smtClean="0"/>
              <a:t>, gametes will receive either the maternal or paternal version of the gene.</a:t>
            </a:r>
          </a:p>
        </p:txBody>
      </p:sp>
      <p:sp>
        <p:nvSpPr>
          <p:cNvPr id="123908" name="Line 5"/>
          <p:cNvSpPr>
            <a:spLocks noChangeShapeType="1"/>
          </p:cNvSpPr>
          <p:nvPr/>
        </p:nvSpPr>
        <p:spPr bwMode="auto">
          <a:xfrm>
            <a:off x="182563" y="6535738"/>
            <a:ext cx="8775700" cy="0"/>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123909" name="Line 4"/>
          <p:cNvSpPr>
            <a:spLocks noChangeShapeType="1"/>
          </p:cNvSpPr>
          <p:nvPr/>
        </p:nvSpPr>
        <p:spPr bwMode="auto">
          <a:xfrm>
            <a:off x="182563" y="1108075"/>
            <a:ext cx="8775700" cy="0"/>
          </a:xfrm>
          <a:prstGeom prst="line">
            <a:avLst/>
          </a:prstGeom>
          <a:noFill/>
          <a:ln w="76200">
            <a:solidFill>
              <a:schemeClr val="tx2"/>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123910" name="Text Box 6"/>
          <p:cNvSpPr txBox="1">
            <a:spLocks noChangeArrowheads="1"/>
          </p:cNvSpPr>
          <p:nvPr/>
        </p:nvSpPr>
        <p:spPr bwMode="auto">
          <a:xfrm>
            <a:off x="182563" y="6626225"/>
            <a:ext cx="8775700" cy="136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spcBef>
                <a:spcPct val="50000"/>
              </a:spcBef>
            </a:pPr>
            <a:r>
              <a:rPr lang="en-US" sz="900"/>
              <a:t>© 2012 Pearson Education, Inc.</a:t>
            </a:r>
            <a:endParaRPr lang="en-US"/>
          </a:p>
        </p:txBody>
      </p:sp>
    </p:spTree>
    <p:extLst>
      <p:ext uri="{BB962C8B-B14F-4D97-AF65-F5344CB8AC3E}">
        <p14:creationId xmlns:p14="http://schemas.microsoft.com/office/powerpoint/2010/main" val="3811679293"/>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4930" name="Picture 2" descr="08_16_HomologChromsomes-U"/>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96863" y="855663"/>
            <a:ext cx="8548687" cy="5145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4931" name="Rectangle 2"/>
          <p:cNvSpPr>
            <a:spLocks noChangeArrowheads="1"/>
          </p:cNvSpPr>
          <p:nvPr>
            <p:ph type="ctrTitle" idx="4294967295"/>
          </p:nvPr>
        </p:nvSpPr>
        <p:spPr>
          <a:xfrm>
            <a:off x="0" y="50800"/>
            <a:ext cx="1981200" cy="304800"/>
          </a:xfrm>
          <a:extLst>
            <a:ext uri="{91240B29-F687-4F45-9708-019B960494DF}">
              <a14:hiddenLine xmlns:a14="http://schemas.microsoft.com/office/drawing/2010/main" w="3175">
                <a:solidFill>
                  <a:srgbClr val="000000"/>
                </a:solidFill>
                <a:miter lim="800000"/>
                <a:headEnd/>
                <a:tailEnd/>
              </a14:hiddenLine>
            </a:ext>
          </a:extLst>
        </p:spPr>
        <p:txBody>
          <a:bodyPr/>
          <a:lstStyle/>
          <a:p>
            <a:pPr marL="0" indent="0" eaLnBrk="1" hangingPunct="1"/>
            <a:r>
              <a:rPr lang="en-US" sz="1200" b="0" smtClean="0">
                <a:solidFill>
                  <a:schemeClr val="tx1"/>
                </a:solidFill>
                <a:latin typeface="Arial" charset="0"/>
              </a:rPr>
              <a:t>Figure 8.16</a:t>
            </a:r>
          </a:p>
        </p:txBody>
      </p:sp>
      <p:sp>
        <p:nvSpPr>
          <p:cNvPr id="124932" name="Text Box 3"/>
          <p:cNvSpPr txBox="1">
            <a:spLocks noChangeArrowheads="1"/>
          </p:cNvSpPr>
          <p:nvPr/>
        </p:nvSpPr>
        <p:spPr bwMode="auto">
          <a:xfrm>
            <a:off x="311150" y="2478088"/>
            <a:ext cx="1157288" cy="496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gn="ctr"/>
            <a:r>
              <a:rPr lang="en-US" sz="1600" b="1"/>
              <a:t>Coat-color</a:t>
            </a:r>
          </a:p>
          <a:p>
            <a:pPr algn="ctr">
              <a:lnSpc>
                <a:spcPct val="90000"/>
              </a:lnSpc>
            </a:pPr>
            <a:r>
              <a:rPr lang="en-US" sz="1600" b="1"/>
              <a:t>genes</a:t>
            </a:r>
          </a:p>
        </p:txBody>
      </p:sp>
      <p:sp>
        <p:nvSpPr>
          <p:cNvPr id="124933" name="Text Box 3"/>
          <p:cNvSpPr txBox="1">
            <a:spLocks noChangeArrowheads="1"/>
          </p:cNvSpPr>
          <p:nvPr/>
        </p:nvSpPr>
        <p:spPr bwMode="auto">
          <a:xfrm>
            <a:off x="1911350" y="2478088"/>
            <a:ext cx="909638" cy="496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gn="ctr"/>
            <a:r>
              <a:rPr lang="en-US" sz="1600" b="1"/>
              <a:t>Eye-color</a:t>
            </a:r>
          </a:p>
          <a:p>
            <a:pPr algn="ctr">
              <a:lnSpc>
                <a:spcPct val="90000"/>
              </a:lnSpc>
            </a:pPr>
            <a:r>
              <a:rPr lang="en-US" sz="1600" b="1"/>
              <a:t>genes</a:t>
            </a:r>
          </a:p>
        </p:txBody>
      </p:sp>
      <p:sp>
        <p:nvSpPr>
          <p:cNvPr id="124934" name="Text Box 3"/>
          <p:cNvSpPr txBox="1">
            <a:spLocks noChangeArrowheads="1"/>
          </p:cNvSpPr>
          <p:nvPr/>
        </p:nvSpPr>
        <p:spPr bwMode="auto">
          <a:xfrm>
            <a:off x="546100" y="3151188"/>
            <a:ext cx="693738" cy="255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gn="ctr"/>
            <a:r>
              <a:rPr lang="en-US" sz="1600" b="1"/>
              <a:t>Brown</a:t>
            </a:r>
          </a:p>
        </p:txBody>
      </p:sp>
      <p:sp>
        <p:nvSpPr>
          <p:cNvPr id="124935" name="Text Box 3"/>
          <p:cNvSpPr txBox="1">
            <a:spLocks noChangeArrowheads="1"/>
          </p:cNvSpPr>
          <p:nvPr/>
        </p:nvSpPr>
        <p:spPr bwMode="auto">
          <a:xfrm>
            <a:off x="2019300" y="3151188"/>
            <a:ext cx="693738" cy="255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gn="ctr"/>
            <a:r>
              <a:rPr lang="en-US" sz="1600" b="1"/>
              <a:t>Black</a:t>
            </a:r>
          </a:p>
        </p:txBody>
      </p:sp>
      <p:sp>
        <p:nvSpPr>
          <p:cNvPr id="124936" name="Text Box 3"/>
          <p:cNvSpPr txBox="1">
            <a:spLocks noChangeArrowheads="1"/>
          </p:cNvSpPr>
          <p:nvPr/>
        </p:nvSpPr>
        <p:spPr bwMode="auto">
          <a:xfrm>
            <a:off x="2813050" y="3640138"/>
            <a:ext cx="788988" cy="255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gn="ctr"/>
            <a:r>
              <a:rPr lang="en-US" sz="1600" b="1"/>
              <a:t>Meiosis</a:t>
            </a:r>
          </a:p>
        </p:txBody>
      </p:sp>
      <p:sp>
        <p:nvSpPr>
          <p:cNvPr id="124937" name="Text Box 3"/>
          <p:cNvSpPr txBox="1">
            <a:spLocks noChangeArrowheads="1"/>
          </p:cNvSpPr>
          <p:nvPr/>
        </p:nvSpPr>
        <p:spPr bwMode="auto">
          <a:xfrm>
            <a:off x="493713" y="4567238"/>
            <a:ext cx="788987" cy="255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gn="ctr"/>
            <a:r>
              <a:rPr lang="en-US" sz="1600" b="1"/>
              <a:t>White</a:t>
            </a:r>
          </a:p>
        </p:txBody>
      </p:sp>
      <p:sp>
        <p:nvSpPr>
          <p:cNvPr id="124938" name="Text Box 3"/>
          <p:cNvSpPr txBox="1">
            <a:spLocks noChangeArrowheads="1"/>
          </p:cNvSpPr>
          <p:nvPr/>
        </p:nvSpPr>
        <p:spPr bwMode="auto">
          <a:xfrm>
            <a:off x="2138363" y="4567238"/>
            <a:ext cx="452437" cy="255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gn="ctr"/>
            <a:r>
              <a:rPr lang="en-US" sz="1600" b="1"/>
              <a:t>Pink</a:t>
            </a:r>
          </a:p>
        </p:txBody>
      </p:sp>
      <p:sp>
        <p:nvSpPr>
          <p:cNvPr id="124939" name="Text Box 3"/>
          <p:cNvSpPr txBox="1">
            <a:spLocks noChangeArrowheads="1"/>
          </p:cNvSpPr>
          <p:nvPr/>
        </p:nvSpPr>
        <p:spPr bwMode="auto">
          <a:xfrm>
            <a:off x="309563" y="4967288"/>
            <a:ext cx="2598737" cy="757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gn="ctr"/>
            <a:r>
              <a:rPr lang="en-US" sz="1600" b="1"/>
              <a:t>Tetrad in parent cell</a:t>
            </a:r>
          </a:p>
          <a:p>
            <a:pPr algn="ctr"/>
            <a:r>
              <a:rPr lang="en-US" sz="1600" b="1"/>
              <a:t>(homologous pair of</a:t>
            </a:r>
          </a:p>
          <a:p>
            <a:pPr algn="ctr"/>
            <a:r>
              <a:rPr lang="en-US" sz="1600" b="1"/>
              <a:t>duplicated chromosomes)</a:t>
            </a:r>
          </a:p>
        </p:txBody>
      </p:sp>
      <p:sp>
        <p:nvSpPr>
          <p:cNvPr id="124940" name="Text Box 3"/>
          <p:cNvSpPr txBox="1">
            <a:spLocks noChangeArrowheads="1"/>
          </p:cNvSpPr>
          <p:nvPr/>
        </p:nvSpPr>
        <p:spPr bwMode="auto">
          <a:xfrm>
            <a:off x="3998913" y="5018088"/>
            <a:ext cx="1931987" cy="477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gn="ctr"/>
            <a:r>
              <a:rPr lang="en-US" sz="1600" b="1"/>
              <a:t>Chromosomes of</a:t>
            </a:r>
          </a:p>
          <a:p>
            <a:pPr algn="ctr"/>
            <a:r>
              <a:rPr lang="en-US" sz="1600" b="1"/>
              <a:t>the four gametes</a:t>
            </a:r>
          </a:p>
        </p:txBody>
      </p:sp>
      <p:sp>
        <p:nvSpPr>
          <p:cNvPr id="124941" name="Text Box 3"/>
          <p:cNvSpPr txBox="1">
            <a:spLocks noChangeArrowheads="1"/>
          </p:cNvSpPr>
          <p:nvPr/>
        </p:nvSpPr>
        <p:spPr bwMode="auto">
          <a:xfrm>
            <a:off x="7345363" y="5360988"/>
            <a:ext cx="1449387" cy="477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nSpc>
                <a:spcPct val="90000"/>
              </a:lnSpc>
            </a:pPr>
            <a:r>
              <a:rPr lang="en-US" sz="1600" b="1"/>
              <a:t>White coat (</a:t>
            </a:r>
            <a:r>
              <a:rPr lang="en-US" sz="1600" b="1" i="1"/>
              <a:t>c</a:t>
            </a:r>
            <a:r>
              <a:rPr lang="en-US" sz="1600" b="1"/>
              <a:t>);</a:t>
            </a:r>
          </a:p>
          <a:p>
            <a:pPr>
              <a:lnSpc>
                <a:spcPct val="90000"/>
              </a:lnSpc>
            </a:pPr>
            <a:r>
              <a:rPr lang="en-US" sz="1600" b="1"/>
              <a:t>pink eyes (</a:t>
            </a:r>
            <a:r>
              <a:rPr lang="en-US" sz="1600" b="1" i="1"/>
              <a:t>e</a:t>
            </a:r>
            <a:r>
              <a:rPr lang="en-US" sz="1600" b="1"/>
              <a:t>)</a:t>
            </a:r>
          </a:p>
        </p:txBody>
      </p:sp>
      <p:sp>
        <p:nvSpPr>
          <p:cNvPr id="124942" name="Text Box 3"/>
          <p:cNvSpPr txBox="1">
            <a:spLocks noChangeArrowheads="1"/>
          </p:cNvSpPr>
          <p:nvPr/>
        </p:nvSpPr>
        <p:spPr bwMode="auto">
          <a:xfrm>
            <a:off x="6253163" y="3341688"/>
            <a:ext cx="1538287" cy="477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nSpc>
                <a:spcPct val="90000"/>
              </a:lnSpc>
            </a:pPr>
            <a:r>
              <a:rPr lang="en-US" sz="1600" b="1"/>
              <a:t>Brown coat (</a:t>
            </a:r>
            <a:r>
              <a:rPr lang="en-US" sz="1600" b="1" i="1"/>
              <a:t>C</a:t>
            </a:r>
            <a:r>
              <a:rPr lang="en-US" sz="1600" b="1"/>
              <a:t>);</a:t>
            </a:r>
          </a:p>
          <a:p>
            <a:pPr>
              <a:lnSpc>
                <a:spcPct val="90000"/>
              </a:lnSpc>
            </a:pPr>
            <a:r>
              <a:rPr lang="en-US" sz="1600" b="1"/>
              <a:t>black eyes (</a:t>
            </a:r>
            <a:r>
              <a:rPr lang="en-US" sz="1600" b="1" i="1"/>
              <a:t>E</a:t>
            </a:r>
            <a:r>
              <a:rPr lang="en-US" sz="1600" b="1"/>
              <a:t>)</a:t>
            </a:r>
          </a:p>
        </p:txBody>
      </p:sp>
      <p:sp>
        <p:nvSpPr>
          <p:cNvPr id="124943" name="Text Box 3"/>
          <p:cNvSpPr txBox="1">
            <a:spLocks noChangeArrowheads="1"/>
          </p:cNvSpPr>
          <p:nvPr/>
        </p:nvSpPr>
        <p:spPr bwMode="auto">
          <a:xfrm>
            <a:off x="2263775" y="3414713"/>
            <a:ext cx="223838" cy="255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gn="ctr"/>
            <a:r>
              <a:rPr lang="en-US" sz="1600" b="1" i="1"/>
              <a:t>E</a:t>
            </a:r>
            <a:endParaRPr lang="en-US" sz="1600" b="1"/>
          </a:p>
        </p:txBody>
      </p:sp>
      <p:sp>
        <p:nvSpPr>
          <p:cNvPr id="124944" name="Text Box 3"/>
          <p:cNvSpPr txBox="1">
            <a:spLocks noChangeArrowheads="1"/>
          </p:cNvSpPr>
          <p:nvPr/>
        </p:nvSpPr>
        <p:spPr bwMode="auto">
          <a:xfrm>
            <a:off x="781050" y="3414713"/>
            <a:ext cx="223838" cy="255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gn="ctr"/>
            <a:r>
              <a:rPr lang="en-US" sz="1600" b="1" i="1"/>
              <a:t>C</a:t>
            </a:r>
            <a:endParaRPr lang="en-US" sz="1600" b="1"/>
          </a:p>
        </p:txBody>
      </p:sp>
      <p:sp>
        <p:nvSpPr>
          <p:cNvPr id="124945" name="Text Box 3"/>
          <p:cNvSpPr txBox="1">
            <a:spLocks noChangeArrowheads="1"/>
          </p:cNvSpPr>
          <p:nvPr/>
        </p:nvSpPr>
        <p:spPr bwMode="auto">
          <a:xfrm>
            <a:off x="2273300" y="4305300"/>
            <a:ext cx="223838" cy="255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gn="ctr"/>
            <a:r>
              <a:rPr lang="en-US" sz="1600" b="1" i="1"/>
              <a:t>e</a:t>
            </a:r>
            <a:endParaRPr lang="en-US" sz="1600" b="1"/>
          </a:p>
        </p:txBody>
      </p:sp>
      <p:sp>
        <p:nvSpPr>
          <p:cNvPr id="124946" name="Text Box 3"/>
          <p:cNvSpPr txBox="1">
            <a:spLocks noChangeArrowheads="1"/>
          </p:cNvSpPr>
          <p:nvPr/>
        </p:nvSpPr>
        <p:spPr bwMode="auto">
          <a:xfrm>
            <a:off x="776288" y="4281488"/>
            <a:ext cx="223837" cy="255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gn="ctr"/>
            <a:r>
              <a:rPr lang="en-US" sz="1600" b="1" i="1"/>
              <a:t>c</a:t>
            </a:r>
            <a:endParaRPr lang="en-US" sz="1600" b="1"/>
          </a:p>
        </p:txBody>
      </p:sp>
      <p:sp>
        <p:nvSpPr>
          <p:cNvPr id="124947" name="Text Box 3"/>
          <p:cNvSpPr txBox="1">
            <a:spLocks noChangeArrowheads="1"/>
          </p:cNvSpPr>
          <p:nvPr/>
        </p:nvSpPr>
        <p:spPr bwMode="auto">
          <a:xfrm>
            <a:off x="5629275" y="3963988"/>
            <a:ext cx="223838" cy="255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gn="ctr"/>
            <a:r>
              <a:rPr lang="en-US" sz="1600" b="1" i="1"/>
              <a:t>e</a:t>
            </a:r>
            <a:endParaRPr lang="en-US" sz="1600" b="1"/>
          </a:p>
        </p:txBody>
      </p:sp>
      <p:sp>
        <p:nvSpPr>
          <p:cNvPr id="124948" name="Text Box 3"/>
          <p:cNvSpPr txBox="1">
            <a:spLocks noChangeArrowheads="1"/>
          </p:cNvSpPr>
          <p:nvPr/>
        </p:nvSpPr>
        <p:spPr bwMode="auto">
          <a:xfrm>
            <a:off x="5627688" y="3055938"/>
            <a:ext cx="223837" cy="255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gn="ctr"/>
            <a:r>
              <a:rPr lang="en-US" sz="1600" b="1" i="1"/>
              <a:t>E</a:t>
            </a:r>
            <a:endParaRPr lang="en-US" sz="1600" b="1"/>
          </a:p>
        </p:txBody>
      </p:sp>
      <p:sp>
        <p:nvSpPr>
          <p:cNvPr id="124949" name="Text Box 3"/>
          <p:cNvSpPr txBox="1">
            <a:spLocks noChangeArrowheads="1"/>
          </p:cNvSpPr>
          <p:nvPr/>
        </p:nvSpPr>
        <p:spPr bwMode="auto">
          <a:xfrm>
            <a:off x="5627688" y="3482975"/>
            <a:ext cx="223837" cy="255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gn="ctr"/>
            <a:r>
              <a:rPr lang="en-US" sz="1600" b="1" i="1"/>
              <a:t>E</a:t>
            </a:r>
            <a:endParaRPr lang="en-US" sz="1600" b="1"/>
          </a:p>
        </p:txBody>
      </p:sp>
      <p:sp>
        <p:nvSpPr>
          <p:cNvPr id="124950" name="Text Box 3"/>
          <p:cNvSpPr txBox="1">
            <a:spLocks noChangeArrowheads="1"/>
          </p:cNvSpPr>
          <p:nvPr/>
        </p:nvSpPr>
        <p:spPr bwMode="auto">
          <a:xfrm>
            <a:off x="5629275" y="4368800"/>
            <a:ext cx="223838" cy="255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gn="ctr"/>
            <a:r>
              <a:rPr lang="en-US" sz="1600" b="1" i="1"/>
              <a:t>e</a:t>
            </a:r>
            <a:endParaRPr lang="en-US" sz="1600" b="1"/>
          </a:p>
        </p:txBody>
      </p:sp>
      <p:sp>
        <p:nvSpPr>
          <p:cNvPr id="124951" name="Text Box 3"/>
          <p:cNvSpPr txBox="1">
            <a:spLocks noChangeArrowheads="1"/>
          </p:cNvSpPr>
          <p:nvPr/>
        </p:nvSpPr>
        <p:spPr bwMode="auto">
          <a:xfrm>
            <a:off x="4129088" y="4368800"/>
            <a:ext cx="223837" cy="255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gn="ctr"/>
            <a:r>
              <a:rPr lang="en-US" sz="1600" b="1" i="1"/>
              <a:t>c</a:t>
            </a:r>
            <a:endParaRPr lang="en-US" sz="1600" b="1"/>
          </a:p>
        </p:txBody>
      </p:sp>
      <p:sp>
        <p:nvSpPr>
          <p:cNvPr id="124952" name="Text Box 3"/>
          <p:cNvSpPr txBox="1">
            <a:spLocks noChangeArrowheads="1"/>
          </p:cNvSpPr>
          <p:nvPr/>
        </p:nvSpPr>
        <p:spPr bwMode="auto">
          <a:xfrm>
            <a:off x="4129088" y="3967163"/>
            <a:ext cx="223837" cy="255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gn="ctr"/>
            <a:r>
              <a:rPr lang="en-US" sz="1600" b="1" i="1"/>
              <a:t>c</a:t>
            </a:r>
            <a:endParaRPr lang="en-US" sz="1600" b="1"/>
          </a:p>
        </p:txBody>
      </p:sp>
      <p:sp>
        <p:nvSpPr>
          <p:cNvPr id="124953" name="Text Box 3"/>
          <p:cNvSpPr txBox="1">
            <a:spLocks noChangeArrowheads="1"/>
          </p:cNvSpPr>
          <p:nvPr/>
        </p:nvSpPr>
        <p:spPr bwMode="auto">
          <a:xfrm>
            <a:off x="4144963" y="3482975"/>
            <a:ext cx="223837" cy="255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gn="ctr"/>
            <a:r>
              <a:rPr lang="en-US" sz="1600" b="1" i="1"/>
              <a:t>C</a:t>
            </a:r>
            <a:endParaRPr lang="en-US" sz="1600" b="1"/>
          </a:p>
        </p:txBody>
      </p:sp>
      <p:sp>
        <p:nvSpPr>
          <p:cNvPr id="124954" name="Text Box 3"/>
          <p:cNvSpPr txBox="1">
            <a:spLocks noChangeArrowheads="1"/>
          </p:cNvSpPr>
          <p:nvPr/>
        </p:nvSpPr>
        <p:spPr bwMode="auto">
          <a:xfrm>
            <a:off x="4144963" y="3059113"/>
            <a:ext cx="223837" cy="255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gn="ctr"/>
            <a:r>
              <a:rPr lang="en-US" sz="1600" b="1" i="1"/>
              <a:t>C</a:t>
            </a:r>
            <a:endParaRPr lang="en-US" sz="1600" b="1"/>
          </a:p>
        </p:txBody>
      </p:sp>
    </p:spTree>
    <p:extLst>
      <p:ext uri="{BB962C8B-B14F-4D97-AF65-F5344CB8AC3E}">
        <p14:creationId xmlns:p14="http://schemas.microsoft.com/office/powerpoint/2010/main" val="3755213430"/>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5954" name="Picture 2" descr="08_16bHomologChromsomes-U"/>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41663" y="1657350"/>
            <a:ext cx="2859087" cy="3541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5955" name="Rectangle 2"/>
          <p:cNvSpPr>
            <a:spLocks noChangeArrowheads="1"/>
          </p:cNvSpPr>
          <p:nvPr>
            <p:ph type="ctrTitle" idx="4294967295"/>
          </p:nvPr>
        </p:nvSpPr>
        <p:spPr>
          <a:xfrm>
            <a:off x="0" y="50800"/>
            <a:ext cx="1981200" cy="304800"/>
          </a:xfrm>
          <a:extLst>
            <a:ext uri="{91240B29-F687-4F45-9708-019B960494DF}">
              <a14:hiddenLine xmlns:a14="http://schemas.microsoft.com/office/drawing/2010/main" w="3175">
                <a:solidFill>
                  <a:srgbClr val="000000"/>
                </a:solidFill>
                <a:miter lim="800000"/>
                <a:headEnd/>
                <a:tailEnd/>
              </a14:hiddenLine>
            </a:ext>
          </a:extLst>
        </p:spPr>
        <p:txBody>
          <a:bodyPr/>
          <a:lstStyle/>
          <a:p>
            <a:pPr marL="0" indent="0" eaLnBrk="1" hangingPunct="1"/>
            <a:r>
              <a:rPr lang="en-US" sz="1200" b="0" smtClean="0">
                <a:solidFill>
                  <a:schemeClr val="tx1"/>
                </a:solidFill>
                <a:latin typeface="Arial" charset="0"/>
              </a:rPr>
              <a:t>Figure 8.16_2</a:t>
            </a:r>
          </a:p>
        </p:txBody>
      </p:sp>
      <p:sp>
        <p:nvSpPr>
          <p:cNvPr id="125956" name="Text Box 3"/>
          <p:cNvSpPr txBox="1">
            <a:spLocks noChangeArrowheads="1"/>
          </p:cNvSpPr>
          <p:nvPr/>
        </p:nvSpPr>
        <p:spPr bwMode="auto">
          <a:xfrm>
            <a:off x="4075113" y="4494213"/>
            <a:ext cx="1893887" cy="560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nSpc>
                <a:spcPct val="90000"/>
              </a:lnSpc>
            </a:pPr>
            <a:r>
              <a:rPr lang="en-US" sz="1900" b="1"/>
              <a:t>Brown coat (</a:t>
            </a:r>
            <a:r>
              <a:rPr lang="en-US" sz="1900" b="1" i="1"/>
              <a:t>C</a:t>
            </a:r>
            <a:r>
              <a:rPr lang="en-US" sz="1900" b="1"/>
              <a:t>);</a:t>
            </a:r>
          </a:p>
          <a:p>
            <a:pPr>
              <a:lnSpc>
                <a:spcPct val="90000"/>
              </a:lnSpc>
            </a:pPr>
            <a:r>
              <a:rPr lang="en-US" sz="1900" b="1"/>
              <a:t>black eyes (</a:t>
            </a:r>
            <a:r>
              <a:rPr lang="en-US" sz="1900" b="1" i="1"/>
              <a:t>E</a:t>
            </a:r>
            <a:r>
              <a:rPr lang="en-US" sz="1900" b="1"/>
              <a:t>)</a:t>
            </a:r>
          </a:p>
        </p:txBody>
      </p:sp>
    </p:spTree>
    <p:extLst>
      <p:ext uri="{BB962C8B-B14F-4D97-AF65-F5344CB8AC3E}">
        <p14:creationId xmlns:p14="http://schemas.microsoft.com/office/powerpoint/2010/main" val="307623262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1138" name="Picture 2" descr="08_11HomologousPair-U"/>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52738" y="1749425"/>
            <a:ext cx="3438525" cy="335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1139" name="Rectangle 2"/>
          <p:cNvSpPr>
            <a:spLocks noChangeArrowheads="1"/>
          </p:cNvSpPr>
          <p:nvPr>
            <p:ph type="ctrTitle" idx="4294967295"/>
          </p:nvPr>
        </p:nvSpPr>
        <p:spPr>
          <a:xfrm>
            <a:off x="0" y="50800"/>
            <a:ext cx="1981200" cy="304800"/>
          </a:xfrm>
          <a:extLst>
            <a:ext uri="{91240B29-F687-4F45-9708-019B960494DF}">
              <a14:hiddenLine xmlns:a14="http://schemas.microsoft.com/office/drawing/2010/main" w="3175">
                <a:solidFill>
                  <a:srgbClr val="000000"/>
                </a:solidFill>
                <a:miter lim="800000"/>
                <a:headEnd/>
                <a:tailEnd/>
              </a14:hiddenLine>
            </a:ext>
          </a:extLst>
        </p:spPr>
        <p:txBody>
          <a:bodyPr/>
          <a:lstStyle/>
          <a:p>
            <a:pPr marL="0" indent="0" eaLnBrk="1" hangingPunct="1"/>
            <a:r>
              <a:rPr lang="en-US" sz="1200" b="0" smtClean="0">
                <a:solidFill>
                  <a:schemeClr val="tx1"/>
                </a:solidFill>
                <a:latin typeface="Arial" charset="0"/>
              </a:rPr>
              <a:t>Figure 8.11</a:t>
            </a:r>
          </a:p>
        </p:txBody>
      </p:sp>
      <p:sp>
        <p:nvSpPr>
          <p:cNvPr id="91140" name="Text Box 3"/>
          <p:cNvSpPr txBox="1">
            <a:spLocks noChangeArrowheads="1"/>
          </p:cNvSpPr>
          <p:nvPr/>
        </p:nvSpPr>
        <p:spPr bwMode="auto">
          <a:xfrm>
            <a:off x="4070350" y="1773238"/>
            <a:ext cx="2236788" cy="465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gn="ctr">
              <a:lnSpc>
                <a:spcPct val="90000"/>
              </a:lnSpc>
            </a:pPr>
            <a:r>
              <a:rPr lang="en-US" sz="1800" b="1"/>
              <a:t>Pair of homologous</a:t>
            </a:r>
          </a:p>
          <a:p>
            <a:pPr algn="ctr">
              <a:lnSpc>
                <a:spcPct val="90000"/>
              </a:lnSpc>
            </a:pPr>
            <a:r>
              <a:rPr lang="en-US" sz="1800" b="1"/>
              <a:t>chromosomes</a:t>
            </a:r>
          </a:p>
        </p:txBody>
      </p:sp>
      <p:sp>
        <p:nvSpPr>
          <p:cNvPr id="91141" name="Text Box 3"/>
          <p:cNvSpPr txBox="1">
            <a:spLocks noChangeArrowheads="1"/>
          </p:cNvSpPr>
          <p:nvPr/>
        </p:nvSpPr>
        <p:spPr bwMode="auto">
          <a:xfrm>
            <a:off x="2889250" y="2636838"/>
            <a:ext cx="750888" cy="255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nSpc>
                <a:spcPct val="90000"/>
              </a:lnSpc>
            </a:pPr>
            <a:r>
              <a:rPr lang="en-US" sz="1800" b="1"/>
              <a:t>Locus</a:t>
            </a:r>
          </a:p>
        </p:txBody>
      </p:sp>
      <p:sp>
        <p:nvSpPr>
          <p:cNvPr id="91142" name="Text Box 3"/>
          <p:cNvSpPr txBox="1">
            <a:spLocks noChangeArrowheads="1"/>
          </p:cNvSpPr>
          <p:nvPr/>
        </p:nvSpPr>
        <p:spPr bwMode="auto">
          <a:xfrm>
            <a:off x="2882900" y="3182938"/>
            <a:ext cx="1493838" cy="255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nSpc>
                <a:spcPct val="90000"/>
              </a:lnSpc>
            </a:pPr>
            <a:r>
              <a:rPr lang="en-US" sz="1800" b="1"/>
              <a:t>Centromere</a:t>
            </a:r>
          </a:p>
        </p:txBody>
      </p:sp>
      <p:sp>
        <p:nvSpPr>
          <p:cNvPr id="91143" name="Text Box 3"/>
          <p:cNvSpPr txBox="1">
            <a:spLocks noChangeArrowheads="1"/>
          </p:cNvSpPr>
          <p:nvPr/>
        </p:nvSpPr>
        <p:spPr bwMode="auto">
          <a:xfrm>
            <a:off x="2882900" y="3665538"/>
            <a:ext cx="1493838" cy="528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nSpc>
                <a:spcPct val="90000"/>
              </a:lnSpc>
            </a:pPr>
            <a:r>
              <a:rPr lang="en-US" sz="1800" b="1"/>
              <a:t>Sister</a:t>
            </a:r>
          </a:p>
          <a:p>
            <a:pPr>
              <a:lnSpc>
                <a:spcPct val="90000"/>
              </a:lnSpc>
            </a:pPr>
            <a:r>
              <a:rPr lang="en-US" sz="1800" b="1"/>
              <a:t>chromatids</a:t>
            </a:r>
          </a:p>
        </p:txBody>
      </p:sp>
      <p:sp>
        <p:nvSpPr>
          <p:cNvPr id="91144" name="Text Box 3"/>
          <p:cNvSpPr txBox="1">
            <a:spLocks noChangeArrowheads="1"/>
          </p:cNvSpPr>
          <p:nvPr/>
        </p:nvSpPr>
        <p:spPr bwMode="auto">
          <a:xfrm>
            <a:off x="4521200" y="4478338"/>
            <a:ext cx="1652588" cy="528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gn="ctr">
              <a:lnSpc>
                <a:spcPct val="90000"/>
              </a:lnSpc>
            </a:pPr>
            <a:r>
              <a:rPr lang="en-US" sz="1800" b="1"/>
              <a:t>One duplicated</a:t>
            </a:r>
          </a:p>
          <a:p>
            <a:pPr algn="ctr">
              <a:lnSpc>
                <a:spcPct val="90000"/>
              </a:lnSpc>
            </a:pPr>
            <a:r>
              <a:rPr lang="en-US" sz="1800" b="1"/>
              <a:t>chromosome</a:t>
            </a:r>
          </a:p>
        </p:txBody>
      </p:sp>
      <p:sp>
        <p:nvSpPr>
          <p:cNvPr id="91145" name="Line 9"/>
          <p:cNvSpPr>
            <a:spLocks noChangeShapeType="1"/>
          </p:cNvSpPr>
          <p:nvPr/>
        </p:nvSpPr>
        <p:spPr bwMode="auto">
          <a:xfrm>
            <a:off x="3600450" y="2774950"/>
            <a:ext cx="1066800"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1146" name="Line 10"/>
          <p:cNvSpPr>
            <a:spLocks noChangeShapeType="1"/>
          </p:cNvSpPr>
          <p:nvPr/>
        </p:nvSpPr>
        <p:spPr bwMode="auto">
          <a:xfrm>
            <a:off x="4216400" y="3333750"/>
            <a:ext cx="615950"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nvGrpSpPr>
          <p:cNvPr id="91147" name="Group 11"/>
          <p:cNvGrpSpPr>
            <a:grpSpLocks/>
          </p:cNvGrpSpPr>
          <p:nvPr/>
        </p:nvGrpSpPr>
        <p:grpSpPr bwMode="auto">
          <a:xfrm>
            <a:off x="4171950" y="3911600"/>
            <a:ext cx="755650" cy="177800"/>
            <a:chOff x="2628" y="2464"/>
            <a:chExt cx="476" cy="112"/>
          </a:xfrm>
        </p:grpSpPr>
        <p:sp>
          <p:nvSpPr>
            <p:cNvPr id="91150" name="Line 12"/>
            <p:cNvSpPr>
              <a:spLocks noChangeShapeType="1"/>
            </p:cNvSpPr>
            <p:nvPr/>
          </p:nvSpPr>
          <p:spPr bwMode="auto">
            <a:xfrm flipV="1">
              <a:off x="2628" y="2464"/>
              <a:ext cx="316" cy="72"/>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1151" name="Line 13"/>
            <p:cNvSpPr>
              <a:spLocks noChangeShapeType="1"/>
            </p:cNvSpPr>
            <p:nvPr/>
          </p:nvSpPr>
          <p:spPr bwMode="auto">
            <a:xfrm>
              <a:off x="2632" y="2540"/>
              <a:ext cx="472" cy="36"/>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91148" name="AutoShape 14"/>
          <p:cNvSpPr>
            <a:spLocks/>
          </p:cNvSpPr>
          <p:nvPr/>
        </p:nvSpPr>
        <p:spPr bwMode="auto">
          <a:xfrm rot="5400000">
            <a:off x="5476875" y="4137025"/>
            <a:ext cx="171450" cy="501650"/>
          </a:xfrm>
          <a:prstGeom prst="rightBrace">
            <a:avLst>
              <a:gd name="adj1" fmla="val 42805"/>
              <a:gd name="adj2" fmla="val 50000"/>
            </a:avLst>
          </a:prstGeom>
          <a:noFill/>
          <a:ln w="1270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1149" name="AutoShape 15"/>
          <p:cNvSpPr>
            <a:spLocks/>
          </p:cNvSpPr>
          <p:nvPr/>
        </p:nvSpPr>
        <p:spPr bwMode="auto">
          <a:xfrm rot="-5400000">
            <a:off x="5137150" y="1695450"/>
            <a:ext cx="139700" cy="1327150"/>
          </a:xfrm>
          <a:prstGeom prst="rightBrace">
            <a:avLst>
              <a:gd name="adj1" fmla="val 54009"/>
              <a:gd name="adj2" fmla="val 50000"/>
            </a:avLst>
          </a:prstGeom>
          <a:noFill/>
          <a:ln w="1270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Tree>
    <p:extLst>
      <p:ext uri="{BB962C8B-B14F-4D97-AF65-F5344CB8AC3E}">
        <p14:creationId xmlns:p14="http://schemas.microsoft.com/office/powerpoint/2010/main" val="2836830650"/>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6978" name="Picture 2" descr="08_16cHomologChromsomes-U"/>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68638" y="1746250"/>
            <a:ext cx="3005137" cy="3365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6979" name="Rectangle 2"/>
          <p:cNvSpPr>
            <a:spLocks noChangeArrowheads="1"/>
          </p:cNvSpPr>
          <p:nvPr>
            <p:ph type="ctrTitle" idx="4294967295"/>
          </p:nvPr>
        </p:nvSpPr>
        <p:spPr>
          <a:xfrm>
            <a:off x="0" y="50800"/>
            <a:ext cx="1981200" cy="304800"/>
          </a:xfrm>
          <a:extLst>
            <a:ext uri="{91240B29-F687-4F45-9708-019B960494DF}">
              <a14:hiddenLine xmlns:a14="http://schemas.microsoft.com/office/drawing/2010/main" w="3175">
                <a:solidFill>
                  <a:srgbClr val="000000"/>
                </a:solidFill>
                <a:miter lim="800000"/>
                <a:headEnd/>
                <a:tailEnd/>
              </a14:hiddenLine>
            </a:ext>
          </a:extLst>
        </p:spPr>
        <p:txBody>
          <a:bodyPr/>
          <a:lstStyle/>
          <a:p>
            <a:pPr marL="0" indent="0" eaLnBrk="1" hangingPunct="1"/>
            <a:r>
              <a:rPr lang="en-US" sz="1200" b="0" smtClean="0">
                <a:solidFill>
                  <a:schemeClr val="tx1"/>
                </a:solidFill>
                <a:latin typeface="Arial" charset="0"/>
              </a:rPr>
              <a:t>Figure 8.16_3</a:t>
            </a:r>
          </a:p>
        </p:txBody>
      </p:sp>
      <p:sp>
        <p:nvSpPr>
          <p:cNvPr id="126980" name="Text Box 3"/>
          <p:cNvSpPr txBox="1">
            <a:spLocks noChangeArrowheads="1"/>
          </p:cNvSpPr>
          <p:nvPr/>
        </p:nvSpPr>
        <p:spPr bwMode="auto">
          <a:xfrm>
            <a:off x="4329113" y="4398963"/>
            <a:ext cx="1684337" cy="573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nSpc>
                <a:spcPct val="90000"/>
              </a:lnSpc>
            </a:pPr>
            <a:r>
              <a:rPr lang="en-US" sz="1900" b="1"/>
              <a:t>White coat (</a:t>
            </a:r>
            <a:r>
              <a:rPr lang="en-US" sz="1900" b="1" i="1"/>
              <a:t>c</a:t>
            </a:r>
            <a:r>
              <a:rPr lang="en-US" sz="1900" b="1"/>
              <a:t>);</a:t>
            </a:r>
          </a:p>
          <a:p>
            <a:pPr>
              <a:lnSpc>
                <a:spcPct val="90000"/>
              </a:lnSpc>
            </a:pPr>
            <a:r>
              <a:rPr lang="en-US" sz="1900" b="1"/>
              <a:t>pink eyes (</a:t>
            </a:r>
            <a:r>
              <a:rPr lang="en-US" sz="1900" b="1" i="1"/>
              <a:t>e</a:t>
            </a:r>
            <a:r>
              <a:rPr lang="en-US" sz="1900" b="1"/>
              <a:t>)</a:t>
            </a:r>
          </a:p>
        </p:txBody>
      </p:sp>
    </p:spTree>
    <p:extLst>
      <p:ext uri="{BB962C8B-B14F-4D97-AF65-F5344CB8AC3E}">
        <p14:creationId xmlns:p14="http://schemas.microsoft.com/office/powerpoint/2010/main" val="304453007"/>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8002" name="Picture 2" descr="08_16aHomologChromsomes-U"/>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36663" y="1501775"/>
            <a:ext cx="6670675" cy="3852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8003" name="Rectangle 2"/>
          <p:cNvSpPr>
            <a:spLocks noChangeArrowheads="1"/>
          </p:cNvSpPr>
          <p:nvPr>
            <p:ph type="ctrTitle" idx="4294967295"/>
          </p:nvPr>
        </p:nvSpPr>
        <p:spPr>
          <a:xfrm>
            <a:off x="0" y="50800"/>
            <a:ext cx="1981200" cy="304800"/>
          </a:xfrm>
          <a:extLst>
            <a:ext uri="{91240B29-F687-4F45-9708-019B960494DF}">
              <a14:hiddenLine xmlns:a14="http://schemas.microsoft.com/office/drawing/2010/main" w="3175">
                <a:solidFill>
                  <a:srgbClr val="000000"/>
                </a:solidFill>
                <a:miter lim="800000"/>
                <a:headEnd/>
                <a:tailEnd/>
              </a14:hiddenLine>
            </a:ext>
          </a:extLst>
        </p:spPr>
        <p:txBody>
          <a:bodyPr/>
          <a:lstStyle/>
          <a:p>
            <a:pPr marL="0" indent="0" eaLnBrk="1" hangingPunct="1"/>
            <a:r>
              <a:rPr lang="en-US" sz="1200" b="0" smtClean="0">
                <a:solidFill>
                  <a:schemeClr val="tx1"/>
                </a:solidFill>
                <a:latin typeface="Arial" charset="0"/>
              </a:rPr>
              <a:t>Figure 8.16_1</a:t>
            </a:r>
          </a:p>
        </p:txBody>
      </p:sp>
      <p:sp>
        <p:nvSpPr>
          <p:cNvPr id="128004" name="Text Box 3"/>
          <p:cNvSpPr txBox="1">
            <a:spLocks noChangeArrowheads="1"/>
          </p:cNvSpPr>
          <p:nvPr/>
        </p:nvSpPr>
        <p:spPr bwMode="auto">
          <a:xfrm>
            <a:off x="1212850" y="1493838"/>
            <a:ext cx="1404938" cy="598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gn="ctr"/>
            <a:r>
              <a:rPr lang="en-US" sz="1900" b="1"/>
              <a:t>Coat-color</a:t>
            </a:r>
          </a:p>
          <a:p>
            <a:pPr algn="ctr">
              <a:lnSpc>
                <a:spcPct val="90000"/>
              </a:lnSpc>
            </a:pPr>
            <a:r>
              <a:rPr lang="en-US" sz="1900" b="1"/>
              <a:t>genes</a:t>
            </a:r>
          </a:p>
        </p:txBody>
      </p:sp>
      <p:sp>
        <p:nvSpPr>
          <p:cNvPr id="128005" name="Text Box 3"/>
          <p:cNvSpPr txBox="1">
            <a:spLocks noChangeArrowheads="1"/>
          </p:cNvSpPr>
          <p:nvPr/>
        </p:nvSpPr>
        <p:spPr bwMode="auto">
          <a:xfrm>
            <a:off x="2997200" y="1500188"/>
            <a:ext cx="1208088" cy="496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gn="ctr"/>
            <a:r>
              <a:rPr lang="en-US" sz="1900" b="1"/>
              <a:t>Eye-color</a:t>
            </a:r>
          </a:p>
          <a:p>
            <a:pPr algn="ctr">
              <a:lnSpc>
                <a:spcPct val="90000"/>
              </a:lnSpc>
            </a:pPr>
            <a:r>
              <a:rPr lang="en-US" sz="1900" b="1"/>
              <a:t>genes</a:t>
            </a:r>
          </a:p>
        </p:txBody>
      </p:sp>
      <p:sp>
        <p:nvSpPr>
          <p:cNvPr id="128006" name="Text Box 3"/>
          <p:cNvSpPr txBox="1">
            <a:spLocks noChangeArrowheads="1"/>
          </p:cNvSpPr>
          <p:nvPr/>
        </p:nvSpPr>
        <p:spPr bwMode="auto">
          <a:xfrm>
            <a:off x="1562100" y="2262188"/>
            <a:ext cx="693738" cy="255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gn="ctr"/>
            <a:r>
              <a:rPr lang="en-US" sz="1900" b="1"/>
              <a:t>Brown</a:t>
            </a:r>
          </a:p>
        </p:txBody>
      </p:sp>
      <p:sp>
        <p:nvSpPr>
          <p:cNvPr id="128007" name="Text Box 3"/>
          <p:cNvSpPr txBox="1">
            <a:spLocks noChangeArrowheads="1"/>
          </p:cNvSpPr>
          <p:nvPr/>
        </p:nvSpPr>
        <p:spPr bwMode="auto">
          <a:xfrm>
            <a:off x="3251200" y="2274888"/>
            <a:ext cx="693738" cy="255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gn="ctr"/>
            <a:r>
              <a:rPr lang="en-US" sz="1900" b="1"/>
              <a:t>Black</a:t>
            </a:r>
          </a:p>
        </p:txBody>
      </p:sp>
      <p:sp>
        <p:nvSpPr>
          <p:cNvPr id="128008" name="Text Box 3"/>
          <p:cNvSpPr txBox="1">
            <a:spLocks noChangeArrowheads="1"/>
          </p:cNvSpPr>
          <p:nvPr/>
        </p:nvSpPr>
        <p:spPr bwMode="auto">
          <a:xfrm>
            <a:off x="4114800" y="2827338"/>
            <a:ext cx="903288" cy="255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gn="ctr"/>
            <a:r>
              <a:rPr lang="en-US" sz="1900" b="1"/>
              <a:t>Meiosis</a:t>
            </a:r>
          </a:p>
        </p:txBody>
      </p:sp>
      <p:sp>
        <p:nvSpPr>
          <p:cNvPr id="128009" name="Text Box 3"/>
          <p:cNvSpPr txBox="1">
            <a:spLocks noChangeArrowheads="1"/>
          </p:cNvSpPr>
          <p:nvPr/>
        </p:nvSpPr>
        <p:spPr bwMode="auto">
          <a:xfrm>
            <a:off x="1516063" y="3887788"/>
            <a:ext cx="788987" cy="255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gn="ctr"/>
            <a:r>
              <a:rPr lang="en-US" sz="1900" b="1"/>
              <a:t>White</a:t>
            </a:r>
          </a:p>
        </p:txBody>
      </p:sp>
      <p:sp>
        <p:nvSpPr>
          <p:cNvPr id="128010" name="Text Box 3"/>
          <p:cNvSpPr txBox="1">
            <a:spLocks noChangeArrowheads="1"/>
          </p:cNvSpPr>
          <p:nvPr/>
        </p:nvSpPr>
        <p:spPr bwMode="auto">
          <a:xfrm>
            <a:off x="3325813" y="3887788"/>
            <a:ext cx="547687" cy="255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gn="ctr"/>
            <a:r>
              <a:rPr lang="en-US" sz="1900" b="1"/>
              <a:t>Pink</a:t>
            </a:r>
          </a:p>
        </p:txBody>
      </p:sp>
      <p:sp>
        <p:nvSpPr>
          <p:cNvPr id="128011" name="Text Box 3"/>
          <p:cNvSpPr txBox="1">
            <a:spLocks noChangeArrowheads="1"/>
          </p:cNvSpPr>
          <p:nvPr/>
        </p:nvSpPr>
        <p:spPr bwMode="auto">
          <a:xfrm>
            <a:off x="1223963" y="4376738"/>
            <a:ext cx="3017837" cy="877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gn="ctr">
              <a:lnSpc>
                <a:spcPct val="90000"/>
              </a:lnSpc>
            </a:pPr>
            <a:r>
              <a:rPr lang="en-US" sz="1900" b="1"/>
              <a:t>Tetrad in parent cell</a:t>
            </a:r>
          </a:p>
          <a:p>
            <a:pPr algn="ctr">
              <a:lnSpc>
                <a:spcPct val="90000"/>
              </a:lnSpc>
            </a:pPr>
            <a:r>
              <a:rPr lang="en-US" sz="1900" b="1"/>
              <a:t>(homologous pair of</a:t>
            </a:r>
          </a:p>
          <a:p>
            <a:pPr algn="ctr">
              <a:lnSpc>
                <a:spcPct val="90000"/>
              </a:lnSpc>
            </a:pPr>
            <a:r>
              <a:rPr lang="en-US" sz="1900" b="1"/>
              <a:t>duplicated chromosomes)</a:t>
            </a:r>
          </a:p>
        </p:txBody>
      </p:sp>
      <p:sp>
        <p:nvSpPr>
          <p:cNvPr id="128012" name="Text Box 3"/>
          <p:cNvSpPr txBox="1">
            <a:spLocks noChangeArrowheads="1"/>
          </p:cNvSpPr>
          <p:nvPr/>
        </p:nvSpPr>
        <p:spPr bwMode="auto">
          <a:xfrm>
            <a:off x="3495675" y="2570163"/>
            <a:ext cx="223838" cy="255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gn="ctr"/>
            <a:r>
              <a:rPr lang="en-US" sz="1900" b="1" i="1"/>
              <a:t>E</a:t>
            </a:r>
            <a:endParaRPr lang="en-US" sz="1900" b="1"/>
          </a:p>
        </p:txBody>
      </p:sp>
      <p:sp>
        <p:nvSpPr>
          <p:cNvPr id="128013" name="Text Box 3"/>
          <p:cNvSpPr txBox="1">
            <a:spLocks noChangeArrowheads="1"/>
          </p:cNvSpPr>
          <p:nvPr/>
        </p:nvSpPr>
        <p:spPr bwMode="auto">
          <a:xfrm>
            <a:off x="1797050" y="2563813"/>
            <a:ext cx="223838" cy="255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gn="ctr"/>
            <a:r>
              <a:rPr lang="en-US" sz="1900" b="1" i="1"/>
              <a:t>C</a:t>
            </a:r>
            <a:endParaRPr lang="en-US" sz="1900" b="1"/>
          </a:p>
        </p:txBody>
      </p:sp>
      <p:sp>
        <p:nvSpPr>
          <p:cNvPr id="128014" name="Text Box 3"/>
          <p:cNvSpPr txBox="1">
            <a:spLocks noChangeArrowheads="1"/>
          </p:cNvSpPr>
          <p:nvPr/>
        </p:nvSpPr>
        <p:spPr bwMode="auto">
          <a:xfrm>
            <a:off x="3505200" y="3594100"/>
            <a:ext cx="223838" cy="255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gn="ctr"/>
            <a:r>
              <a:rPr lang="en-US" sz="1900" b="1" i="1"/>
              <a:t>e</a:t>
            </a:r>
            <a:endParaRPr lang="en-US" sz="1900" b="1"/>
          </a:p>
        </p:txBody>
      </p:sp>
      <p:sp>
        <p:nvSpPr>
          <p:cNvPr id="128015" name="Text Box 3"/>
          <p:cNvSpPr txBox="1">
            <a:spLocks noChangeArrowheads="1"/>
          </p:cNvSpPr>
          <p:nvPr/>
        </p:nvSpPr>
        <p:spPr bwMode="auto">
          <a:xfrm>
            <a:off x="1798638" y="3557588"/>
            <a:ext cx="223837" cy="255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gn="ctr"/>
            <a:r>
              <a:rPr lang="en-US" sz="1900" b="1" i="1"/>
              <a:t>c</a:t>
            </a:r>
            <a:endParaRPr lang="en-US" sz="1900" b="1"/>
          </a:p>
        </p:txBody>
      </p:sp>
      <p:sp>
        <p:nvSpPr>
          <p:cNvPr id="128016" name="Text Box 3"/>
          <p:cNvSpPr txBox="1">
            <a:spLocks noChangeArrowheads="1"/>
          </p:cNvSpPr>
          <p:nvPr/>
        </p:nvSpPr>
        <p:spPr bwMode="auto">
          <a:xfrm>
            <a:off x="5548313" y="4427538"/>
            <a:ext cx="2046287" cy="503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gn="ctr">
              <a:lnSpc>
                <a:spcPct val="90000"/>
              </a:lnSpc>
            </a:pPr>
            <a:r>
              <a:rPr lang="en-US" sz="1900" b="1"/>
              <a:t>Chromosomes of</a:t>
            </a:r>
          </a:p>
          <a:p>
            <a:pPr algn="ctr">
              <a:lnSpc>
                <a:spcPct val="90000"/>
              </a:lnSpc>
            </a:pPr>
            <a:r>
              <a:rPr lang="en-US" sz="1900" b="1"/>
              <a:t>the four gametes</a:t>
            </a:r>
          </a:p>
        </p:txBody>
      </p:sp>
      <p:sp>
        <p:nvSpPr>
          <p:cNvPr id="128017" name="Text Box 3"/>
          <p:cNvSpPr txBox="1">
            <a:spLocks noChangeArrowheads="1"/>
          </p:cNvSpPr>
          <p:nvPr/>
        </p:nvSpPr>
        <p:spPr bwMode="auto">
          <a:xfrm>
            <a:off x="7337425" y="3201988"/>
            <a:ext cx="223838" cy="255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gn="ctr"/>
            <a:r>
              <a:rPr lang="en-US" sz="1900" b="1" i="1"/>
              <a:t>e</a:t>
            </a:r>
            <a:endParaRPr lang="en-US" sz="1900" b="1"/>
          </a:p>
        </p:txBody>
      </p:sp>
      <p:sp>
        <p:nvSpPr>
          <p:cNvPr id="128018" name="Text Box 3"/>
          <p:cNvSpPr txBox="1">
            <a:spLocks noChangeArrowheads="1"/>
          </p:cNvSpPr>
          <p:nvPr/>
        </p:nvSpPr>
        <p:spPr bwMode="auto">
          <a:xfrm>
            <a:off x="7335838" y="2166938"/>
            <a:ext cx="223837" cy="255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gn="ctr"/>
            <a:r>
              <a:rPr lang="en-US" sz="1900" b="1" i="1"/>
              <a:t>E</a:t>
            </a:r>
            <a:endParaRPr lang="en-US" sz="1900" b="1"/>
          </a:p>
        </p:txBody>
      </p:sp>
      <p:sp>
        <p:nvSpPr>
          <p:cNvPr id="128019" name="Text Box 3"/>
          <p:cNvSpPr txBox="1">
            <a:spLocks noChangeArrowheads="1"/>
          </p:cNvSpPr>
          <p:nvPr/>
        </p:nvSpPr>
        <p:spPr bwMode="auto">
          <a:xfrm>
            <a:off x="7335838" y="2644775"/>
            <a:ext cx="223837" cy="255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gn="ctr"/>
            <a:r>
              <a:rPr lang="en-US" sz="1900" b="1" i="1"/>
              <a:t>E</a:t>
            </a:r>
            <a:endParaRPr lang="en-US" sz="1900" b="1"/>
          </a:p>
        </p:txBody>
      </p:sp>
      <p:sp>
        <p:nvSpPr>
          <p:cNvPr id="128020" name="Text Box 3"/>
          <p:cNvSpPr txBox="1">
            <a:spLocks noChangeArrowheads="1"/>
          </p:cNvSpPr>
          <p:nvPr/>
        </p:nvSpPr>
        <p:spPr bwMode="auto">
          <a:xfrm>
            <a:off x="7337425" y="3657600"/>
            <a:ext cx="223838" cy="255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gn="ctr"/>
            <a:r>
              <a:rPr lang="en-US" sz="1900" b="1" i="1"/>
              <a:t>e</a:t>
            </a:r>
            <a:endParaRPr lang="en-US" sz="1900" b="1"/>
          </a:p>
        </p:txBody>
      </p:sp>
      <p:sp>
        <p:nvSpPr>
          <p:cNvPr id="128021" name="Text Box 3"/>
          <p:cNvSpPr txBox="1">
            <a:spLocks noChangeArrowheads="1"/>
          </p:cNvSpPr>
          <p:nvPr/>
        </p:nvSpPr>
        <p:spPr bwMode="auto">
          <a:xfrm>
            <a:off x="5634038" y="3657600"/>
            <a:ext cx="223837" cy="255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gn="ctr"/>
            <a:r>
              <a:rPr lang="en-US" sz="1900" b="1" i="1"/>
              <a:t>c</a:t>
            </a:r>
            <a:endParaRPr lang="en-US" sz="1900" b="1"/>
          </a:p>
        </p:txBody>
      </p:sp>
      <p:sp>
        <p:nvSpPr>
          <p:cNvPr id="128022" name="Text Box 3"/>
          <p:cNvSpPr txBox="1">
            <a:spLocks noChangeArrowheads="1"/>
          </p:cNvSpPr>
          <p:nvPr/>
        </p:nvSpPr>
        <p:spPr bwMode="auto">
          <a:xfrm>
            <a:off x="5627688" y="3198813"/>
            <a:ext cx="223837" cy="255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gn="ctr"/>
            <a:r>
              <a:rPr lang="en-US" sz="1900" b="1" i="1"/>
              <a:t>c</a:t>
            </a:r>
            <a:endParaRPr lang="en-US" sz="1900" b="1"/>
          </a:p>
        </p:txBody>
      </p:sp>
      <p:sp>
        <p:nvSpPr>
          <p:cNvPr id="128023" name="Text Box 3"/>
          <p:cNvSpPr txBox="1">
            <a:spLocks noChangeArrowheads="1"/>
          </p:cNvSpPr>
          <p:nvPr/>
        </p:nvSpPr>
        <p:spPr bwMode="auto">
          <a:xfrm>
            <a:off x="5637213" y="2644775"/>
            <a:ext cx="223837" cy="255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gn="ctr"/>
            <a:r>
              <a:rPr lang="en-US" sz="1900" b="1" i="1"/>
              <a:t>C</a:t>
            </a:r>
            <a:endParaRPr lang="en-US" sz="1900" b="1"/>
          </a:p>
        </p:txBody>
      </p:sp>
      <p:sp>
        <p:nvSpPr>
          <p:cNvPr id="128024" name="Text Box 3"/>
          <p:cNvSpPr txBox="1">
            <a:spLocks noChangeArrowheads="1"/>
          </p:cNvSpPr>
          <p:nvPr/>
        </p:nvSpPr>
        <p:spPr bwMode="auto">
          <a:xfrm>
            <a:off x="5643563" y="2163763"/>
            <a:ext cx="223837" cy="255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gn="ctr"/>
            <a:r>
              <a:rPr lang="en-US" sz="1900" b="1" i="1"/>
              <a:t>C</a:t>
            </a:r>
            <a:endParaRPr lang="en-US" sz="1900" b="1"/>
          </a:p>
        </p:txBody>
      </p:sp>
    </p:spTree>
    <p:extLst>
      <p:ext uri="{BB962C8B-B14F-4D97-AF65-F5344CB8AC3E}">
        <p14:creationId xmlns:p14="http://schemas.microsoft.com/office/powerpoint/2010/main" val="1302556903"/>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9026" name="Picture 2" descr="08_16dHomologChromsomes-U"/>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81138" y="2989263"/>
            <a:ext cx="6181725" cy="877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9027" name="Rectangle 2"/>
          <p:cNvSpPr>
            <a:spLocks noChangeArrowheads="1"/>
          </p:cNvSpPr>
          <p:nvPr>
            <p:ph type="ctrTitle" idx="4294967295"/>
          </p:nvPr>
        </p:nvSpPr>
        <p:spPr>
          <a:xfrm>
            <a:off x="0" y="50800"/>
            <a:ext cx="1981200" cy="304800"/>
          </a:xfrm>
          <a:extLst>
            <a:ext uri="{91240B29-F687-4F45-9708-019B960494DF}">
              <a14:hiddenLine xmlns:a14="http://schemas.microsoft.com/office/drawing/2010/main" w="3175">
                <a:solidFill>
                  <a:srgbClr val="000000"/>
                </a:solidFill>
                <a:miter lim="800000"/>
                <a:headEnd/>
                <a:tailEnd/>
              </a14:hiddenLine>
            </a:ext>
          </a:extLst>
        </p:spPr>
        <p:txBody>
          <a:bodyPr/>
          <a:lstStyle/>
          <a:p>
            <a:pPr marL="0" indent="0" eaLnBrk="1" hangingPunct="1"/>
            <a:r>
              <a:rPr lang="en-US" sz="1200" b="0" smtClean="0">
                <a:solidFill>
                  <a:schemeClr val="tx1"/>
                </a:solidFill>
                <a:latin typeface="Arial" charset="0"/>
              </a:rPr>
              <a:t>Figure 8.16Q</a:t>
            </a:r>
          </a:p>
        </p:txBody>
      </p:sp>
      <p:sp>
        <p:nvSpPr>
          <p:cNvPr id="129028" name="Text Box 3"/>
          <p:cNvSpPr txBox="1">
            <a:spLocks noChangeArrowheads="1"/>
          </p:cNvSpPr>
          <p:nvPr/>
        </p:nvSpPr>
        <p:spPr bwMode="auto">
          <a:xfrm>
            <a:off x="1504950" y="3062288"/>
            <a:ext cx="1982788"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r>
              <a:rPr lang="en-US" sz="1800" b="1"/>
              <a:t>Sister chromatids</a:t>
            </a:r>
          </a:p>
        </p:txBody>
      </p:sp>
      <p:sp>
        <p:nvSpPr>
          <p:cNvPr id="129029" name="Text Box 3"/>
          <p:cNvSpPr txBox="1">
            <a:spLocks noChangeArrowheads="1"/>
          </p:cNvSpPr>
          <p:nvPr/>
        </p:nvSpPr>
        <p:spPr bwMode="auto">
          <a:xfrm>
            <a:off x="1504950" y="3367088"/>
            <a:ext cx="1982788"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r>
              <a:rPr lang="en-US" sz="1800" b="1"/>
              <a:t>Sister chromatids</a:t>
            </a:r>
          </a:p>
        </p:txBody>
      </p:sp>
      <p:sp>
        <p:nvSpPr>
          <p:cNvPr id="129030" name="Text Box 3"/>
          <p:cNvSpPr txBox="1">
            <a:spLocks noChangeArrowheads="1"/>
          </p:cNvSpPr>
          <p:nvPr/>
        </p:nvSpPr>
        <p:spPr bwMode="auto">
          <a:xfrm>
            <a:off x="5486400" y="3094038"/>
            <a:ext cx="2192338" cy="515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nSpc>
                <a:spcPct val="90000"/>
              </a:lnSpc>
            </a:pPr>
            <a:r>
              <a:rPr lang="en-US" sz="1800" b="1"/>
              <a:t>Pair of homologous</a:t>
            </a:r>
          </a:p>
          <a:p>
            <a:pPr>
              <a:lnSpc>
                <a:spcPct val="90000"/>
              </a:lnSpc>
            </a:pPr>
            <a:r>
              <a:rPr lang="en-US" sz="1800" b="1"/>
              <a:t>chromosomes</a:t>
            </a:r>
          </a:p>
        </p:txBody>
      </p:sp>
      <p:grpSp>
        <p:nvGrpSpPr>
          <p:cNvPr id="129031" name="Group 7"/>
          <p:cNvGrpSpPr>
            <a:grpSpLocks/>
          </p:cNvGrpSpPr>
          <p:nvPr/>
        </p:nvGrpSpPr>
        <p:grpSpPr bwMode="auto">
          <a:xfrm>
            <a:off x="3475038" y="3132138"/>
            <a:ext cx="368300" cy="174625"/>
            <a:chOff x="2189" y="1973"/>
            <a:chExt cx="232" cy="110"/>
          </a:xfrm>
        </p:grpSpPr>
        <p:sp>
          <p:nvSpPr>
            <p:cNvPr id="129036" name="Line 8"/>
            <p:cNvSpPr>
              <a:spLocks noChangeShapeType="1"/>
            </p:cNvSpPr>
            <p:nvPr/>
          </p:nvSpPr>
          <p:spPr bwMode="auto">
            <a:xfrm flipV="1">
              <a:off x="2192" y="1973"/>
              <a:ext cx="227" cy="45"/>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9037" name="Line 9"/>
            <p:cNvSpPr>
              <a:spLocks noChangeShapeType="1"/>
            </p:cNvSpPr>
            <p:nvPr/>
          </p:nvSpPr>
          <p:spPr bwMode="auto">
            <a:xfrm>
              <a:off x="2189" y="2018"/>
              <a:ext cx="232" cy="65"/>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129032" name="Group 10"/>
          <p:cNvGrpSpPr>
            <a:grpSpLocks/>
          </p:cNvGrpSpPr>
          <p:nvPr/>
        </p:nvGrpSpPr>
        <p:grpSpPr bwMode="auto">
          <a:xfrm>
            <a:off x="3475038" y="3441700"/>
            <a:ext cx="368300" cy="174625"/>
            <a:chOff x="2189" y="1973"/>
            <a:chExt cx="232" cy="110"/>
          </a:xfrm>
        </p:grpSpPr>
        <p:sp>
          <p:nvSpPr>
            <p:cNvPr id="129034" name="Line 11"/>
            <p:cNvSpPr>
              <a:spLocks noChangeShapeType="1"/>
            </p:cNvSpPr>
            <p:nvPr/>
          </p:nvSpPr>
          <p:spPr bwMode="auto">
            <a:xfrm flipV="1">
              <a:off x="2192" y="1973"/>
              <a:ext cx="227" cy="45"/>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9035" name="Line 12"/>
            <p:cNvSpPr>
              <a:spLocks noChangeShapeType="1"/>
            </p:cNvSpPr>
            <p:nvPr/>
          </p:nvSpPr>
          <p:spPr bwMode="auto">
            <a:xfrm>
              <a:off x="2189" y="2018"/>
              <a:ext cx="232" cy="65"/>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129033" name="AutoShape 13"/>
          <p:cNvSpPr>
            <a:spLocks/>
          </p:cNvSpPr>
          <p:nvPr/>
        </p:nvSpPr>
        <p:spPr bwMode="auto">
          <a:xfrm>
            <a:off x="5245100" y="3043238"/>
            <a:ext cx="220663" cy="627062"/>
          </a:xfrm>
          <a:prstGeom prst="rightBrace">
            <a:avLst>
              <a:gd name="adj1" fmla="val 44599"/>
              <a:gd name="adj2" fmla="val 50000"/>
            </a:avLst>
          </a:prstGeom>
          <a:noFill/>
          <a:ln w="1270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Tree>
    <p:extLst>
      <p:ext uri="{BB962C8B-B14F-4D97-AF65-F5344CB8AC3E}">
        <p14:creationId xmlns:p14="http://schemas.microsoft.com/office/powerpoint/2010/main" val="71892455"/>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50" name="Rectangle 2"/>
          <p:cNvSpPr>
            <a:spLocks noGrp="1" noChangeArrowheads="1"/>
          </p:cNvSpPr>
          <p:nvPr>
            <p:ph type="body" idx="4294967295"/>
          </p:nvPr>
        </p:nvSpPr>
        <p:spPr>
          <a:xfrm>
            <a:off x="0" y="1308100"/>
            <a:ext cx="8534400" cy="5176838"/>
          </a:xfrm>
        </p:spPr>
        <p:txBody>
          <a:bodyPr/>
          <a:lstStyle/>
          <a:p>
            <a:pPr marL="407988" lvl="1" indent="-293688" eaLnBrk="1" hangingPunct="1">
              <a:spcAft>
                <a:spcPts val="75"/>
              </a:spcAft>
              <a:buFont typeface="Wingdings" pitchFamily="84" charset="2"/>
              <a:buChar char="§"/>
            </a:pPr>
            <a:r>
              <a:rPr lang="en-US" sz="2800" b="1" smtClean="0"/>
              <a:t>Genetic recombination </a:t>
            </a:r>
            <a:r>
              <a:rPr lang="en-US" sz="2800" smtClean="0"/>
              <a:t>is the production of new combinations of genes due to crossing over.</a:t>
            </a:r>
          </a:p>
          <a:p>
            <a:pPr marL="407988" lvl="1" indent="-293688" eaLnBrk="1" hangingPunct="1">
              <a:spcAft>
                <a:spcPts val="75"/>
              </a:spcAft>
              <a:buFont typeface="Wingdings" pitchFamily="84" charset="2"/>
              <a:buChar char="§"/>
            </a:pPr>
            <a:r>
              <a:rPr lang="en-US" sz="2800" b="1" smtClean="0"/>
              <a:t>Crossing over </a:t>
            </a:r>
            <a:r>
              <a:rPr lang="en-US" sz="2800" smtClean="0"/>
              <a:t>is an exchange of corresponding segments between separate (nonsister) chromatids on homologous chromosomes.</a:t>
            </a:r>
            <a:endParaRPr lang="en-US" smtClean="0"/>
          </a:p>
          <a:p>
            <a:pPr marL="927100" lvl="2" indent="-368300" eaLnBrk="1" hangingPunct="1">
              <a:spcAft>
                <a:spcPts val="75"/>
              </a:spcAft>
            </a:pPr>
            <a:r>
              <a:rPr lang="en-US" sz="2400" smtClean="0"/>
              <a:t>Nonsister chromatids join at a </a:t>
            </a:r>
            <a:r>
              <a:rPr lang="en-US" sz="2400" b="1" smtClean="0"/>
              <a:t>chiasma</a:t>
            </a:r>
            <a:r>
              <a:rPr lang="en-US" sz="2400" smtClean="0"/>
              <a:t> (plural, </a:t>
            </a:r>
            <a:r>
              <a:rPr lang="en-US" sz="2400" i="1" smtClean="0"/>
              <a:t>chiasmata</a:t>
            </a:r>
            <a:r>
              <a:rPr lang="en-US" sz="2400" smtClean="0"/>
              <a:t>), the site of attachment and crossing over.</a:t>
            </a:r>
          </a:p>
          <a:p>
            <a:pPr marL="927100" lvl="2" indent="-368300" eaLnBrk="1" hangingPunct="1">
              <a:spcAft>
                <a:spcPts val="75"/>
              </a:spcAft>
            </a:pPr>
            <a:r>
              <a:rPr lang="en-US" sz="2400" smtClean="0"/>
              <a:t>Corresponding amounts of genetic material are exchanged between maternal and paternal (nonsister) chromatids.</a:t>
            </a:r>
          </a:p>
        </p:txBody>
      </p:sp>
      <p:sp>
        <p:nvSpPr>
          <p:cNvPr id="130052" name="Rectangle 4"/>
          <p:cNvSpPr>
            <a:spLocks noGrp="1" noChangeArrowheads="1"/>
          </p:cNvSpPr>
          <p:nvPr>
            <p:ph type="title" idx="4294967295"/>
          </p:nvPr>
        </p:nvSpPr>
        <p:spPr>
          <a:xfrm>
            <a:off x="0" y="104775"/>
            <a:ext cx="8534400" cy="876300"/>
          </a:xfrm>
        </p:spPr>
        <p:txBody>
          <a:bodyPr>
            <a:spAutoFit/>
          </a:bodyPr>
          <a:lstStyle/>
          <a:p>
            <a:pPr marL="812800" indent="-812800" eaLnBrk="1" hangingPunct="1"/>
            <a:r>
              <a:rPr lang="en-US" sz="3200" smtClean="0"/>
              <a:t>8.17 Crossing over further increases genetic </a:t>
            </a:r>
            <a:br>
              <a:rPr lang="en-US" sz="3200" smtClean="0"/>
            </a:br>
            <a:r>
              <a:rPr lang="en-US" sz="3200" smtClean="0"/>
              <a:t>variability</a:t>
            </a:r>
          </a:p>
        </p:txBody>
      </p:sp>
      <p:sp>
        <p:nvSpPr>
          <p:cNvPr id="130051" name="FlagCount" hidden="1">
            <a:hlinkClick r:id="rId4" action="ppaction://hlinkfile"/>
          </p:cNvPr>
          <p:cNvSpPr>
            <a:spLocks noChangeArrowheads="1"/>
          </p:cNvSpPr>
          <p:nvPr/>
        </p:nvSpPr>
        <p:spPr bwMode="auto">
          <a:xfrm>
            <a:off x="8255000" y="254000"/>
            <a:ext cx="381000" cy="317500"/>
          </a:xfrm>
          <a:prstGeom prst="wedgeRoundRectCallout">
            <a:avLst>
              <a:gd name="adj1" fmla="val -43750"/>
              <a:gd name="adj2" fmla="val 70000"/>
              <a:gd name="adj3" fmla="val 16667"/>
            </a:avLst>
          </a:prstGeom>
          <a:solidFill>
            <a:schemeClr val="accent1">
              <a:alpha val="25098"/>
            </a:schemeClr>
          </a:solidFill>
          <a:ln w="19050">
            <a:solidFill>
              <a:schemeClr val="tx1"/>
            </a:solidFill>
            <a:miter lim="800000"/>
            <a:headEnd/>
            <a:tailEnd/>
          </a:ln>
        </p:spPr>
        <p:txBody>
          <a:bodyPr wrap="none" anchor="ctr"/>
          <a:lstStyle/>
          <a:p>
            <a:pPr algn="ctr" eaLnBrk="0" hangingPunct="0"/>
            <a:r>
              <a:rPr lang="en-US" sz="1400" b="1">
                <a:latin typeface="Tahoma" pitchFamily="84" charset="0"/>
              </a:rPr>
              <a:t>0</a:t>
            </a:r>
          </a:p>
        </p:txBody>
      </p:sp>
      <p:sp>
        <p:nvSpPr>
          <p:cNvPr id="130053" name="Line 6"/>
          <p:cNvSpPr>
            <a:spLocks noChangeShapeType="1"/>
          </p:cNvSpPr>
          <p:nvPr/>
        </p:nvSpPr>
        <p:spPr bwMode="auto">
          <a:xfrm>
            <a:off x="182563" y="6535738"/>
            <a:ext cx="8775700" cy="0"/>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130054" name="Line 4"/>
          <p:cNvSpPr>
            <a:spLocks noChangeShapeType="1"/>
          </p:cNvSpPr>
          <p:nvPr/>
        </p:nvSpPr>
        <p:spPr bwMode="auto">
          <a:xfrm>
            <a:off x="182563" y="1108075"/>
            <a:ext cx="8775700" cy="0"/>
          </a:xfrm>
          <a:prstGeom prst="line">
            <a:avLst/>
          </a:prstGeom>
          <a:noFill/>
          <a:ln w="76200">
            <a:solidFill>
              <a:schemeClr val="tx2"/>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130055" name="Text Box 6"/>
          <p:cNvSpPr txBox="1">
            <a:spLocks noChangeArrowheads="1"/>
          </p:cNvSpPr>
          <p:nvPr/>
        </p:nvSpPr>
        <p:spPr bwMode="auto">
          <a:xfrm>
            <a:off x="182563" y="6626225"/>
            <a:ext cx="8775700" cy="136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spcBef>
                <a:spcPct val="50000"/>
              </a:spcBef>
            </a:pPr>
            <a:r>
              <a:rPr lang="en-US" sz="900"/>
              <a:t>© 2012 Pearson Education, Inc.</a:t>
            </a:r>
            <a:endParaRPr lang="en-US"/>
          </a:p>
        </p:txBody>
      </p:sp>
    </p:spTree>
    <p:custDataLst>
      <p:tags r:id="rId1"/>
    </p:custDataLst>
    <p:extLst>
      <p:ext uri="{BB962C8B-B14F-4D97-AF65-F5344CB8AC3E}">
        <p14:creationId xmlns:p14="http://schemas.microsoft.com/office/powerpoint/2010/main" val="2430980363"/>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FlagCount" hidden="1">
            <a:hlinkClick r:id="rId4" action="ppaction://hlinkfile"/>
          </p:cNvPr>
          <p:cNvSpPr>
            <a:spLocks noChangeArrowheads="1"/>
          </p:cNvSpPr>
          <p:nvPr/>
        </p:nvSpPr>
        <p:spPr bwMode="auto">
          <a:xfrm>
            <a:off x="8255000" y="254000"/>
            <a:ext cx="381000" cy="317500"/>
          </a:xfrm>
          <a:prstGeom prst="wedgeRoundRectCallout">
            <a:avLst>
              <a:gd name="adj1" fmla="val -43750"/>
              <a:gd name="adj2" fmla="val 70000"/>
              <a:gd name="adj3" fmla="val 16667"/>
            </a:avLst>
          </a:prstGeom>
          <a:solidFill>
            <a:schemeClr val="accent1">
              <a:alpha val="25098"/>
            </a:schemeClr>
          </a:solidFill>
          <a:ln w="19050">
            <a:solidFill>
              <a:schemeClr val="tx1"/>
            </a:solidFill>
            <a:miter lim="800000"/>
            <a:headEnd/>
            <a:tailEnd/>
          </a:ln>
        </p:spPr>
        <p:txBody>
          <a:bodyPr wrap="none" anchor="ctr"/>
          <a:lstStyle/>
          <a:p>
            <a:pPr algn="ctr" eaLnBrk="0" hangingPunct="0"/>
            <a:r>
              <a:rPr lang="en-US" sz="1400" b="1">
                <a:latin typeface="Tahoma" pitchFamily="84" charset="0"/>
              </a:rPr>
              <a:t>0</a:t>
            </a:r>
          </a:p>
        </p:txBody>
      </p:sp>
      <p:sp>
        <p:nvSpPr>
          <p:cNvPr id="5124" name="Line 6"/>
          <p:cNvSpPr>
            <a:spLocks noChangeShapeType="1"/>
          </p:cNvSpPr>
          <p:nvPr/>
        </p:nvSpPr>
        <p:spPr bwMode="auto">
          <a:xfrm>
            <a:off x="182563" y="6535738"/>
            <a:ext cx="8775700" cy="0"/>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5125" name="Text Box 6"/>
          <p:cNvSpPr txBox="1">
            <a:spLocks noChangeArrowheads="1"/>
          </p:cNvSpPr>
          <p:nvPr/>
        </p:nvSpPr>
        <p:spPr bwMode="auto">
          <a:xfrm>
            <a:off x="182563" y="6626225"/>
            <a:ext cx="8775700" cy="136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spcBef>
                <a:spcPct val="50000"/>
              </a:spcBef>
            </a:pPr>
            <a:r>
              <a:rPr lang="en-US" sz="900"/>
              <a:t>© 2012 Pearson Education, Inc.</a:t>
            </a:r>
            <a:endParaRPr lang="en-US"/>
          </a:p>
        </p:txBody>
      </p:sp>
      <p:sp>
        <p:nvSpPr>
          <p:cNvPr id="5126" name="TextBox 1"/>
          <p:cNvSpPr txBox="1">
            <a:spLocks noChangeArrowheads="1"/>
          </p:cNvSpPr>
          <p:nvPr/>
        </p:nvSpPr>
        <p:spPr bwMode="auto">
          <a:xfrm>
            <a:off x="6305550" y="6046788"/>
            <a:ext cx="2619375" cy="477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eaLnBrk="1" hangingPunct="1"/>
            <a:r>
              <a:rPr lang="en-US" sz="1400"/>
              <a:t>Animation: Crossing Over</a:t>
            </a:r>
          </a:p>
          <a:p>
            <a:pPr eaLnBrk="1" hangingPunct="1"/>
            <a:r>
              <a:rPr lang="en-US" sz="1100"/>
              <a:t>Right click on animation / Click play</a:t>
            </a:r>
          </a:p>
        </p:txBody>
      </p:sp>
      <p:pic>
        <p:nvPicPr>
          <p:cNvPr id="5127" name="Picture 1"/>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1554163" y="890588"/>
            <a:ext cx="6035675" cy="5076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ustDataLst>
      <p:tags r:id="rId1"/>
    </p:custDataLst>
    <p:extLst>
      <p:ext uri="{BB962C8B-B14F-4D97-AF65-F5344CB8AC3E}">
        <p14:creationId xmlns:p14="http://schemas.microsoft.com/office/powerpoint/2010/main" val="2049527654"/>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1074" name="Picture 2" descr="08_17a_Chiasmata-U"/>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41650" y="2108200"/>
            <a:ext cx="3060700" cy="2640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1075" name="Rectangle 2"/>
          <p:cNvSpPr>
            <a:spLocks noChangeArrowheads="1"/>
          </p:cNvSpPr>
          <p:nvPr>
            <p:ph type="ctrTitle" idx="4294967295"/>
          </p:nvPr>
        </p:nvSpPr>
        <p:spPr>
          <a:xfrm>
            <a:off x="0" y="50800"/>
            <a:ext cx="1981200" cy="304800"/>
          </a:xfrm>
          <a:extLst>
            <a:ext uri="{91240B29-F687-4F45-9708-019B960494DF}">
              <a14:hiddenLine xmlns:a14="http://schemas.microsoft.com/office/drawing/2010/main" w="3175">
                <a:solidFill>
                  <a:srgbClr val="000000"/>
                </a:solidFill>
                <a:miter lim="800000"/>
                <a:headEnd/>
                <a:tailEnd/>
              </a14:hiddenLine>
            </a:ext>
          </a:extLst>
        </p:spPr>
        <p:txBody>
          <a:bodyPr/>
          <a:lstStyle/>
          <a:p>
            <a:pPr marL="0" indent="0" eaLnBrk="1" hangingPunct="1"/>
            <a:r>
              <a:rPr lang="en-US" sz="1200" b="0" smtClean="0">
                <a:solidFill>
                  <a:schemeClr val="tx1"/>
                </a:solidFill>
                <a:latin typeface="Arial" charset="0"/>
              </a:rPr>
              <a:t>Figure 8.17A</a:t>
            </a:r>
          </a:p>
        </p:txBody>
      </p:sp>
      <p:sp>
        <p:nvSpPr>
          <p:cNvPr id="131076" name="Text Box 3"/>
          <p:cNvSpPr txBox="1">
            <a:spLocks noChangeArrowheads="1"/>
          </p:cNvSpPr>
          <p:nvPr/>
        </p:nvSpPr>
        <p:spPr bwMode="auto">
          <a:xfrm>
            <a:off x="3956050" y="3494088"/>
            <a:ext cx="1042988" cy="255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r>
              <a:rPr lang="en-US" sz="1800" b="1"/>
              <a:t>Chiasma</a:t>
            </a:r>
          </a:p>
        </p:txBody>
      </p:sp>
      <p:sp>
        <p:nvSpPr>
          <p:cNvPr id="131077" name="Text Box 3"/>
          <p:cNvSpPr txBox="1">
            <a:spLocks noChangeArrowheads="1"/>
          </p:cNvSpPr>
          <p:nvPr/>
        </p:nvSpPr>
        <p:spPr bwMode="auto">
          <a:xfrm>
            <a:off x="3067050" y="4084638"/>
            <a:ext cx="706438" cy="255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r>
              <a:rPr lang="en-US" sz="1800" b="1"/>
              <a:t>Tetrad</a:t>
            </a:r>
          </a:p>
        </p:txBody>
      </p:sp>
      <p:sp>
        <p:nvSpPr>
          <p:cNvPr id="131078" name="Line 6"/>
          <p:cNvSpPr>
            <a:spLocks noChangeShapeType="1"/>
          </p:cNvSpPr>
          <p:nvPr/>
        </p:nvSpPr>
        <p:spPr bwMode="auto">
          <a:xfrm>
            <a:off x="4425950" y="2711450"/>
            <a:ext cx="0" cy="79375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1079" name="Line 7"/>
          <p:cNvSpPr>
            <a:spLocks noChangeShapeType="1"/>
          </p:cNvSpPr>
          <p:nvPr/>
        </p:nvSpPr>
        <p:spPr bwMode="auto">
          <a:xfrm>
            <a:off x="4425950" y="3765550"/>
            <a:ext cx="0" cy="39370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1080" name="AutoShape 8"/>
          <p:cNvSpPr>
            <a:spLocks/>
          </p:cNvSpPr>
          <p:nvPr/>
        </p:nvSpPr>
        <p:spPr bwMode="auto">
          <a:xfrm>
            <a:off x="3800475" y="3919538"/>
            <a:ext cx="111125" cy="627062"/>
          </a:xfrm>
          <a:prstGeom prst="leftBrace">
            <a:avLst>
              <a:gd name="adj1" fmla="val 47024"/>
              <a:gd name="adj2" fmla="val 50000"/>
            </a:avLst>
          </a:prstGeom>
          <a:noFill/>
          <a:ln w="1270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Tree>
    <p:extLst>
      <p:ext uri="{BB962C8B-B14F-4D97-AF65-F5344CB8AC3E}">
        <p14:creationId xmlns:p14="http://schemas.microsoft.com/office/powerpoint/2010/main" val="3952879883"/>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2098" name="Picture 2" descr="08_17aaChiasmata-U"/>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416300" y="2614613"/>
            <a:ext cx="2309813" cy="1627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2099" name="Rectangle 2"/>
          <p:cNvSpPr>
            <a:spLocks noChangeArrowheads="1"/>
          </p:cNvSpPr>
          <p:nvPr>
            <p:ph type="ctrTitle" idx="4294967295"/>
          </p:nvPr>
        </p:nvSpPr>
        <p:spPr>
          <a:xfrm>
            <a:off x="0" y="50800"/>
            <a:ext cx="1981200" cy="304800"/>
          </a:xfrm>
          <a:extLst>
            <a:ext uri="{91240B29-F687-4F45-9708-019B960494DF}">
              <a14:hiddenLine xmlns:a14="http://schemas.microsoft.com/office/drawing/2010/main" w="3175">
                <a:solidFill>
                  <a:srgbClr val="000000"/>
                </a:solidFill>
                <a:miter lim="800000"/>
                <a:headEnd/>
                <a:tailEnd/>
              </a14:hiddenLine>
            </a:ext>
          </a:extLst>
        </p:spPr>
        <p:txBody>
          <a:bodyPr/>
          <a:lstStyle/>
          <a:p>
            <a:pPr marL="0" indent="0" eaLnBrk="1" hangingPunct="1"/>
            <a:r>
              <a:rPr lang="en-US" sz="1200" b="0" smtClean="0">
                <a:solidFill>
                  <a:schemeClr val="tx1"/>
                </a:solidFill>
                <a:latin typeface="Arial" charset="0"/>
              </a:rPr>
              <a:t>Figure 8.17A_1</a:t>
            </a:r>
          </a:p>
        </p:txBody>
      </p:sp>
      <p:sp>
        <p:nvSpPr>
          <p:cNvPr id="132100" name="Text Box 3"/>
          <p:cNvSpPr txBox="1">
            <a:spLocks noChangeArrowheads="1"/>
          </p:cNvSpPr>
          <p:nvPr/>
        </p:nvSpPr>
        <p:spPr bwMode="auto">
          <a:xfrm>
            <a:off x="3587750" y="3830638"/>
            <a:ext cx="1042988" cy="255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r>
              <a:rPr lang="en-US" sz="1800" b="1"/>
              <a:t>Chiasma</a:t>
            </a:r>
          </a:p>
        </p:txBody>
      </p:sp>
      <p:sp>
        <p:nvSpPr>
          <p:cNvPr id="132101" name="Line 5"/>
          <p:cNvSpPr>
            <a:spLocks noChangeShapeType="1"/>
          </p:cNvSpPr>
          <p:nvPr/>
        </p:nvSpPr>
        <p:spPr bwMode="auto">
          <a:xfrm>
            <a:off x="4057650" y="3219450"/>
            <a:ext cx="0" cy="62230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Tree>
    <p:extLst>
      <p:ext uri="{BB962C8B-B14F-4D97-AF65-F5344CB8AC3E}">
        <p14:creationId xmlns:p14="http://schemas.microsoft.com/office/powerpoint/2010/main" val="653658142"/>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22" name="Picture 2" descr="08_17b_CrossingOver-U"/>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989263" y="136525"/>
            <a:ext cx="3163887" cy="6584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3123" name="Oval 3"/>
          <p:cNvSpPr>
            <a:spLocks noChangeArrowheads="1"/>
          </p:cNvSpPr>
          <p:nvPr/>
        </p:nvSpPr>
        <p:spPr bwMode="auto">
          <a:xfrm>
            <a:off x="3633788" y="3255963"/>
            <a:ext cx="139700" cy="139700"/>
          </a:xfrm>
          <a:prstGeom prst="ellipse">
            <a:avLst/>
          </a:prstGeom>
          <a:solidFill>
            <a:srgbClr val="ED1B24"/>
          </a:solidFill>
          <a:ln>
            <a:noFill/>
          </a:ln>
          <a:effectLst/>
          <a:extLst>
            <a:ext uri="{91240B29-F687-4F45-9708-019B960494DF}">
              <a14:hiddenLine xmlns:a14="http://schemas.microsoft.com/office/drawing/2010/main" w="12700">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3124" name="Oval 4"/>
          <p:cNvSpPr>
            <a:spLocks noChangeArrowheads="1"/>
          </p:cNvSpPr>
          <p:nvPr/>
        </p:nvSpPr>
        <p:spPr bwMode="auto">
          <a:xfrm>
            <a:off x="3633788" y="4751388"/>
            <a:ext cx="139700" cy="139700"/>
          </a:xfrm>
          <a:prstGeom prst="ellipse">
            <a:avLst/>
          </a:prstGeom>
          <a:solidFill>
            <a:srgbClr val="ED1B24"/>
          </a:solidFill>
          <a:ln>
            <a:noFill/>
          </a:ln>
          <a:effectLst/>
          <a:extLst>
            <a:ext uri="{91240B29-F687-4F45-9708-019B960494DF}">
              <a14:hiddenLine xmlns:a14="http://schemas.microsoft.com/office/drawing/2010/main" w="12700">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3125" name="Oval 5"/>
          <p:cNvSpPr>
            <a:spLocks noChangeArrowheads="1"/>
          </p:cNvSpPr>
          <p:nvPr/>
        </p:nvSpPr>
        <p:spPr bwMode="auto">
          <a:xfrm>
            <a:off x="3629025" y="903288"/>
            <a:ext cx="139700" cy="139700"/>
          </a:xfrm>
          <a:prstGeom prst="ellipse">
            <a:avLst/>
          </a:prstGeom>
          <a:solidFill>
            <a:srgbClr val="ED1B24"/>
          </a:solidFill>
          <a:ln>
            <a:noFill/>
          </a:ln>
          <a:effectLst/>
          <a:extLst>
            <a:ext uri="{91240B29-F687-4F45-9708-019B960494DF}">
              <a14:hiddenLine xmlns:a14="http://schemas.microsoft.com/office/drawing/2010/main" w="12700">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3126" name="Oval 6"/>
          <p:cNvSpPr>
            <a:spLocks noChangeArrowheads="1"/>
          </p:cNvSpPr>
          <p:nvPr/>
        </p:nvSpPr>
        <p:spPr bwMode="auto">
          <a:xfrm>
            <a:off x="3629025" y="2071688"/>
            <a:ext cx="139700" cy="139700"/>
          </a:xfrm>
          <a:prstGeom prst="ellipse">
            <a:avLst/>
          </a:prstGeom>
          <a:solidFill>
            <a:srgbClr val="ED1B24"/>
          </a:solidFill>
          <a:ln>
            <a:noFill/>
          </a:ln>
          <a:effectLst/>
          <a:extLst>
            <a:ext uri="{91240B29-F687-4F45-9708-019B960494DF}">
              <a14:hiddenLine xmlns:a14="http://schemas.microsoft.com/office/drawing/2010/main" w="12700">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3127" name="Rectangle 2"/>
          <p:cNvSpPr>
            <a:spLocks noChangeArrowheads="1"/>
          </p:cNvSpPr>
          <p:nvPr>
            <p:ph type="ctrTitle" idx="4294967295"/>
          </p:nvPr>
        </p:nvSpPr>
        <p:spPr>
          <a:xfrm>
            <a:off x="0" y="50800"/>
            <a:ext cx="1981200" cy="304800"/>
          </a:xfrm>
          <a:extLst>
            <a:ext uri="{91240B29-F687-4F45-9708-019B960494DF}">
              <a14:hiddenLine xmlns:a14="http://schemas.microsoft.com/office/drawing/2010/main" w="3175">
                <a:solidFill>
                  <a:srgbClr val="000000"/>
                </a:solidFill>
                <a:miter lim="800000"/>
                <a:headEnd/>
                <a:tailEnd/>
              </a14:hiddenLine>
            </a:ext>
          </a:extLst>
        </p:spPr>
        <p:txBody>
          <a:bodyPr/>
          <a:lstStyle/>
          <a:p>
            <a:pPr marL="0" indent="0" eaLnBrk="1" hangingPunct="1"/>
            <a:r>
              <a:rPr lang="en-US" sz="1200" b="0" smtClean="0">
                <a:solidFill>
                  <a:schemeClr val="tx1"/>
                </a:solidFill>
                <a:latin typeface="Arial" charset="0"/>
              </a:rPr>
              <a:t>Figure 8.17B</a:t>
            </a:r>
          </a:p>
        </p:txBody>
      </p:sp>
      <p:sp>
        <p:nvSpPr>
          <p:cNvPr id="133128" name="Text Box 3"/>
          <p:cNvSpPr txBox="1">
            <a:spLocks noChangeArrowheads="1"/>
          </p:cNvSpPr>
          <p:nvPr/>
        </p:nvSpPr>
        <p:spPr bwMode="auto">
          <a:xfrm>
            <a:off x="4460875" y="223838"/>
            <a:ext cx="585788" cy="112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gn="ctr"/>
            <a:r>
              <a:rPr lang="en-US" sz="1000" b="1"/>
              <a:t>Tetrad</a:t>
            </a:r>
          </a:p>
        </p:txBody>
      </p:sp>
      <p:sp>
        <p:nvSpPr>
          <p:cNvPr id="133129" name="Text Box 3"/>
          <p:cNvSpPr txBox="1">
            <a:spLocks noChangeArrowheads="1"/>
          </p:cNvSpPr>
          <p:nvPr/>
        </p:nvSpPr>
        <p:spPr bwMode="auto">
          <a:xfrm>
            <a:off x="4284663" y="349250"/>
            <a:ext cx="1736725" cy="314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r>
              <a:rPr lang="en-US" sz="1000" b="1"/>
              <a:t>(pair of homologous</a:t>
            </a:r>
          </a:p>
          <a:p>
            <a:r>
              <a:rPr lang="en-US" sz="1000" b="1"/>
              <a:t>chromosomes in synapsis)</a:t>
            </a:r>
          </a:p>
        </p:txBody>
      </p:sp>
      <p:sp>
        <p:nvSpPr>
          <p:cNvPr id="133130" name="Text Box 3"/>
          <p:cNvSpPr txBox="1">
            <a:spLocks noChangeArrowheads="1"/>
          </p:cNvSpPr>
          <p:nvPr/>
        </p:nvSpPr>
        <p:spPr bwMode="auto">
          <a:xfrm>
            <a:off x="3876675" y="885825"/>
            <a:ext cx="2249488" cy="141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r>
              <a:rPr lang="en-US" sz="1000" b="1"/>
              <a:t>Breakage of homologous chromatids</a:t>
            </a:r>
          </a:p>
        </p:txBody>
      </p:sp>
      <p:sp>
        <p:nvSpPr>
          <p:cNvPr id="133131" name="Text Box 3"/>
          <p:cNvSpPr txBox="1">
            <a:spLocks noChangeArrowheads="1"/>
          </p:cNvSpPr>
          <p:nvPr/>
        </p:nvSpPr>
        <p:spPr bwMode="auto">
          <a:xfrm>
            <a:off x="3876675" y="2054225"/>
            <a:ext cx="2249488" cy="141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r>
              <a:rPr lang="en-US" sz="1000" b="1"/>
              <a:t>Joining of homologous chromatids</a:t>
            </a:r>
          </a:p>
        </p:txBody>
      </p:sp>
      <p:sp>
        <p:nvSpPr>
          <p:cNvPr id="133132" name="Text Box 3"/>
          <p:cNvSpPr txBox="1">
            <a:spLocks noChangeArrowheads="1"/>
          </p:cNvSpPr>
          <p:nvPr/>
        </p:nvSpPr>
        <p:spPr bwMode="auto">
          <a:xfrm>
            <a:off x="4210050" y="2684463"/>
            <a:ext cx="542925" cy="141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r>
              <a:rPr lang="en-US" sz="1000" b="1"/>
              <a:t>Chiasma</a:t>
            </a:r>
          </a:p>
        </p:txBody>
      </p:sp>
      <p:sp>
        <p:nvSpPr>
          <p:cNvPr id="133133" name="Text Box 3"/>
          <p:cNvSpPr txBox="1">
            <a:spLocks noChangeArrowheads="1"/>
          </p:cNvSpPr>
          <p:nvPr/>
        </p:nvSpPr>
        <p:spPr bwMode="auto">
          <a:xfrm>
            <a:off x="3876675" y="3240088"/>
            <a:ext cx="1762125"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nSpc>
                <a:spcPct val="90000"/>
              </a:lnSpc>
            </a:pPr>
            <a:r>
              <a:rPr lang="en-US" sz="1000" b="1"/>
              <a:t>Separation of homologous</a:t>
            </a:r>
          </a:p>
          <a:p>
            <a:pPr>
              <a:lnSpc>
                <a:spcPct val="90000"/>
              </a:lnSpc>
            </a:pPr>
            <a:r>
              <a:rPr lang="en-US" sz="1000" b="1"/>
              <a:t>chromosomes at anaphase </a:t>
            </a:r>
            <a:r>
              <a:rPr lang="en-US" sz="1000" b="1">
                <a:latin typeface="Times New Roman" pitchFamily="84" charset="0"/>
              </a:rPr>
              <a:t>I</a:t>
            </a:r>
            <a:endParaRPr lang="en-US" sz="1000" b="1"/>
          </a:p>
        </p:txBody>
      </p:sp>
      <p:sp>
        <p:nvSpPr>
          <p:cNvPr id="133134" name="Text Box 3"/>
          <p:cNvSpPr txBox="1">
            <a:spLocks noChangeArrowheads="1"/>
          </p:cNvSpPr>
          <p:nvPr/>
        </p:nvSpPr>
        <p:spPr bwMode="auto">
          <a:xfrm>
            <a:off x="3876675" y="4637088"/>
            <a:ext cx="1762125" cy="417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nSpc>
                <a:spcPct val="90000"/>
              </a:lnSpc>
            </a:pPr>
            <a:r>
              <a:rPr lang="en-US" sz="1000" b="1"/>
              <a:t>Separation of chromatids at</a:t>
            </a:r>
          </a:p>
          <a:p>
            <a:pPr>
              <a:lnSpc>
                <a:spcPct val="90000"/>
              </a:lnSpc>
            </a:pPr>
            <a:r>
              <a:rPr lang="en-US" sz="1000" b="1"/>
              <a:t>anaphase </a:t>
            </a:r>
            <a:r>
              <a:rPr lang="en-US" sz="1000" b="1">
                <a:latin typeface="Times New Roman" pitchFamily="84" charset="0"/>
              </a:rPr>
              <a:t>II </a:t>
            </a:r>
            <a:r>
              <a:rPr lang="en-US" sz="1000" b="1"/>
              <a:t>and</a:t>
            </a:r>
          </a:p>
          <a:p>
            <a:pPr>
              <a:lnSpc>
                <a:spcPct val="90000"/>
              </a:lnSpc>
            </a:pPr>
            <a:r>
              <a:rPr lang="en-US" sz="1000" b="1"/>
              <a:t>completion of meiosis</a:t>
            </a:r>
          </a:p>
        </p:txBody>
      </p:sp>
      <p:sp>
        <p:nvSpPr>
          <p:cNvPr id="133135" name="Text Box 3"/>
          <p:cNvSpPr txBox="1">
            <a:spLocks noChangeArrowheads="1"/>
          </p:cNvSpPr>
          <p:nvPr/>
        </p:nvSpPr>
        <p:spPr bwMode="auto">
          <a:xfrm>
            <a:off x="4221163" y="5286375"/>
            <a:ext cx="1762125" cy="147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nSpc>
                <a:spcPct val="90000"/>
              </a:lnSpc>
            </a:pPr>
            <a:r>
              <a:rPr lang="en-US" sz="1000" b="1"/>
              <a:t>Parental type of chromosome</a:t>
            </a:r>
          </a:p>
        </p:txBody>
      </p:sp>
      <p:sp>
        <p:nvSpPr>
          <p:cNvPr id="133136" name="Text Box 3"/>
          <p:cNvSpPr txBox="1">
            <a:spLocks noChangeArrowheads="1"/>
          </p:cNvSpPr>
          <p:nvPr/>
        </p:nvSpPr>
        <p:spPr bwMode="auto">
          <a:xfrm>
            <a:off x="4221163" y="5599113"/>
            <a:ext cx="1762125" cy="147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nSpc>
                <a:spcPct val="90000"/>
              </a:lnSpc>
            </a:pPr>
            <a:r>
              <a:rPr lang="en-US" sz="1000" b="1"/>
              <a:t>Recombinant chromosome</a:t>
            </a:r>
          </a:p>
        </p:txBody>
      </p:sp>
      <p:sp>
        <p:nvSpPr>
          <p:cNvPr id="133137" name="Text Box 3"/>
          <p:cNvSpPr txBox="1">
            <a:spLocks noChangeArrowheads="1"/>
          </p:cNvSpPr>
          <p:nvPr/>
        </p:nvSpPr>
        <p:spPr bwMode="auto">
          <a:xfrm>
            <a:off x="4221163" y="5918200"/>
            <a:ext cx="1762125" cy="147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nSpc>
                <a:spcPct val="90000"/>
              </a:lnSpc>
            </a:pPr>
            <a:r>
              <a:rPr lang="en-US" sz="1000" b="1"/>
              <a:t>Recombinant chromosome</a:t>
            </a:r>
          </a:p>
        </p:txBody>
      </p:sp>
      <p:sp>
        <p:nvSpPr>
          <p:cNvPr id="133138" name="Text Box 3"/>
          <p:cNvSpPr txBox="1">
            <a:spLocks noChangeArrowheads="1"/>
          </p:cNvSpPr>
          <p:nvPr/>
        </p:nvSpPr>
        <p:spPr bwMode="auto">
          <a:xfrm>
            <a:off x="4221163" y="6224588"/>
            <a:ext cx="1795462" cy="147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nSpc>
                <a:spcPct val="90000"/>
              </a:lnSpc>
            </a:pPr>
            <a:r>
              <a:rPr lang="en-US" sz="1000" b="1"/>
              <a:t>Parental type of chromosome</a:t>
            </a:r>
          </a:p>
        </p:txBody>
      </p:sp>
      <p:sp>
        <p:nvSpPr>
          <p:cNvPr id="133139" name="Text Box 3"/>
          <p:cNvSpPr txBox="1">
            <a:spLocks noChangeArrowheads="1"/>
          </p:cNvSpPr>
          <p:nvPr/>
        </p:nvSpPr>
        <p:spPr bwMode="auto">
          <a:xfrm>
            <a:off x="3209925" y="6399213"/>
            <a:ext cx="1858963" cy="147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nSpc>
                <a:spcPct val="90000"/>
              </a:lnSpc>
            </a:pPr>
            <a:r>
              <a:rPr lang="en-US" sz="1000" b="1"/>
              <a:t>Gametes of four genetic types</a:t>
            </a:r>
          </a:p>
        </p:txBody>
      </p:sp>
      <p:sp>
        <p:nvSpPr>
          <p:cNvPr id="133140" name="Text Box 3"/>
          <p:cNvSpPr txBox="1">
            <a:spLocks noChangeArrowheads="1"/>
          </p:cNvSpPr>
          <p:nvPr/>
        </p:nvSpPr>
        <p:spPr bwMode="auto">
          <a:xfrm>
            <a:off x="3643313" y="912813"/>
            <a:ext cx="107950" cy="96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gn="ctr"/>
            <a:r>
              <a:rPr lang="en-US" sz="800" b="1">
                <a:solidFill>
                  <a:schemeClr val="bg1"/>
                </a:solidFill>
              </a:rPr>
              <a:t>1</a:t>
            </a:r>
          </a:p>
        </p:txBody>
      </p:sp>
      <p:sp>
        <p:nvSpPr>
          <p:cNvPr id="133141" name="Text Box 3"/>
          <p:cNvSpPr txBox="1">
            <a:spLocks noChangeArrowheads="1"/>
          </p:cNvSpPr>
          <p:nvPr/>
        </p:nvSpPr>
        <p:spPr bwMode="auto">
          <a:xfrm>
            <a:off x="3643313" y="2082800"/>
            <a:ext cx="107950" cy="96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gn="ctr"/>
            <a:r>
              <a:rPr lang="en-US" sz="800" b="1">
                <a:solidFill>
                  <a:schemeClr val="bg1"/>
                </a:solidFill>
              </a:rPr>
              <a:t>2</a:t>
            </a:r>
          </a:p>
        </p:txBody>
      </p:sp>
      <p:sp>
        <p:nvSpPr>
          <p:cNvPr id="133142" name="Text Box 3"/>
          <p:cNvSpPr txBox="1">
            <a:spLocks noChangeArrowheads="1"/>
          </p:cNvSpPr>
          <p:nvPr/>
        </p:nvSpPr>
        <p:spPr bwMode="auto">
          <a:xfrm>
            <a:off x="3643313" y="3268663"/>
            <a:ext cx="107950" cy="96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gn="ctr"/>
            <a:r>
              <a:rPr lang="en-US" sz="800" b="1">
                <a:solidFill>
                  <a:schemeClr val="bg1"/>
                </a:solidFill>
              </a:rPr>
              <a:t>3</a:t>
            </a:r>
          </a:p>
        </p:txBody>
      </p:sp>
      <p:sp>
        <p:nvSpPr>
          <p:cNvPr id="133143" name="Text Box 3"/>
          <p:cNvSpPr txBox="1">
            <a:spLocks noChangeArrowheads="1"/>
          </p:cNvSpPr>
          <p:nvPr/>
        </p:nvSpPr>
        <p:spPr bwMode="auto">
          <a:xfrm>
            <a:off x="3643313" y="4762500"/>
            <a:ext cx="107950" cy="96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gn="ctr"/>
            <a:r>
              <a:rPr lang="en-US" sz="800" b="1">
                <a:solidFill>
                  <a:schemeClr val="bg1"/>
                </a:solidFill>
              </a:rPr>
              <a:t>4</a:t>
            </a:r>
          </a:p>
        </p:txBody>
      </p:sp>
      <p:sp>
        <p:nvSpPr>
          <p:cNvPr id="133144" name="Text Box 3"/>
          <p:cNvSpPr txBox="1">
            <a:spLocks noChangeArrowheads="1"/>
          </p:cNvSpPr>
          <p:nvPr/>
        </p:nvSpPr>
        <p:spPr bwMode="auto">
          <a:xfrm>
            <a:off x="3260725" y="150813"/>
            <a:ext cx="131763" cy="10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gn="ctr"/>
            <a:r>
              <a:rPr lang="en-US" sz="1000" b="1" i="1"/>
              <a:t>C</a:t>
            </a:r>
            <a:endParaRPr lang="en-US" sz="1000" b="1"/>
          </a:p>
        </p:txBody>
      </p:sp>
      <p:sp>
        <p:nvSpPr>
          <p:cNvPr id="133145" name="Text Box 3"/>
          <p:cNvSpPr txBox="1">
            <a:spLocks noChangeArrowheads="1"/>
          </p:cNvSpPr>
          <p:nvPr/>
        </p:nvSpPr>
        <p:spPr bwMode="auto">
          <a:xfrm>
            <a:off x="3241675" y="544513"/>
            <a:ext cx="131763" cy="10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gn="ctr"/>
            <a:r>
              <a:rPr lang="en-US" sz="1000" b="1" i="1"/>
              <a:t>c</a:t>
            </a:r>
            <a:endParaRPr lang="en-US" sz="1000" b="1"/>
          </a:p>
        </p:txBody>
      </p:sp>
      <p:sp>
        <p:nvSpPr>
          <p:cNvPr id="133146" name="Text Box 3"/>
          <p:cNvSpPr txBox="1">
            <a:spLocks noChangeArrowheads="1"/>
          </p:cNvSpPr>
          <p:nvPr/>
        </p:nvSpPr>
        <p:spPr bwMode="auto">
          <a:xfrm>
            <a:off x="3905250" y="544513"/>
            <a:ext cx="131763" cy="10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gn="ctr"/>
            <a:r>
              <a:rPr lang="en-US" sz="1000" b="1" i="1"/>
              <a:t>e</a:t>
            </a:r>
            <a:endParaRPr lang="en-US" sz="1000" b="1"/>
          </a:p>
        </p:txBody>
      </p:sp>
      <p:sp>
        <p:nvSpPr>
          <p:cNvPr id="133147" name="Text Box 3"/>
          <p:cNvSpPr txBox="1">
            <a:spLocks noChangeArrowheads="1"/>
          </p:cNvSpPr>
          <p:nvPr/>
        </p:nvSpPr>
        <p:spPr bwMode="auto">
          <a:xfrm>
            <a:off x="3924300" y="146050"/>
            <a:ext cx="131763" cy="10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gn="ctr"/>
            <a:r>
              <a:rPr lang="en-US" sz="1000" b="1" i="1"/>
              <a:t>E</a:t>
            </a:r>
            <a:endParaRPr lang="en-US" sz="1000" b="1"/>
          </a:p>
        </p:txBody>
      </p:sp>
      <p:sp>
        <p:nvSpPr>
          <p:cNvPr id="133148" name="Text Box 3"/>
          <p:cNvSpPr txBox="1">
            <a:spLocks noChangeArrowheads="1"/>
          </p:cNvSpPr>
          <p:nvPr/>
        </p:nvSpPr>
        <p:spPr bwMode="auto">
          <a:xfrm>
            <a:off x="3265488" y="1323975"/>
            <a:ext cx="131762" cy="10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gn="ctr"/>
            <a:r>
              <a:rPr lang="en-US" sz="1000" b="1" i="1"/>
              <a:t>C</a:t>
            </a:r>
            <a:endParaRPr lang="en-US" sz="1000" b="1"/>
          </a:p>
        </p:txBody>
      </p:sp>
      <p:sp>
        <p:nvSpPr>
          <p:cNvPr id="133149" name="Text Box 3"/>
          <p:cNvSpPr txBox="1">
            <a:spLocks noChangeArrowheads="1"/>
          </p:cNvSpPr>
          <p:nvPr/>
        </p:nvSpPr>
        <p:spPr bwMode="auto">
          <a:xfrm>
            <a:off x="3241675" y="1712913"/>
            <a:ext cx="131763" cy="10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gn="ctr"/>
            <a:r>
              <a:rPr lang="en-US" sz="1000" b="1" i="1"/>
              <a:t>c</a:t>
            </a:r>
            <a:endParaRPr lang="en-US" sz="1000" b="1"/>
          </a:p>
        </p:txBody>
      </p:sp>
      <p:sp>
        <p:nvSpPr>
          <p:cNvPr id="133150" name="Text Box 3"/>
          <p:cNvSpPr txBox="1">
            <a:spLocks noChangeArrowheads="1"/>
          </p:cNvSpPr>
          <p:nvPr/>
        </p:nvSpPr>
        <p:spPr bwMode="auto">
          <a:xfrm>
            <a:off x="3905250" y="1712913"/>
            <a:ext cx="131763" cy="10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gn="ctr"/>
            <a:r>
              <a:rPr lang="en-US" sz="1000" b="1" i="1"/>
              <a:t>e</a:t>
            </a:r>
            <a:endParaRPr lang="en-US" sz="1000" b="1"/>
          </a:p>
        </p:txBody>
      </p:sp>
      <p:sp>
        <p:nvSpPr>
          <p:cNvPr id="133151" name="Text Box 3"/>
          <p:cNvSpPr txBox="1">
            <a:spLocks noChangeArrowheads="1"/>
          </p:cNvSpPr>
          <p:nvPr/>
        </p:nvSpPr>
        <p:spPr bwMode="auto">
          <a:xfrm>
            <a:off x="3929063" y="1319213"/>
            <a:ext cx="131762" cy="10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gn="ctr"/>
            <a:r>
              <a:rPr lang="en-US" sz="1000" b="1" i="1"/>
              <a:t>E</a:t>
            </a:r>
            <a:endParaRPr lang="en-US" sz="1000" b="1"/>
          </a:p>
        </p:txBody>
      </p:sp>
      <p:sp>
        <p:nvSpPr>
          <p:cNvPr id="133152" name="Text Box 3"/>
          <p:cNvSpPr txBox="1">
            <a:spLocks noChangeArrowheads="1"/>
          </p:cNvSpPr>
          <p:nvPr/>
        </p:nvSpPr>
        <p:spPr bwMode="auto">
          <a:xfrm>
            <a:off x="3241675" y="2876550"/>
            <a:ext cx="131763" cy="10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gn="ctr"/>
            <a:r>
              <a:rPr lang="en-US" sz="1000" b="1" i="1"/>
              <a:t>c</a:t>
            </a:r>
          </a:p>
        </p:txBody>
      </p:sp>
      <p:sp>
        <p:nvSpPr>
          <p:cNvPr id="133153" name="Text Box 3"/>
          <p:cNvSpPr txBox="1">
            <a:spLocks noChangeArrowheads="1"/>
          </p:cNvSpPr>
          <p:nvPr/>
        </p:nvSpPr>
        <p:spPr bwMode="auto">
          <a:xfrm>
            <a:off x="3905250" y="2876550"/>
            <a:ext cx="131763" cy="10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gn="ctr"/>
            <a:r>
              <a:rPr lang="en-US" sz="1000" b="1" i="1"/>
              <a:t>e</a:t>
            </a:r>
          </a:p>
        </p:txBody>
      </p:sp>
      <p:sp>
        <p:nvSpPr>
          <p:cNvPr id="133154" name="Text Box 3"/>
          <p:cNvSpPr txBox="1">
            <a:spLocks noChangeArrowheads="1"/>
          </p:cNvSpPr>
          <p:nvPr/>
        </p:nvSpPr>
        <p:spPr bwMode="auto">
          <a:xfrm>
            <a:off x="3270250" y="3705225"/>
            <a:ext cx="131763" cy="10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gn="ctr"/>
            <a:r>
              <a:rPr lang="en-US" sz="1000" b="1" i="1"/>
              <a:t>C</a:t>
            </a:r>
          </a:p>
        </p:txBody>
      </p:sp>
      <p:sp>
        <p:nvSpPr>
          <p:cNvPr id="133155" name="Text Box 3"/>
          <p:cNvSpPr txBox="1">
            <a:spLocks noChangeArrowheads="1"/>
          </p:cNvSpPr>
          <p:nvPr/>
        </p:nvSpPr>
        <p:spPr bwMode="auto">
          <a:xfrm>
            <a:off x="3933825" y="3700463"/>
            <a:ext cx="131763" cy="10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gn="ctr"/>
            <a:r>
              <a:rPr lang="en-US" sz="1000" b="1" i="1"/>
              <a:t>E</a:t>
            </a:r>
          </a:p>
        </p:txBody>
      </p:sp>
      <p:sp>
        <p:nvSpPr>
          <p:cNvPr id="133156" name="Text Box 3"/>
          <p:cNvSpPr txBox="1">
            <a:spLocks noChangeArrowheads="1"/>
          </p:cNvSpPr>
          <p:nvPr/>
        </p:nvSpPr>
        <p:spPr bwMode="auto">
          <a:xfrm>
            <a:off x="3246438" y="3954463"/>
            <a:ext cx="131762" cy="10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gn="ctr"/>
            <a:r>
              <a:rPr lang="en-US" sz="1000" b="1" i="1"/>
              <a:t>C</a:t>
            </a:r>
          </a:p>
        </p:txBody>
      </p:sp>
      <p:sp>
        <p:nvSpPr>
          <p:cNvPr id="133157" name="Text Box 3"/>
          <p:cNvSpPr txBox="1">
            <a:spLocks noChangeArrowheads="1"/>
          </p:cNvSpPr>
          <p:nvPr/>
        </p:nvSpPr>
        <p:spPr bwMode="auto">
          <a:xfrm>
            <a:off x="3905250" y="3954463"/>
            <a:ext cx="131763" cy="10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gn="ctr"/>
            <a:r>
              <a:rPr lang="en-US" sz="1000" b="1" i="1"/>
              <a:t>e</a:t>
            </a:r>
          </a:p>
        </p:txBody>
      </p:sp>
      <p:sp>
        <p:nvSpPr>
          <p:cNvPr id="133158" name="Text Box 3"/>
          <p:cNvSpPr txBox="1">
            <a:spLocks noChangeArrowheads="1"/>
          </p:cNvSpPr>
          <p:nvPr/>
        </p:nvSpPr>
        <p:spPr bwMode="auto">
          <a:xfrm>
            <a:off x="3908425" y="4360863"/>
            <a:ext cx="131763" cy="10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gn="ctr"/>
            <a:r>
              <a:rPr lang="en-US" sz="1000" b="1" i="1"/>
              <a:t>e</a:t>
            </a:r>
          </a:p>
        </p:txBody>
      </p:sp>
      <p:sp>
        <p:nvSpPr>
          <p:cNvPr id="133159" name="Text Box 3"/>
          <p:cNvSpPr txBox="1">
            <a:spLocks noChangeArrowheads="1"/>
          </p:cNvSpPr>
          <p:nvPr/>
        </p:nvSpPr>
        <p:spPr bwMode="auto">
          <a:xfrm>
            <a:off x="3260725" y="2481263"/>
            <a:ext cx="131763" cy="10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gn="ctr"/>
            <a:r>
              <a:rPr lang="en-US" sz="1000" b="1" i="1"/>
              <a:t>C</a:t>
            </a:r>
          </a:p>
        </p:txBody>
      </p:sp>
      <p:sp>
        <p:nvSpPr>
          <p:cNvPr id="133160" name="Text Box 3"/>
          <p:cNvSpPr txBox="1">
            <a:spLocks noChangeArrowheads="1"/>
          </p:cNvSpPr>
          <p:nvPr/>
        </p:nvSpPr>
        <p:spPr bwMode="auto">
          <a:xfrm>
            <a:off x="3924300" y="2476500"/>
            <a:ext cx="131763" cy="10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gn="ctr"/>
            <a:r>
              <a:rPr lang="en-US" sz="1000" b="1" i="1"/>
              <a:t>E</a:t>
            </a:r>
          </a:p>
        </p:txBody>
      </p:sp>
      <p:sp>
        <p:nvSpPr>
          <p:cNvPr id="133161" name="Text Box 3"/>
          <p:cNvSpPr txBox="1">
            <a:spLocks noChangeArrowheads="1"/>
          </p:cNvSpPr>
          <p:nvPr/>
        </p:nvSpPr>
        <p:spPr bwMode="auto">
          <a:xfrm>
            <a:off x="3241675" y="4360863"/>
            <a:ext cx="131763" cy="10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gn="ctr"/>
            <a:r>
              <a:rPr lang="en-US" sz="1000" b="1" i="1"/>
              <a:t>c</a:t>
            </a:r>
          </a:p>
        </p:txBody>
      </p:sp>
      <p:sp>
        <p:nvSpPr>
          <p:cNvPr id="133162" name="Text Box 3"/>
          <p:cNvSpPr txBox="1">
            <a:spLocks noChangeArrowheads="1"/>
          </p:cNvSpPr>
          <p:nvPr/>
        </p:nvSpPr>
        <p:spPr bwMode="auto">
          <a:xfrm>
            <a:off x="3255963" y="4132263"/>
            <a:ext cx="131762" cy="10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gn="ctr"/>
            <a:r>
              <a:rPr lang="en-US" sz="1000" b="1" i="1"/>
              <a:t>c</a:t>
            </a:r>
          </a:p>
        </p:txBody>
      </p:sp>
      <p:sp>
        <p:nvSpPr>
          <p:cNvPr id="133163" name="Text Box 3"/>
          <p:cNvSpPr txBox="1">
            <a:spLocks noChangeArrowheads="1"/>
          </p:cNvSpPr>
          <p:nvPr/>
        </p:nvSpPr>
        <p:spPr bwMode="auto">
          <a:xfrm>
            <a:off x="3924300" y="4132263"/>
            <a:ext cx="131763" cy="10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gn="ctr"/>
            <a:r>
              <a:rPr lang="en-US" sz="1000" b="1" i="1"/>
              <a:t>E</a:t>
            </a:r>
          </a:p>
        </p:txBody>
      </p:sp>
      <p:sp>
        <p:nvSpPr>
          <p:cNvPr id="133164" name="Text Box 3"/>
          <p:cNvSpPr txBox="1">
            <a:spLocks noChangeArrowheads="1"/>
          </p:cNvSpPr>
          <p:nvPr/>
        </p:nvSpPr>
        <p:spPr bwMode="auto">
          <a:xfrm>
            <a:off x="3232150" y="5202238"/>
            <a:ext cx="131763" cy="10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gn="ctr"/>
            <a:r>
              <a:rPr lang="en-US" sz="1000" b="1" i="1"/>
              <a:t>C</a:t>
            </a:r>
          </a:p>
        </p:txBody>
      </p:sp>
      <p:sp>
        <p:nvSpPr>
          <p:cNvPr id="133165" name="Text Box 3"/>
          <p:cNvSpPr txBox="1">
            <a:spLocks noChangeArrowheads="1"/>
          </p:cNvSpPr>
          <p:nvPr/>
        </p:nvSpPr>
        <p:spPr bwMode="auto">
          <a:xfrm>
            <a:off x="3924300" y="5197475"/>
            <a:ext cx="131763" cy="10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gn="ctr"/>
            <a:r>
              <a:rPr lang="en-US" sz="1000" b="1" i="1"/>
              <a:t>E</a:t>
            </a:r>
          </a:p>
        </p:txBody>
      </p:sp>
      <p:sp>
        <p:nvSpPr>
          <p:cNvPr id="133166" name="Text Box 3"/>
          <p:cNvSpPr txBox="1">
            <a:spLocks noChangeArrowheads="1"/>
          </p:cNvSpPr>
          <p:nvPr/>
        </p:nvSpPr>
        <p:spPr bwMode="auto">
          <a:xfrm>
            <a:off x="3232150" y="5513388"/>
            <a:ext cx="131763" cy="10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gn="ctr"/>
            <a:r>
              <a:rPr lang="en-US" sz="1000" b="1" i="1"/>
              <a:t>C</a:t>
            </a:r>
          </a:p>
        </p:txBody>
      </p:sp>
      <p:sp>
        <p:nvSpPr>
          <p:cNvPr id="133167" name="Text Box 3"/>
          <p:cNvSpPr txBox="1">
            <a:spLocks noChangeArrowheads="1"/>
          </p:cNvSpPr>
          <p:nvPr/>
        </p:nvSpPr>
        <p:spPr bwMode="auto">
          <a:xfrm>
            <a:off x="3914775" y="5516563"/>
            <a:ext cx="131763" cy="10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gn="ctr"/>
            <a:r>
              <a:rPr lang="en-US" sz="1000" b="1" i="1"/>
              <a:t>e</a:t>
            </a:r>
          </a:p>
        </p:txBody>
      </p:sp>
      <p:sp>
        <p:nvSpPr>
          <p:cNvPr id="133168" name="Text Box 3"/>
          <p:cNvSpPr txBox="1">
            <a:spLocks noChangeArrowheads="1"/>
          </p:cNvSpPr>
          <p:nvPr/>
        </p:nvSpPr>
        <p:spPr bwMode="auto">
          <a:xfrm>
            <a:off x="3213100" y="5838825"/>
            <a:ext cx="131763" cy="10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gn="ctr"/>
            <a:r>
              <a:rPr lang="en-US" sz="1000" b="1" i="1"/>
              <a:t>c</a:t>
            </a:r>
          </a:p>
        </p:txBody>
      </p:sp>
      <p:sp>
        <p:nvSpPr>
          <p:cNvPr id="133169" name="Text Box 3"/>
          <p:cNvSpPr txBox="1">
            <a:spLocks noChangeArrowheads="1"/>
          </p:cNvSpPr>
          <p:nvPr/>
        </p:nvSpPr>
        <p:spPr bwMode="auto">
          <a:xfrm>
            <a:off x="3917950" y="5834063"/>
            <a:ext cx="131763" cy="10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gn="ctr"/>
            <a:r>
              <a:rPr lang="en-US" sz="1000" b="1" i="1"/>
              <a:t>E</a:t>
            </a:r>
          </a:p>
        </p:txBody>
      </p:sp>
      <p:sp>
        <p:nvSpPr>
          <p:cNvPr id="133170" name="Text Box 3"/>
          <p:cNvSpPr txBox="1">
            <a:spLocks noChangeArrowheads="1"/>
          </p:cNvSpPr>
          <p:nvPr/>
        </p:nvSpPr>
        <p:spPr bwMode="auto">
          <a:xfrm>
            <a:off x="3910013" y="6146800"/>
            <a:ext cx="131762" cy="10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gn="ctr"/>
            <a:r>
              <a:rPr lang="en-US" sz="1000" b="1" i="1"/>
              <a:t>e</a:t>
            </a:r>
          </a:p>
        </p:txBody>
      </p:sp>
      <p:sp>
        <p:nvSpPr>
          <p:cNvPr id="133171" name="Text Box 3"/>
          <p:cNvSpPr txBox="1">
            <a:spLocks noChangeArrowheads="1"/>
          </p:cNvSpPr>
          <p:nvPr/>
        </p:nvSpPr>
        <p:spPr bwMode="auto">
          <a:xfrm>
            <a:off x="3217863" y="6148388"/>
            <a:ext cx="131762" cy="10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gn="ctr"/>
            <a:r>
              <a:rPr lang="en-US" sz="1000" b="1" i="1"/>
              <a:t>c</a:t>
            </a:r>
          </a:p>
        </p:txBody>
      </p:sp>
      <p:sp>
        <p:nvSpPr>
          <p:cNvPr id="133172" name="AutoShape 52"/>
          <p:cNvSpPr>
            <a:spLocks/>
          </p:cNvSpPr>
          <p:nvPr/>
        </p:nvSpPr>
        <p:spPr bwMode="auto">
          <a:xfrm>
            <a:off x="4160838" y="266700"/>
            <a:ext cx="93662" cy="338138"/>
          </a:xfrm>
          <a:prstGeom prst="rightBrace">
            <a:avLst>
              <a:gd name="adj1" fmla="val 30085"/>
              <a:gd name="adj2" fmla="val 50000"/>
            </a:avLst>
          </a:prstGeom>
          <a:noFill/>
          <a:ln w="1270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3173" name="Line 53"/>
          <p:cNvSpPr>
            <a:spLocks noChangeShapeType="1"/>
          </p:cNvSpPr>
          <p:nvPr/>
        </p:nvSpPr>
        <p:spPr bwMode="auto">
          <a:xfrm>
            <a:off x="3678238" y="2760663"/>
            <a:ext cx="508000"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Tree>
    <p:extLst>
      <p:ext uri="{BB962C8B-B14F-4D97-AF65-F5344CB8AC3E}">
        <p14:creationId xmlns:p14="http://schemas.microsoft.com/office/powerpoint/2010/main" val="1428118421"/>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4146" name="Picture 2" descr="08_17baCrossingOver-U"/>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71563" y="136525"/>
            <a:ext cx="6999287" cy="6584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4147" name="Oval 3"/>
          <p:cNvSpPr>
            <a:spLocks noChangeArrowheads="1"/>
          </p:cNvSpPr>
          <p:nvPr/>
        </p:nvSpPr>
        <p:spPr bwMode="auto">
          <a:xfrm>
            <a:off x="2478088" y="4465638"/>
            <a:ext cx="279400" cy="279400"/>
          </a:xfrm>
          <a:prstGeom prst="ellipse">
            <a:avLst/>
          </a:prstGeom>
          <a:solidFill>
            <a:srgbClr val="ED1B24"/>
          </a:solidFill>
          <a:ln>
            <a:noFill/>
          </a:ln>
          <a:effectLst/>
          <a:extLst>
            <a:ext uri="{91240B29-F687-4F45-9708-019B960494DF}">
              <a14:hiddenLine xmlns:a14="http://schemas.microsoft.com/office/drawing/2010/main" w="12700">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4148" name="Oval 4"/>
          <p:cNvSpPr>
            <a:spLocks noChangeArrowheads="1"/>
          </p:cNvSpPr>
          <p:nvPr/>
        </p:nvSpPr>
        <p:spPr bwMode="auto">
          <a:xfrm>
            <a:off x="2478088" y="1843088"/>
            <a:ext cx="279400" cy="279400"/>
          </a:xfrm>
          <a:prstGeom prst="ellipse">
            <a:avLst/>
          </a:prstGeom>
          <a:solidFill>
            <a:srgbClr val="ED1B24"/>
          </a:solidFill>
          <a:ln>
            <a:noFill/>
          </a:ln>
          <a:effectLst/>
          <a:extLst>
            <a:ext uri="{91240B29-F687-4F45-9708-019B960494DF}">
              <a14:hiddenLine xmlns:a14="http://schemas.microsoft.com/office/drawing/2010/main" w="12700">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4149" name="Rectangle 2"/>
          <p:cNvSpPr>
            <a:spLocks noChangeArrowheads="1"/>
          </p:cNvSpPr>
          <p:nvPr>
            <p:ph type="ctrTitle" idx="4294967295"/>
          </p:nvPr>
        </p:nvSpPr>
        <p:spPr>
          <a:xfrm>
            <a:off x="0" y="50800"/>
            <a:ext cx="1981200" cy="304800"/>
          </a:xfrm>
          <a:extLst>
            <a:ext uri="{91240B29-F687-4F45-9708-019B960494DF}">
              <a14:hiddenLine xmlns:a14="http://schemas.microsoft.com/office/drawing/2010/main" w="3175">
                <a:solidFill>
                  <a:srgbClr val="000000"/>
                </a:solidFill>
                <a:miter lim="800000"/>
                <a:headEnd/>
                <a:tailEnd/>
              </a14:hiddenLine>
            </a:ext>
          </a:extLst>
        </p:spPr>
        <p:txBody>
          <a:bodyPr/>
          <a:lstStyle/>
          <a:p>
            <a:pPr marL="0" indent="0" eaLnBrk="1" hangingPunct="1"/>
            <a:r>
              <a:rPr lang="en-US" sz="1200" b="0" smtClean="0">
                <a:solidFill>
                  <a:schemeClr val="tx1"/>
                </a:solidFill>
                <a:latin typeface="Arial" charset="0"/>
              </a:rPr>
              <a:t>Figure 8.17B_1</a:t>
            </a:r>
          </a:p>
        </p:txBody>
      </p:sp>
      <p:sp>
        <p:nvSpPr>
          <p:cNvPr id="134150" name="Text Box 3"/>
          <p:cNvSpPr txBox="1">
            <a:spLocks noChangeArrowheads="1"/>
          </p:cNvSpPr>
          <p:nvPr/>
        </p:nvSpPr>
        <p:spPr bwMode="auto">
          <a:xfrm>
            <a:off x="4492625" y="287338"/>
            <a:ext cx="979488" cy="296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gn="ctr"/>
            <a:r>
              <a:rPr lang="en-US" sz="2200" b="1"/>
              <a:t>Tetrad</a:t>
            </a:r>
          </a:p>
        </p:txBody>
      </p:sp>
      <p:sp>
        <p:nvSpPr>
          <p:cNvPr id="134151" name="Text Box 3"/>
          <p:cNvSpPr txBox="1">
            <a:spLocks noChangeArrowheads="1"/>
          </p:cNvSpPr>
          <p:nvPr/>
        </p:nvSpPr>
        <p:spPr bwMode="auto">
          <a:xfrm>
            <a:off x="3922713" y="584200"/>
            <a:ext cx="3794125" cy="72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r>
              <a:rPr lang="en-US" sz="2200" b="1"/>
              <a:t>(pair of homologous</a:t>
            </a:r>
          </a:p>
          <a:p>
            <a:r>
              <a:rPr lang="en-US" sz="2200" b="1"/>
              <a:t>chromosomes in synapsis)</a:t>
            </a:r>
          </a:p>
        </p:txBody>
      </p:sp>
      <p:sp>
        <p:nvSpPr>
          <p:cNvPr id="134152" name="Text Box 3"/>
          <p:cNvSpPr txBox="1">
            <a:spLocks noChangeArrowheads="1"/>
          </p:cNvSpPr>
          <p:nvPr/>
        </p:nvSpPr>
        <p:spPr bwMode="auto">
          <a:xfrm>
            <a:off x="3014663" y="1779588"/>
            <a:ext cx="5124450" cy="404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r>
              <a:rPr lang="en-US" sz="2200" b="1"/>
              <a:t>Breakage of homologous chromatids</a:t>
            </a:r>
          </a:p>
        </p:txBody>
      </p:sp>
      <p:sp>
        <p:nvSpPr>
          <p:cNvPr id="134153" name="Text Box 3"/>
          <p:cNvSpPr txBox="1">
            <a:spLocks noChangeArrowheads="1"/>
          </p:cNvSpPr>
          <p:nvPr/>
        </p:nvSpPr>
        <p:spPr bwMode="auto">
          <a:xfrm>
            <a:off x="3013075" y="4410075"/>
            <a:ext cx="4929188" cy="312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r>
              <a:rPr lang="en-US" sz="2200" b="1"/>
              <a:t>Joining of homologous chromatids</a:t>
            </a:r>
          </a:p>
        </p:txBody>
      </p:sp>
      <p:sp>
        <p:nvSpPr>
          <p:cNvPr id="134154" name="Text Box 3"/>
          <p:cNvSpPr txBox="1">
            <a:spLocks noChangeArrowheads="1"/>
          </p:cNvSpPr>
          <p:nvPr/>
        </p:nvSpPr>
        <p:spPr bwMode="auto">
          <a:xfrm>
            <a:off x="2547938" y="1897063"/>
            <a:ext cx="114300" cy="153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gn="ctr">
              <a:lnSpc>
                <a:spcPct val="80000"/>
              </a:lnSpc>
            </a:pPr>
            <a:r>
              <a:rPr lang="en-US" sz="1600" b="1">
                <a:solidFill>
                  <a:schemeClr val="bg1"/>
                </a:solidFill>
              </a:rPr>
              <a:t>1</a:t>
            </a:r>
          </a:p>
        </p:txBody>
      </p:sp>
      <p:sp>
        <p:nvSpPr>
          <p:cNvPr id="134155" name="Text Box 3"/>
          <p:cNvSpPr txBox="1">
            <a:spLocks noChangeArrowheads="1"/>
          </p:cNvSpPr>
          <p:nvPr/>
        </p:nvSpPr>
        <p:spPr bwMode="auto">
          <a:xfrm>
            <a:off x="2506663" y="4483100"/>
            <a:ext cx="209550"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gn="ctr"/>
            <a:r>
              <a:rPr lang="en-US" sz="1600" b="1">
                <a:solidFill>
                  <a:schemeClr val="bg1"/>
                </a:solidFill>
              </a:rPr>
              <a:t>2</a:t>
            </a:r>
          </a:p>
        </p:txBody>
      </p:sp>
      <p:sp>
        <p:nvSpPr>
          <p:cNvPr id="134156" name="Text Box 3"/>
          <p:cNvSpPr txBox="1">
            <a:spLocks noChangeArrowheads="1"/>
          </p:cNvSpPr>
          <p:nvPr/>
        </p:nvSpPr>
        <p:spPr bwMode="auto">
          <a:xfrm>
            <a:off x="1673225" y="125413"/>
            <a:ext cx="201613" cy="282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gn="ctr"/>
            <a:r>
              <a:rPr lang="en-US" sz="2200" b="1" i="1"/>
              <a:t>C</a:t>
            </a:r>
            <a:endParaRPr lang="en-US" sz="2200" b="1"/>
          </a:p>
        </p:txBody>
      </p:sp>
      <p:sp>
        <p:nvSpPr>
          <p:cNvPr id="134157" name="Text Box 3"/>
          <p:cNvSpPr txBox="1">
            <a:spLocks noChangeArrowheads="1"/>
          </p:cNvSpPr>
          <p:nvPr/>
        </p:nvSpPr>
        <p:spPr bwMode="auto">
          <a:xfrm>
            <a:off x="1641475" y="1065213"/>
            <a:ext cx="195263" cy="269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gn="ctr">
              <a:lnSpc>
                <a:spcPct val="80000"/>
              </a:lnSpc>
            </a:pPr>
            <a:r>
              <a:rPr lang="en-US" sz="2200" b="1" i="1"/>
              <a:t>c</a:t>
            </a:r>
            <a:endParaRPr lang="en-US" sz="2200" b="1"/>
          </a:p>
        </p:txBody>
      </p:sp>
      <p:sp>
        <p:nvSpPr>
          <p:cNvPr id="134158" name="Text Box 3"/>
          <p:cNvSpPr txBox="1">
            <a:spLocks noChangeArrowheads="1"/>
          </p:cNvSpPr>
          <p:nvPr/>
        </p:nvSpPr>
        <p:spPr bwMode="auto">
          <a:xfrm>
            <a:off x="3143250" y="1065213"/>
            <a:ext cx="163513"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gn="ctr">
              <a:lnSpc>
                <a:spcPct val="80000"/>
              </a:lnSpc>
            </a:pPr>
            <a:r>
              <a:rPr lang="en-US" sz="2200" b="1" i="1"/>
              <a:t>e</a:t>
            </a:r>
            <a:endParaRPr lang="en-US" sz="2200" b="1"/>
          </a:p>
        </p:txBody>
      </p:sp>
      <p:sp>
        <p:nvSpPr>
          <p:cNvPr id="134159" name="Text Box 3"/>
          <p:cNvSpPr txBox="1">
            <a:spLocks noChangeArrowheads="1"/>
          </p:cNvSpPr>
          <p:nvPr/>
        </p:nvSpPr>
        <p:spPr bwMode="auto">
          <a:xfrm>
            <a:off x="3175000" y="120650"/>
            <a:ext cx="195263" cy="282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gn="ctr"/>
            <a:r>
              <a:rPr lang="en-US" sz="2200" b="1" i="1"/>
              <a:t>E</a:t>
            </a:r>
            <a:endParaRPr lang="en-US" sz="2200" b="1"/>
          </a:p>
        </p:txBody>
      </p:sp>
      <p:sp>
        <p:nvSpPr>
          <p:cNvPr id="134160" name="Text Box 3"/>
          <p:cNvSpPr txBox="1">
            <a:spLocks noChangeArrowheads="1"/>
          </p:cNvSpPr>
          <p:nvPr/>
        </p:nvSpPr>
        <p:spPr bwMode="auto">
          <a:xfrm>
            <a:off x="1671638" y="5362575"/>
            <a:ext cx="214312"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gn="ctr"/>
            <a:r>
              <a:rPr lang="en-US" sz="2200" b="1" i="1"/>
              <a:t>C</a:t>
            </a:r>
            <a:endParaRPr lang="en-US" sz="2200" b="1"/>
          </a:p>
        </p:txBody>
      </p:sp>
      <p:sp>
        <p:nvSpPr>
          <p:cNvPr id="134161" name="Text Box 3"/>
          <p:cNvSpPr txBox="1">
            <a:spLocks noChangeArrowheads="1"/>
          </p:cNvSpPr>
          <p:nvPr/>
        </p:nvSpPr>
        <p:spPr bwMode="auto">
          <a:xfrm>
            <a:off x="1654175" y="6342063"/>
            <a:ext cx="163513" cy="206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gn="ctr">
              <a:lnSpc>
                <a:spcPct val="70000"/>
              </a:lnSpc>
            </a:pPr>
            <a:r>
              <a:rPr lang="en-US" sz="2200" b="1" i="1"/>
              <a:t>c</a:t>
            </a:r>
            <a:endParaRPr lang="en-US" sz="2200" b="1"/>
          </a:p>
        </p:txBody>
      </p:sp>
      <p:sp>
        <p:nvSpPr>
          <p:cNvPr id="134162" name="Text Box 3"/>
          <p:cNvSpPr txBox="1">
            <a:spLocks noChangeArrowheads="1"/>
          </p:cNvSpPr>
          <p:nvPr/>
        </p:nvSpPr>
        <p:spPr bwMode="auto">
          <a:xfrm>
            <a:off x="3143250" y="6342063"/>
            <a:ext cx="163513" cy="206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gn="ctr">
              <a:lnSpc>
                <a:spcPct val="70000"/>
              </a:lnSpc>
            </a:pPr>
            <a:r>
              <a:rPr lang="en-US" sz="2200" b="1" i="1"/>
              <a:t>e</a:t>
            </a:r>
            <a:endParaRPr lang="en-US" sz="2200" b="1"/>
          </a:p>
        </p:txBody>
      </p:sp>
      <p:sp>
        <p:nvSpPr>
          <p:cNvPr id="134163" name="Text Box 3"/>
          <p:cNvSpPr txBox="1">
            <a:spLocks noChangeArrowheads="1"/>
          </p:cNvSpPr>
          <p:nvPr/>
        </p:nvSpPr>
        <p:spPr bwMode="auto">
          <a:xfrm>
            <a:off x="3160713" y="5364163"/>
            <a:ext cx="214312"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gn="ctr"/>
            <a:r>
              <a:rPr lang="en-US" sz="2200" b="1" i="1"/>
              <a:t>E</a:t>
            </a:r>
            <a:endParaRPr lang="en-US" sz="2200" b="1"/>
          </a:p>
        </p:txBody>
      </p:sp>
      <p:sp>
        <p:nvSpPr>
          <p:cNvPr id="134164" name="AutoShape 20"/>
          <p:cNvSpPr>
            <a:spLocks/>
          </p:cNvSpPr>
          <p:nvPr/>
        </p:nvSpPr>
        <p:spPr bwMode="auto">
          <a:xfrm>
            <a:off x="3665538" y="406400"/>
            <a:ext cx="188912" cy="757238"/>
          </a:xfrm>
          <a:prstGeom prst="rightBrace">
            <a:avLst>
              <a:gd name="adj1" fmla="val 33403"/>
              <a:gd name="adj2" fmla="val 50000"/>
            </a:avLst>
          </a:prstGeom>
          <a:noFill/>
          <a:ln w="1270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4165" name="Text Box 3"/>
          <p:cNvSpPr txBox="1">
            <a:spLocks noChangeArrowheads="1"/>
          </p:cNvSpPr>
          <p:nvPr/>
        </p:nvSpPr>
        <p:spPr bwMode="auto">
          <a:xfrm>
            <a:off x="1652588" y="2765425"/>
            <a:ext cx="277812" cy="269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gn="ctr"/>
            <a:r>
              <a:rPr lang="en-US" sz="2200" b="1" i="1"/>
              <a:t>C</a:t>
            </a:r>
            <a:endParaRPr lang="en-US" sz="2200" b="1"/>
          </a:p>
        </p:txBody>
      </p:sp>
      <p:sp>
        <p:nvSpPr>
          <p:cNvPr id="134166" name="Text Box 3"/>
          <p:cNvSpPr txBox="1">
            <a:spLocks noChangeArrowheads="1"/>
          </p:cNvSpPr>
          <p:nvPr/>
        </p:nvSpPr>
        <p:spPr bwMode="auto">
          <a:xfrm>
            <a:off x="1641475" y="3713163"/>
            <a:ext cx="188913"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gn="ctr">
              <a:lnSpc>
                <a:spcPct val="70000"/>
              </a:lnSpc>
            </a:pPr>
            <a:r>
              <a:rPr lang="en-US" sz="2200" b="1" i="1"/>
              <a:t>c</a:t>
            </a:r>
            <a:endParaRPr lang="en-US" sz="2200" b="1"/>
          </a:p>
        </p:txBody>
      </p:sp>
      <p:sp>
        <p:nvSpPr>
          <p:cNvPr id="134167" name="Text Box 3"/>
          <p:cNvSpPr txBox="1">
            <a:spLocks noChangeArrowheads="1"/>
          </p:cNvSpPr>
          <p:nvPr/>
        </p:nvSpPr>
        <p:spPr bwMode="auto">
          <a:xfrm>
            <a:off x="3130550" y="3713163"/>
            <a:ext cx="188913"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gn="ctr">
              <a:lnSpc>
                <a:spcPct val="70000"/>
              </a:lnSpc>
            </a:pPr>
            <a:r>
              <a:rPr lang="en-US" sz="2200" b="1" i="1"/>
              <a:t>e</a:t>
            </a:r>
            <a:endParaRPr lang="en-US" sz="2200" b="1"/>
          </a:p>
        </p:txBody>
      </p:sp>
      <p:sp>
        <p:nvSpPr>
          <p:cNvPr id="134168" name="Text Box 3"/>
          <p:cNvSpPr txBox="1">
            <a:spLocks noChangeArrowheads="1"/>
          </p:cNvSpPr>
          <p:nvPr/>
        </p:nvSpPr>
        <p:spPr bwMode="auto">
          <a:xfrm>
            <a:off x="3135313" y="2767013"/>
            <a:ext cx="277812" cy="269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gn="ctr"/>
            <a:r>
              <a:rPr lang="en-US" sz="2200" b="1" i="1"/>
              <a:t>E</a:t>
            </a:r>
            <a:endParaRPr lang="en-US" sz="2200" b="1"/>
          </a:p>
        </p:txBody>
      </p:sp>
      <p:sp>
        <p:nvSpPr>
          <p:cNvPr id="134169" name="Text Box 3"/>
          <p:cNvSpPr txBox="1">
            <a:spLocks noChangeArrowheads="1"/>
          </p:cNvSpPr>
          <p:nvPr/>
        </p:nvSpPr>
        <p:spPr bwMode="auto">
          <a:xfrm>
            <a:off x="3759200" y="5827713"/>
            <a:ext cx="1241425" cy="293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r>
              <a:rPr lang="en-US" sz="2200" b="1"/>
              <a:t>Chiasma</a:t>
            </a:r>
          </a:p>
        </p:txBody>
      </p:sp>
      <p:sp>
        <p:nvSpPr>
          <p:cNvPr id="134170" name="Line 26"/>
          <p:cNvSpPr>
            <a:spLocks noChangeShapeType="1"/>
          </p:cNvSpPr>
          <p:nvPr/>
        </p:nvSpPr>
        <p:spPr bwMode="auto">
          <a:xfrm>
            <a:off x="2560638" y="5999163"/>
            <a:ext cx="1181100"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Tree>
    <p:extLst>
      <p:ext uri="{BB962C8B-B14F-4D97-AF65-F5344CB8AC3E}">
        <p14:creationId xmlns:p14="http://schemas.microsoft.com/office/powerpoint/2010/main" val="1657910948"/>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5170" name="Picture 2" descr="08_17bbCrossingOver-U"/>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46200" y="700088"/>
            <a:ext cx="6451600" cy="5456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5171" name="Rectangle 2"/>
          <p:cNvSpPr>
            <a:spLocks noChangeArrowheads="1"/>
          </p:cNvSpPr>
          <p:nvPr>
            <p:ph type="ctrTitle" idx="4294967295"/>
          </p:nvPr>
        </p:nvSpPr>
        <p:spPr>
          <a:xfrm>
            <a:off x="0" y="50800"/>
            <a:ext cx="1981200" cy="304800"/>
          </a:xfrm>
          <a:extLst>
            <a:ext uri="{91240B29-F687-4F45-9708-019B960494DF}">
              <a14:hiddenLine xmlns:a14="http://schemas.microsoft.com/office/drawing/2010/main" w="3175">
                <a:solidFill>
                  <a:srgbClr val="000000"/>
                </a:solidFill>
                <a:miter lim="800000"/>
                <a:headEnd/>
                <a:tailEnd/>
              </a14:hiddenLine>
            </a:ext>
          </a:extLst>
        </p:spPr>
        <p:txBody>
          <a:bodyPr/>
          <a:lstStyle/>
          <a:p>
            <a:pPr marL="0" indent="0" eaLnBrk="1" hangingPunct="1"/>
            <a:r>
              <a:rPr lang="en-US" sz="1200" b="0" smtClean="0">
                <a:solidFill>
                  <a:schemeClr val="tx1"/>
                </a:solidFill>
                <a:latin typeface="Arial" charset="0"/>
              </a:rPr>
              <a:t>Figure 8.17B_2</a:t>
            </a:r>
          </a:p>
        </p:txBody>
      </p:sp>
      <p:sp>
        <p:nvSpPr>
          <p:cNvPr id="135172" name="Oval 4"/>
          <p:cNvSpPr>
            <a:spLocks noChangeArrowheads="1"/>
          </p:cNvSpPr>
          <p:nvPr/>
        </p:nvSpPr>
        <p:spPr bwMode="auto">
          <a:xfrm>
            <a:off x="2994025" y="2743200"/>
            <a:ext cx="339725" cy="339725"/>
          </a:xfrm>
          <a:prstGeom prst="ellipse">
            <a:avLst/>
          </a:prstGeom>
          <a:solidFill>
            <a:srgbClr val="ED1B24"/>
          </a:solidFill>
          <a:ln>
            <a:noFill/>
          </a:ln>
          <a:effectLst/>
          <a:extLst>
            <a:ext uri="{91240B29-F687-4F45-9708-019B960494DF}">
              <a14:hiddenLine xmlns:a14="http://schemas.microsoft.com/office/drawing/2010/main" w="12700">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5173" name="Text Box 3"/>
          <p:cNvSpPr txBox="1">
            <a:spLocks noChangeArrowheads="1"/>
          </p:cNvSpPr>
          <p:nvPr/>
        </p:nvSpPr>
        <p:spPr bwMode="auto">
          <a:xfrm>
            <a:off x="3622675" y="2668588"/>
            <a:ext cx="4251325" cy="806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r>
              <a:rPr lang="en-US" b="1"/>
              <a:t>Separation of homologous</a:t>
            </a:r>
          </a:p>
          <a:p>
            <a:r>
              <a:rPr lang="en-US" b="1"/>
              <a:t>chromosomes at anaphase </a:t>
            </a:r>
            <a:r>
              <a:rPr lang="en-US" b="1">
                <a:latin typeface="Times New Roman" pitchFamily="84" charset="0"/>
              </a:rPr>
              <a:t>I</a:t>
            </a:r>
            <a:endParaRPr lang="en-US" b="1"/>
          </a:p>
        </p:txBody>
      </p:sp>
      <p:sp>
        <p:nvSpPr>
          <p:cNvPr id="135174" name="Text Box 3"/>
          <p:cNvSpPr txBox="1">
            <a:spLocks noChangeArrowheads="1"/>
          </p:cNvSpPr>
          <p:nvPr/>
        </p:nvSpPr>
        <p:spPr bwMode="auto">
          <a:xfrm>
            <a:off x="3001963" y="2776538"/>
            <a:ext cx="323850" cy="27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gn="ctr"/>
            <a:r>
              <a:rPr lang="en-US" sz="1900" b="1">
                <a:solidFill>
                  <a:schemeClr val="bg1"/>
                </a:solidFill>
              </a:rPr>
              <a:t>3</a:t>
            </a:r>
          </a:p>
        </p:txBody>
      </p:sp>
      <p:sp>
        <p:nvSpPr>
          <p:cNvPr id="135175" name="Text Box 3"/>
          <p:cNvSpPr txBox="1">
            <a:spLocks noChangeArrowheads="1"/>
          </p:cNvSpPr>
          <p:nvPr/>
        </p:nvSpPr>
        <p:spPr bwMode="auto">
          <a:xfrm>
            <a:off x="2049463" y="3963988"/>
            <a:ext cx="250825" cy="300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gn="ctr">
              <a:lnSpc>
                <a:spcPct val="90000"/>
              </a:lnSpc>
            </a:pPr>
            <a:r>
              <a:rPr lang="en-US" b="1" i="1"/>
              <a:t>C</a:t>
            </a:r>
          </a:p>
        </p:txBody>
      </p:sp>
      <p:sp>
        <p:nvSpPr>
          <p:cNvPr id="135176" name="Text Box 3"/>
          <p:cNvSpPr txBox="1">
            <a:spLocks noChangeArrowheads="1"/>
          </p:cNvSpPr>
          <p:nvPr/>
        </p:nvSpPr>
        <p:spPr bwMode="auto">
          <a:xfrm>
            <a:off x="3833813" y="3970338"/>
            <a:ext cx="220662" cy="282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gn="ctr">
              <a:lnSpc>
                <a:spcPct val="90000"/>
              </a:lnSpc>
            </a:pPr>
            <a:r>
              <a:rPr lang="en-US" b="1" i="1"/>
              <a:t>E</a:t>
            </a:r>
          </a:p>
        </p:txBody>
      </p:sp>
      <p:sp>
        <p:nvSpPr>
          <p:cNvPr id="135177" name="Text Box 3"/>
          <p:cNvSpPr txBox="1">
            <a:spLocks noChangeArrowheads="1"/>
          </p:cNvSpPr>
          <p:nvPr/>
        </p:nvSpPr>
        <p:spPr bwMode="auto">
          <a:xfrm>
            <a:off x="2016125" y="4619625"/>
            <a:ext cx="220663" cy="282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gn="ctr">
              <a:lnSpc>
                <a:spcPct val="90000"/>
              </a:lnSpc>
            </a:pPr>
            <a:r>
              <a:rPr lang="en-US" b="1" i="1"/>
              <a:t>C</a:t>
            </a:r>
          </a:p>
        </p:txBody>
      </p:sp>
      <p:sp>
        <p:nvSpPr>
          <p:cNvPr id="135178" name="Text Box 3"/>
          <p:cNvSpPr txBox="1">
            <a:spLocks noChangeArrowheads="1"/>
          </p:cNvSpPr>
          <p:nvPr/>
        </p:nvSpPr>
        <p:spPr bwMode="auto">
          <a:xfrm>
            <a:off x="3767138" y="4621213"/>
            <a:ext cx="220662" cy="282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gn="ctr">
              <a:lnSpc>
                <a:spcPct val="90000"/>
              </a:lnSpc>
            </a:pPr>
            <a:r>
              <a:rPr lang="en-US" b="1" i="1"/>
              <a:t>e</a:t>
            </a:r>
          </a:p>
        </p:txBody>
      </p:sp>
      <p:sp>
        <p:nvSpPr>
          <p:cNvPr id="135179" name="Text Box 3"/>
          <p:cNvSpPr txBox="1">
            <a:spLocks noChangeArrowheads="1"/>
          </p:cNvSpPr>
          <p:nvPr/>
        </p:nvSpPr>
        <p:spPr bwMode="auto">
          <a:xfrm>
            <a:off x="4521200" y="1230313"/>
            <a:ext cx="1368425" cy="433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r>
              <a:rPr lang="en-US" b="1"/>
              <a:t>Chiasma</a:t>
            </a:r>
          </a:p>
        </p:txBody>
      </p:sp>
      <p:sp>
        <p:nvSpPr>
          <p:cNvPr id="135180" name="Line 12"/>
          <p:cNvSpPr>
            <a:spLocks noChangeShapeType="1"/>
          </p:cNvSpPr>
          <p:nvPr/>
        </p:nvSpPr>
        <p:spPr bwMode="auto">
          <a:xfrm>
            <a:off x="3100388" y="1408113"/>
            <a:ext cx="1384300"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5181" name="Text Box 3"/>
          <p:cNvSpPr txBox="1">
            <a:spLocks noChangeArrowheads="1"/>
          </p:cNvSpPr>
          <p:nvPr/>
        </p:nvSpPr>
        <p:spPr bwMode="auto">
          <a:xfrm>
            <a:off x="2038350" y="5105400"/>
            <a:ext cx="220663" cy="282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gn="ctr">
              <a:lnSpc>
                <a:spcPct val="90000"/>
              </a:lnSpc>
            </a:pPr>
            <a:r>
              <a:rPr lang="en-US" b="1" i="1"/>
              <a:t>c</a:t>
            </a:r>
          </a:p>
        </p:txBody>
      </p:sp>
      <p:sp>
        <p:nvSpPr>
          <p:cNvPr id="135182" name="Text Box 3"/>
          <p:cNvSpPr txBox="1">
            <a:spLocks noChangeArrowheads="1"/>
          </p:cNvSpPr>
          <p:nvPr/>
        </p:nvSpPr>
        <p:spPr bwMode="auto">
          <a:xfrm>
            <a:off x="2006600" y="5702300"/>
            <a:ext cx="220663" cy="282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gn="ctr">
              <a:lnSpc>
                <a:spcPct val="90000"/>
              </a:lnSpc>
            </a:pPr>
            <a:r>
              <a:rPr lang="en-US" b="1" i="1"/>
              <a:t>c</a:t>
            </a:r>
          </a:p>
        </p:txBody>
      </p:sp>
      <p:sp>
        <p:nvSpPr>
          <p:cNvPr id="135183" name="Text Box 3"/>
          <p:cNvSpPr txBox="1">
            <a:spLocks noChangeArrowheads="1"/>
          </p:cNvSpPr>
          <p:nvPr/>
        </p:nvSpPr>
        <p:spPr bwMode="auto">
          <a:xfrm>
            <a:off x="3790950" y="5103813"/>
            <a:ext cx="271463" cy="282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gn="ctr">
              <a:lnSpc>
                <a:spcPct val="90000"/>
              </a:lnSpc>
            </a:pPr>
            <a:r>
              <a:rPr lang="en-US" b="1" i="1"/>
              <a:t>E</a:t>
            </a:r>
          </a:p>
        </p:txBody>
      </p:sp>
      <p:sp>
        <p:nvSpPr>
          <p:cNvPr id="135184" name="Text Box 3"/>
          <p:cNvSpPr txBox="1">
            <a:spLocks noChangeArrowheads="1"/>
          </p:cNvSpPr>
          <p:nvPr/>
        </p:nvSpPr>
        <p:spPr bwMode="auto">
          <a:xfrm>
            <a:off x="3770313" y="5710238"/>
            <a:ext cx="220662" cy="282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gn="ctr">
              <a:lnSpc>
                <a:spcPct val="90000"/>
              </a:lnSpc>
            </a:pPr>
            <a:r>
              <a:rPr lang="en-US" b="1" i="1"/>
              <a:t>e</a:t>
            </a:r>
          </a:p>
        </p:txBody>
      </p:sp>
      <p:sp>
        <p:nvSpPr>
          <p:cNvPr id="135185" name="Text Box 3"/>
          <p:cNvSpPr txBox="1">
            <a:spLocks noChangeArrowheads="1"/>
          </p:cNvSpPr>
          <p:nvPr/>
        </p:nvSpPr>
        <p:spPr bwMode="auto">
          <a:xfrm>
            <a:off x="2024063" y="706438"/>
            <a:ext cx="250825" cy="300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gn="ctr">
              <a:lnSpc>
                <a:spcPct val="90000"/>
              </a:lnSpc>
            </a:pPr>
            <a:r>
              <a:rPr lang="en-US" b="1" i="1"/>
              <a:t>C</a:t>
            </a:r>
          </a:p>
        </p:txBody>
      </p:sp>
      <p:sp>
        <p:nvSpPr>
          <p:cNvPr id="135186" name="Text Box 3"/>
          <p:cNvSpPr txBox="1">
            <a:spLocks noChangeArrowheads="1"/>
          </p:cNvSpPr>
          <p:nvPr/>
        </p:nvSpPr>
        <p:spPr bwMode="auto">
          <a:xfrm>
            <a:off x="3808413" y="712788"/>
            <a:ext cx="220662" cy="282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gn="ctr">
              <a:lnSpc>
                <a:spcPct val="90000"/>
              </a:lnSpc>
            </a:pPr>
            <a:r>
              <a:rPr lang="en-US" b="1" i="1"/>
              <a:t>E</a:t>
            </a:r>
          </a:p>
        </p:txBody>
      </p:sp>
      <p:sp>
        <p:nvSpPr>
          <p:cNvPr id="135187" name="Text Box 3"/>
          <p:cNvSpPr txBox="1">
            <a:spLocks noChangeArrowheads="1"/>
          </p:cNvSpPr>
          <p:nvPr/>
        </p:nvSpPr>
        <p:spPr bwMode="auto">
          <a:xfrm>
            <a:off x="1985963" y="1766888"/>
            <a:ext cx="250825" cy="300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gn="ctr">
              <a:lnSpc>
                <a:spcPct val="90000"/>
              </a:lnSpc>
            </a:pPr>
            <a:r>
              <a:rPr lang="en-US" b="1" i="1"/>
              <a:t>c</a:t>
            </a:r>
          </a:p>
        </p:txBody>
      </p:sp>
      <p:sp>
        <p:nvSpPr>
          <p:cNvPr id="135188" name="Text Box 3"/>
          <p:cNvSpPr txBox="1">
            <a:spLocks noChangeArrowheads="1"/>
          </p:cNvSpPr>
          <p:nvPr/>
        </p:nvSpPr>
        <p:spPr bwMode="auto">
          <a:xfrm>
            <a:off x="3744913" y="1766888"/>
            <a:ext cx="250825" cy="300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gn="ctr">
              <a:lnSpc>
                <a:spcPct val="90000"/>
              </a:lnSpc>
            </a:pPr>
            <a:r>
              <a:rPr lang="en-US" b="1" i="1"/>
              <a:t>e</a:t>
            </a:r>
          </a:p>
        </p:txBody>
      </p:sp>
    </p:spTree>
    <p:extLst>
      <p:ext uri="{BB962C8B-B14F-4D97-AF65-F5344CB8AC3E}">
        <p14:creationId xmlns:p14="http://schemas.microsoft.com/office/powerpoint/2010/main" val="57567203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Rectangle 2"/>
          <p:cNvSpPr>
            <a:spLocks noGrp="1" noChangeArrowheads="1"/>
          </p:cNvSpPr>
          <p:nvPr>
            <p:ph type="body" idx="4294967295"/>
          </p:nvPr>
        </p:nvSpPr>
        <p:spPr>
          <a:xfrm>
            <a:off x="0" y="1309688"/>
            <a:ext cx="8534400" cy="5245100"/>
          </a:xfrm>
        </p:spPr>
        <p:txBody>
          <a:bodyPr/>
          <a:lstStyle/>
          <a:p>
            <a:pPr marL="407988" lvl="1" indent="-293688" eaLnBrk="1" hangingPunct="1">
              <a:buFont typeface="Wingdings" pitchFamily="84" charset="2"/>
              <a:buChar char="§"/>
            </a:pPr>
            <a:r>
              <a:rPr lang="en-US" sz="2800" smtClean="0"/>
              <a:t>An organism’s </a:t>
            </a:r>
            <a:r>
              <a:rPr lang="en-US" sz="2800" b="1" smtClean="0"/>
              <a:t>life cycle </a:t>
            </a:r>
            <a:r>
              <a:rPr lang="en-US" sz="2800" smtClean="0"/>
              <a:t>is the sequence of stages leading</a:t>
            </a:r>
          </a:p>
          <a:p>
            <a:pPr marL="927100" lvl="2" indent="-368300" eaLnBrk="1" hangingPunct="1"/>
            <a:r>
              <a:rPr lang="en-US" sz="2400" smtClean="0"/>
              <a:t>from the adults of one generation</a:t>
            </a:r>
          </a:p>
          <a:p>
            <a:pPr marL="927100" lvl="2" indent="-368300" eaLnBrk="1" hangingPunct="1"/>
            <a:r>
              <a:rPr lang="en-US" sz="2400" smtClean="0"/>
              <a:t>to the adults of the next.</a:t>
            </a:r>
          </a:p>
          <a:p>
            <a:pPr marL="407988" lvl="1" indent="-293688" eaLnBrk="1" hangingPunct="1">
              <a:buFont typeface="Wingdings" pitchFamily="84" charset="2"/>
              <a:buChar char="§"/>
            </a:pPr>
            <a:r>
              <a:rPr lang="en-US" sz="2800" smtClean="0"/>
              <a:t>Humans and many animals and plants are diploid, with body cells that have</a:t>
            </a:r>
          </a:p>
          <a:p>
            <a:pPr marL="927100" lvl="2" indent="-368300" eaLnBrk="1" hangingPunct="1"/>
            <a:r>
              <a:rPr lang="en-US" sz="2400" smtClean="0"/>
              <a:t>two sets of chromosomes,</a:t>
            </a:r>
          </a:p>
          <a:p>
            <a:pPr marL="927100" lvl="2" indent="-368300" eaLnBrk="1" hangingPunct="1"/>
            <a:r>
              <a:rPr lang="en-US" sz="2400" smtClean="0"/>
              <a:t>one from each parent.</a:t>
            </a:r>
          </a:p>
        </p:txBody>
      </p:sp>
      <p:sp>
        <p:nvSpPr>
          <p:cNvPr id="92164" name="Rectangle 4"/>
          <p:cNvSpPr>
            <a:spLocks noGrp="1" noChangeArrowheads="1"/>
          </p:cNvSpPr>
          <p:nvPr>
            <p:ph type="title" idx="4294967295"/>
          </p:nvPr>
        </p:nvSpPr>
        <p:spPr>
          <a:xfrm>
            <a:off x="0" y="104775"/>
            <a:ext cx="8534400" cy="876300"/>
          </a:xfrm>
        </p:spPr>
        <p:txBody>
          <a:bodyPr>
            <a:spAutoFit/>
          </a:bodyPr>
          <a:lstStyle/>
          <a:p>
            <a:pPr eaLnBrk="1" hangingPunct="1"/>
            <a:r>
              <a:rPr lang="en-US" sz="3200" smtClean="0"/>
              <a:t>8.12 Gametes have a single set of chromosomes</a:t>
            </a:r>
            <a:br>
              <a:rPr lang="en-US" sz="3200" smtClean="0"/>
            </a:br>
            <a:endParaRPr lang="en-US" sz="3200" smtClean="0"/>
          </a:p>
        </p:txBody>
      </p:sp>
      <p:sp>
        <p:nvSpPr>
          <p:cNvPr id="92163" name="FlagCount" hidden="1">
            <a:hlinkClick r:id="rId4" action="ppaction://hlinkfile"/>
          </p:cNvPr>
          <p:cNvSpPr>
            <a:spLocks noChangeArrowheads="1"/>
          </p:cNvSpPr>
          <p:nvPr/>
        </p:nvSpPr>
        <p:spPr bwMode="auto">
          <a:xfrm>
            <a:off x="8255000" y="254000"/>
            <a:ext cx="381000" cy="317500"/>
          </a:xfrm>
          <a:prstGeom prst="wedgeRoundRectCallout">
            <a:avLst>
              <a:gd name="adj1" fmla="val -43750"/>
              <a:gd name="adj2" fmla="val 70000"/>
              <a:gd name="adj3" fmla="val 16667"/>
            </a:avLst>
          </a:prstGeom>
          <a:solidFill>
            <a:schemeClr val="accent1">
              <a:alpha val="25098"/>
            </a:schemeClr>
          </a:solidFill>
          <a:ln w="19050">
            <a:solidFill>
              <a:schemeClr val="tx1"/>
            </a:solidFill>
            <a:miter lim="800000"/>
            <a:headEnd/>
            <a:tailEnd/>
          </a:ln>
        </p:spPr>
        <p:txBody>
          <a:bodyPr wrap="none" anchor="ctr"/>
          <a:lstStyle/>
          <a:p>
            <a:pPr algn="ctr" eaLnBrk="0" hangingPunct="0"/>
            <a:r>
              <a:rPr lang="en-US" sz="1400" b="1">
                <a:latin typeface="Tahoma" pitchFamily="84" charset="0"/>
              </a:rPr>
              <a:t>0</a:t>
            </a:r>
          </a:p>
        </p:txBody>
      </p:sp>
      <p:sp>
        <p:nvSpPr>
          <p:cNvPr id="92165" name="Line 6"/>
          <p:cNvSpPr>
            <a:spLocks noChangeShapeType="1"/>
          </p:cNvSpPr>
          <p:nvPr/>
        </p:nvSpPr>
        <p:spPr bwMode="auto">
          <a:xfrm>
            <a:off x="182563" y="6535738"/>
            <a:ext cx="8775700" cy="0"/>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92166" name="Line 4"/>
          <p:cNvSpPr>
            <a:spLocks noChangeShapeType="1"/>
          </p:cNvSpPr>
          <p:nvPr/>
        </p:nvSpPr>
        <p:spPr bwMode="auto">
          <a:xfrm>
            <a:off x="182563" y="1108075"/>
            <a:ext cx="8775700" cy="0"/>
          </a:xfrm>
          <a:prstGeom prst="line">
            <a:avLst/>
          </a:prstGeom>
          <a:noFill/>
          <a:ln w="76200">
            <a:solidFill>
              <a:schemeClr val="tx2"/>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92167" name="Text Box 6"/>
          <p:cNvSpPr txBox="1">
            <a:spLocks noChangeArrowheads="1"/>
          </p:cNvSpPr>
          <p:nvPr/>
        </p:nvSpPr>
        <p:spPr bwMode="auto">
          <a:xfrm>
            <a:off x="182563" y="6626225"/>
            <a:ext cx="8775700" cy="136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spcBef>
                <a:spcPct val="50000"/>
              </a:spcBef>
            </a:pPr>
            <a:r>
              <a:rPr lang="en-US" sz="900"/>
              <a:t>© 2012 Pearson Education, Inc.</a:t>
            </a:r>
            <a:endParaRPr lang="en-US"/>
          </a:p>
        </p:txBody>
      </p:sp>
    </p:spTree>
    <p:custDataLst>
      <p:tags r:id="rId1"/>
    </p:custDataLst>
    <p:extLst>
      <p:ext uri="{BB962C8B-B14F-4D97-AF65-F5344CB8AC3E}">
        <p14:creationId xmlns:p14="http://schemas.microsoft.com/office/powerpoint/2010/main" val="1261594410"/>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6194" name="Picture 2" descr="08_17bcCrossingOver-U"/>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74750" y="149225"/>
            <a:ext cx="6792913" cy="6584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6195" name="Rectangle 2"/>
          <p:cNvSpPr>
            <a:spLocks noChangeArrowheads="1"/>
          </p:cNvSpPr>
          <p:nvPr>
            <p:ph type="ctrTitle" idx="4294967295"/>
          </p:nvPr>
        </p:nvSpPr>
        <p:spPr>
          <a:xfrm>
            <a:off x="0" y="50800"/>
            <a:ext cx="1981200" cy="304800"/>
          </a:xfrm>
          <a:extLst>
            <a:ext uri="{91240B29-F687-4F45-9708-019B960494DF}">
              <a14:hiddenLine xmlns:a14="http://schemas.microsoft.com/office/drawing/2010/main" w="3175">
                <a:solidFill>
                  <a:srgbClr val="000000"/>
                </a:solidFill>
                <a:miter lim="800000"/>
                <a:headEnd/>
                <a:tailEnd/>
              </a14:hiddenLine>
            </a:ext>
          </a:extLst>
        </p:spPr>
        <p:txBody>
          <a:bodyPr/>
          <a:lstStyle/>
          <a:p>
            <a:pPr marL="0" indent="0" eaLnBrk="1" hangingPunct="1"/>
            <a:r>
              <a:rPr lang="en-US" sz="1200" b="0" smtClean="0">
                <a:solidFill>
                  <a:schemeClr val="tx1"/>
                </a:solidFill>
                <a:latin typeface="Arial" charset="0"/>
              </a:rPr>
              <a:t>Figure 8.17B_3</a:t>
            </a:r>
          </a:p>
        </p:txBody>
      </p:sp>
      <p:sp>
        <p:nvSpPr>
          <p:cNvPr id="136196" name="Text Box 3"/>
          <p:cNvSpPr txBox="1">
            <a:spLocks noChangeArrowheads="1"/>
          </p:cNvSpPr>
          <p:nvPr/>
        </p:nvSpPr>
        <p:spPr bwMode="auto">
          <a:xfrm>
            <a:off x="3133725" y="2249488"/>
            <a:ext cx="4143375" cy="1052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nSpc>
                <a:spcPct val="90000"/>
              </a:lnSpc>
            </a:pPr>
            <a:r>
              <a:rPr lang="en-US" sz="2200" b="1"/>
              <a:t>Separation of chromatids at</a:t>
            </a:r>
          </a:p>
          <a:p>
            <a:pPr>
              <a:lnSpc>
                <a:spcPct val="90000"/>
              </a:lnSpc>
            </a:pPr>
            <a:r>
              <a:rPr lang="en-US" sz="2200" b="1"/>
              <a:t>anaphase </a:t>
            </a:r>
            <a:r>
              <a:rPr lang="en-US" sz="2200" b="1">
                <a:latin typeface="Times New Roman" pitchFamily="84" charset="0"/>
              </a:rPr>
              <a:t>II </a:t>
            </a:r>
            <a:r>
              <a:rPr lang="en-US" sz="2200" b="1"/>
              <a:t>and</a:t>
            </a:r>
          </a:p>
          <a:p>
            <a:pPr>
              <a:lnSpc>
                <a:spcPct val="90000"/>
              </a:lnSpc>
            </a:pPr>
            <a:r>
              <a:rPr lang="en-US" sz="2200" b="1"/>
              <a:t>completion of meiosis</a:t>
            </a:r>
          </a:p>
        </p:txBody>
      </p:sp>
      <p:sp>
        <p:nvSpPr>
          <p:cNvPr id="136197" name="Text Box 3"/>
          <p:cNvSpPr txBox="1">
            <a:spLocks noChangeArrowheads="1"/>
          </p:cNvSpPr>
          <p:nvPr/>
        </p:nvSpPr>
        <p:spPr bwMode="auto">
          <a:xfrm>
            <a:off x="3919538" y="3721100"/>
            <a:ext cx="4124325" cy="503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nSpc>
                <a:spcPct val="90000"/>
              </a:lnSpc>
            </a:pPr>
            <a:r>
              <a:rPr lang="en-US" sz="2200" b="1"/>
              <a:t>Parental type of chromosome</a:t>
            </a:r>
          </a:p>
        </p:txBody>
      </p:sp>
      <p:sp>
        <p:nvSpPr>
          <p:cNvPr id="136198" name="Text Box 3"/>
          <p:cNvSpPr txBox="1">
            <a:spLocks noChangeArrowheads="1"/>
          </p:cNvSpPr>
          <p:nvPr/>
        </p:nvSpPr>
        <p:spPr bwMode="auto">
          <a:xfrm>
            <a:off x="3914775" y="4425950"/>
            <a:ext cx="4124325" cy="503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nSpc>
                <a:spcPct val="90000"/>
              </a:lnSpc>
            </a:pPr>
            <a:r>
              <a:rPr lang="en-US" sz="2200" b="1"/>
              <a:t>Recombinant chromosome</a:t>
            </a:r>
          </a:p>
        </p:txBody>
      </p:sp>
      <p:sp>
        <p:nvSpPr>
          <p:cNvPr id="136199" name="Text Box 3"/>
          <p:cNvSpPr txBox="1">
            <a:spLocks noChangeArrowheads="1"/>
          </p:cNvSpPr>
          <p:nvPr/>
        </p:nvSpPr>
        <p:spPr bwMode="auto">
          <a:xfrm>
            <a:off x="3916363" y="5146675"/>
            <a:ext cx="4124325" cy="33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nSpc>
                <a:spcPct val="90000"/>
              </a:lnSpc>
            </a:pPr>
            <a:r>
              <a:rPr lang="en-US" sz="2200" b="1"/>
              <a:t>Recombinant chromosome</a:t>
            </a:r>
          </a:p>
        </p:txBody>
      </p:sp>
      <p:sp>
        <p:nvSpPr>
          <p:cNvPr id="136200" name="Text Box 3"/>
          <p:cNvSpPr txBox="1">
            <a:spLocks noChangeArrowheads="1"/>
          </p:cNvSpPr>
          <p:nvPr/>
        </p:nvSpPr>
        <p:spPr bwMode="auto">
          <a:xfrm>
            <a:off x="3916363" y="5843588"/>
            <a:ext cx="4202112" cy="287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nSpc>
                <a:spcPct val="90000"/>
              </a:lnSpc>
            </a:pPr>
            <a:r>
              <a:rPr lang="en-US" sz="2200" b="1"/>
              <a:t>Parental type of chromosome</a:t>
            </a:r>
          </a:p>
        </p:txBody>
      </p:sp>
      <p:sp>
        <p:nvSpPr>
          <p:cNvPr id="136201" name="Text Box 3"/>
          <p:cNvSpPr txBox="1">
            <a:spLocks noChangeArrowheads="1"/>
          </p:cNvSpPr>
          <p:nvPr/>
        </p:nvSpPr>
        <p:spPr bwMode="auto">
          <a:xfrm>
            <a:off x="1676400" y="6235700"/>
            <a:ext cx="4259263" cy="341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nSpc>
                <a:spcPct val="90000"/>
              </a:lnSpc>
            </a:pPr>
            <a:r>
              <a:rPr lang="en-US" sz="2200" b="1"/>
              <a:t>Gametes of four genetic types</a:t>
            </a:r>
          </a:p>
        </p:txBody>
      </p:sp>
      <p:sp>
        <p:nvSpPr>
          <p:cNvPr id="136202" name="Text Box 3"/>
          <p:cNvSpPr txBox="1">
            <a:spLocks noChangeArrowheads="1"/>
          </p:cNvSpPr>
          <p:nvPr/>
        </p:nvSpPr>
        <p:spPr bwMode="auto">
          <a:xfrm>
            <a:off x="1774825" y="134938"/>
            <a:ext cx="287338" cy="300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gn="ctr"/>
            <a:r>
              <a:rPr lang="en-US" sz="2200" b="1" i="1"/>
              <a:t>C</a:t>
            </a:r>
          </a:p>
        </p:txBody>
      </p:sp>
      <p:sp>
        <p:nvSpPr>
          <p:cNvPr id="136203" name="Text Box 3"/>
          <p:cNvSpPr txBox="1">
            <a:spLocks noChangeArrowheads="1"/>
          </p:cNvSpPr>
          <p:nvPr/>
        </p:nvSpPr>
        <p:spPr bwMode="auto">
          <a:xfrm>
            <a:off x="3313113" y="134938"/>
            <a:ext cx="203200" cy="295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gn="ctr"/>
            <a:r>
              <a:rPr lang="en-US" sz="2200" b="1" i="1"/>
              <a:t>E</a:t>
            </a:r>
          </a:p>
        </p:txBody>
      </p:sp>
      <p:sp>
        <p:nvSpPr>
          <p:cNvPr id="136204" name="Text Box 3"/>
          <p:cNvSpPr txBox="1">
            <a:spLocks noChangeArrowheads="1"/>
          </p:cNvSpPr>
          <p:nvPr/>
        </p:nvSpPr>
        <p:spPr bwMode="auto">
          <a:xfrm>
            <a:off x="3273425" y="773113"/>
            <a:ext cx="182563" cy="234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gn="ctr">
              <a:lnSpc>
                <a:spcPct val="70000"/>
              </a:lnSpc>
            </a:pPr>
            <a:r>
              <a:rPr lang="en-US" sz="2200" b="1" i="1"/>
              <a:t>e</a:t>
            </a:r>
          </a:p>
        </p:txBody>
      </p:sp>
      <p:sp>
        <p:nvSpPr>
          <p:cNvPr id="136205" name="Text Box 3"/>
          <p:cNvSpPr txBox="1">
            <a:spLocks noChangeArrowheads="1"/>
          </p:cNvSpPr>
          <p:nvPr/>
        </p:nvSpPr>
        <p:spPr bwMode="auto">
          <a:xfrm>
            <a:off x="1781175" y="698500"/>
            <a:ext cx="187325" cy="29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gn="ctr"/>
            <a:r>
              <a:rPr lang="en-US" sz="2200" b="1" i="1"/>
              <a:t>C</a:t>
            </a:r>
          </a:p>
        </p:txBody>
      </p:sp>
      <p:sp>
        <p:nvSpPr>
          <p:cNvPr id="136206" name="Oval 14"/>
          <p:cNvSpPr>
            <a:spLocks noChangeArrowheads="1"/>
          </p:cNvSpPr>
          <p:nvPr/>
        </p:nvSpPr>
        <p:spPr bwMode="auto">
          <a:xfrm>
            <a:off x="2605088" y="2524125"/>
            <a:ext cx="279400" cy="279400"/>
          </a:xfrm>
          <a:prstGeom prst="ellipse">
            <a:avLst/>
          </a:prstGeom>
          <a:solidFill>
            <a:srgbClr val="ED1B24"/>
          </a:solidFill>
          <a:ln>
            <a:noFill/>
          </a:ln>
          <a:effectLst/>
          <a:extLst>
            <a:ext uri="{91240B29-F687-4F45-9708-019B960494DF}">
              <a14:hiddenLine xmlns:a14="http://schemas.microsoft.com/office/drawing/2010/main" w="12700">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6207" name="Text Box 3"/>
          <p:cNvSpPr txBox="1">
            <a:spLocks noChangeArrowheads="1"/>
          </p:cNvSpPr>
          <p:nvPr/>
        </p:nvSpPr>
        <p:spPr bwMode="auto">
          <a:xfrm>
            <a:off x="2616200" y="2559050"/>
            <a:ext cx="225425" cy="193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gn="ctr">
              <a:lnSpc>
                <a:spcPct val="90000"/>
              </a:lnSpc>
            </a:pPr>
            <a:r>
              <a:rPr lang="en-US" sz="1600" b="1">
                <a:solidFill>
                  <a:schemeClr val="bg1"/>
                </a:solidFill>
              </a:rPr>
              <a:t>4</a:t>
            </a:r>
            <a:endParaRPr lang="en-US" sz="1600" b="1"/>
          </a:p>
        </p:txBody>
      </p:sp>
      <p:sp>
        <p:nvSpPr>
          <p:cNvPr id="136208" name="Text Box 3"/>
          <p:cNvSpPr txBox="1">
            <a:spLocks noChangeArrowheads="1"/>
          </p:cNvSpPr>
          <p:nvPr/>
        </p:nvSpPr>
        <p:spPr bwMode="auto">
          <a:xfrm>
            <a:off x="3298825" y="1096963"/>
            <a:ext cx="203200" cy="295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gn="ctr"/>
            <a:r>
              <a:rPr lang="en-US" sz="2200" b="1" i="1"/>
              <a:t>E</a:t>
            </a:r>
          </a:p>
        </p:txBody>
      </p:sp>
      <p:sp>
        <p:nvSpPr>
          <p:cNvPr id="136209" name="Text Box 3"/>
          <p:cNvSpPr txBox="1">
            <a:spLocks noChangeArrowheads="1"/>
          </p:cNvSpPr>
          <p:nvPr/>
        </p:nvSpPr>
        <p:spPr bwMode="auto">
          <a:xfrm>
            <a:off x="1804988" y="1179513"/>
            <a:ext cx="182562" cy="234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gn="ctr">
              <a:lnSpc>
                <a:spcPct val="70000"/>
              </a:lnSpc>
            </a:pPr>
            <a:r>
              <a:rPr lang="en-US" sz="2200" b="1" i="1"/>
              <a:t>c</a:t>
            </a:r>
          </a:p>
        </p:txBody>
      </p:sp>
      <p:sp>
        <p:nvSpPr>
          <p:cNvPr id="136210" name="Text Box 3"/>
          <p:cNvSpPr txBox="1">
            <a:spLocks noChangeArrowheads="1"/>
          </p:cNvSpPr>
          <p:nvPr/>
        </p:nvSpPr>
        <p:spPr bwMode="auto">
          <a:xfrm>
            <a:off x="1771650" y="1697038"/>
            <a:ext cx="182563" cy="234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gn="ctr">
              <a:lnSpc>
                <a:spcPct val="70000"/>
              </a:lnSpc>
            </a:pPr>
            <a:r>
              <a:rPr lang="en-US" sz="2200" b="1" i="1"/>
              <a:t>c</a:t>
            </a:r>
          </a:p>
        </p:txBody>
      </p:sp>
      <p:sp>
        <p:nvSpPr>
          <p:cNvPr id="136211" name="Text Box 3"/>
          <p:cNvSpPr txBox="1">
            <a:spLocks noChangeArrowheads="1"/>
          </p:cNvSpPr>
          <p:nvPr/>
        </p:nvSpPr>
        <p:spPr bwMode="auto">
          <a:xfrm>
            <a:off x="3273425" y="1698625"/>
            <a:ext cx="182563" cy="234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gn="ctr">
              <a:lnSpc>
                <a:spcPct val="70000"/>
              </a:lnSpc>
            </a:pPr>
            <a:r>
              <a:rPr lang="en-US" sz="2200" b="1" i="1"/>
              <a:t>e</a:t>
            </a:r>
          </a:p>
        </p:txBody>
      </p:sp>
      <p:sp>
        <p:nvSpPr>
          <p:cNvPr id="136212" name="Text Box 3"/>
          <p:cNvSpPr txBox="1">
            <a:spLocks noChangeArrowheads="1"/>
          </p:cNvSpPr>
          <p:nvPr/>
        </p:nvSpPr>
        <p:spPr bwMode="auto">
          <a:xfrm>
            <a:off x="3255963" y="3570288"/>
            <a:ext cx="271462" cy="260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gn="ctr">
              <a:lnSpc>
                <a:spcPct val="80000"/>
              </a:lnSpc>
            </a:pPr>
            <a:r>
              <a:rPr lang="en-US" sz="2200" b="1" i="1"/>
              <a:t>E</a:t>
            </a:r>
          </a:p>
        </p:txBody>
      </p:sp>
      <p:sp>
        <p:nvSpPr>
          <p:cNvPr id="136213" name="Text Box 3"/>
          <p:cNvSpPr txBox="1">
            <a:spLocks noChangeArrowheads="1"/>
          </p:cNvSpPr>
          <p:nvPr/>
        </p:nvSpPr>
        <p:spPr bwMode="auto">
          <a:xfrm>
            <a:off x="1692275" y="3570288"/>
            <a:ext cx="271463" cy="260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gn="ctr">
              <a:lnSpc>
                <a:spcPct val="80000"/>
              </a:lnSpc>
            </a:pPr>
            <a:r>
              <a:rPr lang="en-US" sz="2200" b="1" i="1"/>
              <a:t>C</a:t>
            </a:r>
          </a:p>
        </p:txBody>
      </p:sp>
      <p:sp>
        <p:nvSpPr>
          <p:cNvPr id="136214" name="Text Box 3"/>
          <p:cNvSpPr txBox="1">
            <a:spLocks noChangeArrowheads="1"/>
          </p:cNvSpPr>
          <p:nvPr/>
        </p:nvSpPr>
        <p:spPr bwMode="auto">
          <a:xfrm>
            <a:off x="3241675" y="4291013"/>
            <a:ext cx="271463" cy="260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gn="ctr">
              <a:lnSpc>
                <a:spcPct val="80000"/>
              </a:lnSpc>
            </a:pPr>
            <a:r>
              <a:rPr lang="en-US" sz="2200" b="1" i="1"/>
              <a:t>e</a:t>
            </a:r>
          </a:p>
        </p:txBody>
      </p:sp>
      <p:sp>
        <p:nvSpPr>
          <p:cNvPr id="136215" name="Text Box 3"/>
          <p:cNvSpPr txBox="1">
            <a:spLocks noChangeArrowheads="1"/>
          </p:cNvSpPr>
          <p:nvPr/>
        </p:nvSpPr>
        <p:spPr bwMode="auto">
          <a:xfrm>
            <a:off x="1695450" y="4291013"/>
            <a:ext cx="271463" cy="260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gn="ctr">
              <a:lnSpc>
                <a:spcPct val="80000"/>
              </a:lnSpc>
            </a:pPr>
            <a:r>
              <a:rPr lang="en-US" sz="2200" b="1" i="1"/>
              <a:t>C</a:t>
            </a:r>
          </a:p>
        </p:txBody>
      </p:sp>
      <p:sp>
        <p:nvSpPr>
          <p:cNvPr id="136216" name="Text Box 3"/>
          <p:cNvSpPr txBox="1">
            <a:spLocks noChangeArrowheads="1"/>
          </p:cNvSpPr>
          <p:nvPr/>
        </p:nvSpPr>
        <p:spPr bwMode="auto">
          <a:xfrm>
            <a:off x="1660525" y="5013325"/>
            <a:ext cx="271463" cy="260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gn="ctr">
              <a:lnSpc>
                <a:spcPct val="80000"/>
              </a:lnSpc>
            </a:pPr>
            <a:r>
              <a:rPr lang="en-US" sz="2200" b="1" i="1"/>
              <a:t>c</a:t>
            </a:r>
          </a:p>
        </p:txBody>
      </p:sp>
      <p:sp>
        <p:nvSpPr>
          <p:cNvPr id="136217" name="Text Box 3"/>
          <p:cNvSpPr txBox="1">
            <a:spLocks noChangeArrowheads="1"/>
          </p:cNvSpPr>
          <p:nvPr/>
        </p:nvSpPr>
        <p:spPr bwMode="auto">
          <a:xfrm>
            <a:off x="3248025" y="5013325"/>
            <a:ext cx="271463" cy="260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gn="ctr">
              <a:lnSpc>
                <a:spcPct val="80000"/>
              </a:lnSpc>
            </a:pPr>
            <a:r>
              <a:rPr lang="en-US" sz="2200" b="1" i="1"/>
              <a:t>E</a:t>
            </a:r>
          </a:p>
        </p:txBody>
      </p:sp>
      <p:sp>
        <p:nvSpPr>
          <p:cNvPr id="136218" name="Text Box 3"/>
          <p:cNvSpPr txBox="1">
            <a:spLocks noChangeArrowheads="1"/>
          </p:cNvSpPr>
          <p:nvPr/>
        </p:nvSpPr>
        <p:spPr bwMode="auto">
          <a:xfrm>
            <a:off x="1670050" y="5713413"/>
            <a:ext cx="271463" cy="260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gn="ctr">
              <a:lnSpc>
                <a:spcPct val="80000"/>
              </a:lnSpc>
            </a:pPr>
            <a:r>
              <a:rPr lang="en-US" sz="2200" b="1" i="1"/>
              <a:t>c</a:t>
            </a:r>
          </a:p>
        </p:txBody>
      </p:sp>
      <p:sp>
        <p:nvSpPr>
          <p:cNvPr id="136219" name="Text Box 3"/>
          <p:cNvSpPr txBox="1">
            <a:spLocks noChangeArrowheads="1"/>
          </p:cNvSpPr>
          <p:nvPr/>
        </p:nvSpPr>
        <p:spPr bwMode="auto">
          <a:xfrm>
            <a:off x="3243263" y="5713413"/>
            <a:ext cx="271462" cy="260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gn="ctr">
              <a:lnSpc>
                <a:spcPct val="80000"/>
              </a:lnSpc>
            </a:pPr>
            <a:r>
              <a:rPr lang="en-US" sz="2200" b="1" i="1"/>
              <a:t>e</a:t>
            </a:r>
          </a:p>
        </p:txBody>
      </p:sp>
    </p:spTree>
    <p:extLst>
      <p:ext uri="{BB962C8B-B14F-4D97-AF65-F5344CB8AC3E}">
        <p14:creationId xmlns:p14="http://schemas.microsoft.com/office/powerpoint/2010/main" val="2781308357"/>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8" name="Rectangle 2"/>
          <p:cNvSpPr>
            <a:spLocks noGrp="1" noChangeArrowheads="1"/>
          </p:cNvSpPr>
          <p:nvPr>
            <p:ph type="body" idx="4294967295"/>
          </p:nvPr>
        </p:nvSpPr>
        <p:spPr>
          <a:xfrm>
            <a:off x="990600" y="1250950"/>
            <a:ext cx="8153400" cy="3381375"/>
          </a:xfrm>
        </p:spPr>
        <p:txBody>
          <a:bodyPr/>
          <a:lstStyle/>
          <a:p>
            <a:pPr marL="0" indent="0" algn="ctr" eaLnBrk="1" hangingPunct="1">
              <a:buFont typeface="Wingdings" pitchFamily="84" charset="2"/>
              <a:buNone/>
            </a:pPr>
            <a:r>
              <a:rPr lang="en-US" sz="4400" smtClean="0"/>
              <a:t> ALTERATIONS OF CHROMOSOME NUMBER  AND STRUCTURE</a:t>
            </a:r>
          </a:p>
        </p:txBody>
      </p:sp>
      <p:sp>
        <p:nvSpPr>
          <p:cNvPr id="137219" name="Line 4"/>
          <p:cNvSpPr>
            <a:spLocks noChangeShapeType="1"/>
          </p:cNvSpPr>
          <p:nvPr/>
        </p:nvSpPr>
        <p:spPr bwMode="auto">
          <a:xfrm>
            <a:off x="182563" y="6535738"/>
            <a:ext cx="8775700" cy="0"/>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137220" name="Line 4"/>
          <p:cNvSpPr>
            <a:spLocks noChangeShapeType="1"/>
          </p:cNvSpPr>
          <p:nvPr/>
        </p:nvSpPr>
        <p:spPr bwMode="auto">
          <a:xfrm>
            <a:off x="182563" y="1108075"/>
            <a:ext cx="8775700" cy="0"/>
          </a:xfrm>
          <a:prstGeom prst="line">
            <a:avLst/>
          </a:prstGeom>
          <a:noFill/>
          <a:ln w="76200">
            <a:solidFill>
              <a:schemeClr val="tx2"/>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137221" name="Text Box 6"/>
          <p:cNvSpPr txBox="1">
            <a:spLocks noChangeArrowheads="1"/>
          </p:cNvSpPr>
          <p:nvPr/>
        </p:nvSpPr>
        <p:spPr bwMode="auto">
          <a:xfrm>
            <a:off x="182563" y="6626225"/>
            <a:ext cx="8775700" cy="136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spcBef>
                <a:spcPct val="50000"/>
              </a:spcBef>
            </a:pPr>
            <a:r>
              <a:rPr lang="en-US" sz="900"/>
              <a:t>© 2012 Pearson Education, Inc.</a:t>
            </a:r>
            <a:endParaRPr lang="en-US"/>
          </a:p>
        </p:txBody>
      </p:sp>
    </p:spTree>
    <p:extLst>
      <p:ext uri="{BB962C8B-B14F-4D97-AF65-F5344CB8AC3E}">
        <p14:creationId xmlns:p14="http://schemas.microsoft.com/office/powerpoint/2010/main" val="2146138483"/>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2" name="Rectangle 2"/>
          <p:cNvSpPr>
            <a:spLocks noGrp="1" noChangeArrowheads="1"/>
          </p:cNvSpPr>
          <p:nvPr>
            <p:ph type="body" idx="4294967295"/>
          </p:nvPr>
        </p:nvSpPr>
        <p:spPr>
          <a:xfrm>
            <a:off x="0" y="1308100"/>
            <a:ext cx="8534400" cy="5313363"/>
          </a:xfrm>
        </p:spPr>
        <p:txBody>
          <a:bodyPr/>
          <a:lstStyle/>
          <a:p>
            <a:pPr marL="407988" lvl="1" indent="-293688" eaLnBrk="1" hangingPunct="1">
              <a:buFont typeface="Wingdings" pitchFamily="84" charset="2"/>
              <a:buChar char="§"/>
            </a:pPr>
            <a:r>
              <a:rPr lang="en-US" sz="2800" smtClean="0"/>
              <a:t>A </a:t>
            </a:r>
            <a:r>
              <a:rPr lang="en-US" sz="2800" b="1" smtClean="0"/>
              <a:t>karyotype</a:t>
            </a:r>
            <a:r>
              <a:rPr lang="en-US" sz="2800" smtClean="0"/>
              <a:t> is an ordered display of magnified images of an individual’s chromosomes arranged in pairs.</a:t>
            </a:r>
          </a:p>
          <a:p>
            <a:pPr marL="407988" lvl="1" indent="-293688" eaLnBrk="1" hangingPunct="1">
              <a:buFont typeface="Wingdings" pitchFamily="84" charset="2"/>
              <a:buChar char="§"/>
            </a:pPr>
            <a:r>
              <a:rPr lang="en-US" sz="2800" smtClean="0"/>
              <a:t>Karyotypes</a:t>
            </a:r>
          </a:p>
          <a:p>
            <a:pPr marL="927100" lvl="2" indent="-368300" eaLnBrk="1" hangingPunct="1"/>
            <a:r>
              <a:rPr lang="en-US" sz="2400" smtClean="0"/>
              <a:t>are often produced from dividing cells arrested at metaphase of mitosis and</a:t>
            </a:r>
          </a:p>
          <a:p>
            <a:pPr marL="927100" lvl="2" indent="-368300" eaLnBrk="1" hangingPunct="1"/>
            <a:r>
              <a:rPr lang="en-US" sz="2400" smtClean="0"/>
              <a:t>allow for the observation of </a:t>
            </a:r>
          </a:p>
          <a:p>
            <a:pPr marL="1473200" lvl="3" indent="-355600" eaLnBrk="1" hangingPunct="1"/>
            <a:r>
              <a:rPr lang="en-US" smtClean="0"/>
              <a:t>homologous chromosome pairs,</a:t>
            </a:r>
          </a:p>
          <a:p>
            <a:pPr marL="1473200" lvl="3" indent="-355600" eaLnBrk="1" hangingPunct="1"/>
            <a:r>
              <a:rPr lang="en-US" smtClean="0"/>
              <a:t>chromosome number, and</a:t>
            </a:r>
          </a:p>
          <a:p>
            <a:pPr marL="1473200" lvl="3" indent="-355600" eaLnBrk="1" hangingPunct="1"/>
            <a:r>
              <a:rPr lang="en-US" smtClean="0"/>
              <a:t>chromosome structure.</a:t>
            </a:r>
          </a:p>
        </p:txBody>
      </p:sp>
      <p:sp>
        <p:nvSpPr>
          <p:cNvPr id="138244" name="Rectangle 4"/>
          <p:cNvSpPr>
            <a:spLocks noGrp="1" noChangeArrowheads="1"/>
          </p:cNvSpPr>
          <p:nvPr>
            <p:ph type="title" idx="4294967295"/>
          </p:nvPr>
        </p:nvSpPr>
        <p:spPr>
          <a:xfrm>
            <a:off x="0" y="104775"/>
            <a:ext cx="8534400" cy="876300"/>
          </a:xfrm>
        </p:spPr>
        <p:txBody>
          <a:bodyPr>
            <a:spAutoFit/>
          </a:bodyPr>
          <a:lstStyle/>
          <a:p>
            <a:pPr marL="812800" indent="-812800" eaLnBrk="1" hangingPunct="1"/>
            <a:r>
              <a:rPr lang="en-US" sz="3200" smtClean="0"/>
              <a:t>8.18 A karyotype is a photographic inventory of </a:t>
            </a:r>
            <a:br>
              <a:rPr lang="en-US" sz="3200" smtClean="0"/>
            </a:br>
            <a:r>
              <a:rPr lang="en-US" sz="3200" smtClean="0"/>
              <a:t>an individual’s chromosomes</a:t>
            </a:r>
          </a:p>
        </p:txBody>
      </p:sp>
      <p:sp>
        <p:nvSpPr>
          <p:cNvPr id="138243" name="FlagCount" hidden="1">
            <a:hlinkClick r:id="rId4" action="ppaction://hlinkfile"/>
          </p:cNvPr>
          <p:cNvSpPr>
            <a:spLocks noChangeArrowheads="1"/>
          </p:cNvSpPr>
          <p:nvPr/>
        </p:nvSpPr>
        <p:spPr bwMode="auto">
          <a:xfrm>
            <a:off x="8255000" y="254000"/>
            <a:ext cx="381000" cy="317500"/>
          </a:xfrm>
          <a:prstGeom prst="wedgeRoundRectCallout">
            <a:avLst>
              <a:gd name="adj1" fmla="val -43750"/>
              <a:gd name="adj2" fmla="val 70000"/>
              <a:gd name="adj3" fmla="val 16667"/>
            </a:avLst>
          </a:prstGeom>
          <a:solidFill>
            <a:schemeClr val="accent1">
              <a:alpha val="25098"/>
            </a:schemeClr>
          </a:solidFill>
          <a:ln w="19050">
            <a:solidFill>
              <a:schemeClr val="tx1"/>
            </a:solidFill>
            <a:miter lim="800000"/>
            <a:headEnd/>
            <a:tailEnd/>
          </a:ln>
        </p:spPr>
        <p:txBody>
          <a:bodyPr wrap="none" anchor="ctr"/>
          <a:lstStyle/>
          <a:p>
            <a:pPr algn="ctr" eaLnBrk="0" hangingPunct="0"/>
            <a:r>
              <a:rPr lang="en-US" sz="1400" b="1">
                <a:latin typeface="Tahoma" pitchFamily="84" charset="0"/>
              </a:rPr>
              <a:t>0</a:t>
            </a:r>
          </a:p>
        </p:txBody>
      </p:sp>
      <p:sp>
        <p:nvSpPr>
          <p:cNvPr id="138245" name="Line 6"/>
          <p:cNvSpPr>
            <a:spLocks noChangeShapeType="1"/>
          </p:cNvSpPr>
          <p:nvPr/>
        </p:nvSpPr>
        <p:spPr bwMode="auto">
          <a:xfrm>
            <a:off x="182563" y="6535738"/>
            <a:ext cx="8775700" cy="0"/>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138246" name="Line 4"/>
          <p:cNvSpPr>
            <a:spLocks noChangeShapeType="1"/>
          </p:cNvSpPr>
          <p:nvPr/>
        </p:nvSpPr>
        <p:spPr bwMode="auto">
          <a:xfrm>
            <a:off x="182563" y="1108075"/>
            <a:ext cx="8775700" cy="0"/>
          </a:xfrm>
          <a:prstGeom prst="line">
            <a:avLst/>
          </a:prstGeom>
          <a:noFill/>
          <a:ln w="76200">
            <a:solidFill>
              <a:schemeClr val="tx2"/>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138247" name="Text Box 6"/>
          <p:cNvSpPr txBox="1">
            <a:spLocks noChangeArrowheads="1"/>
          </p:cNvSpPr>
          <p:nvPr/>
        </p:nvSpPr>
        <p:spPr bwMode="auto">
          <a:xfrm>
            <a:off x="182563" y="6626225"/>
            <a:ext cx="8775700" cy="136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spcBef>
                <a:spcPct val="50000"/>
              </a:spcBef>
            </a:pPr>
            <a:r>
              <a:rPr lang="en-US" sz="900"/>
              <a:t>© 2012 Pearson Education, Inc.</a:t>
            </a:r>
            <a:endParaRPr lang="en-US"/>
          </a:p>
        </p:txBody>
      </p:sp>
    </p:spTree>
    <p:custDataLst>
      <p:tags r:id="rId1"/>
    </p:custDataLst>
    <p:extLst>
      <p:ext uri="{BB962C8B-B14F-4D97-AF65-F5344CB8AC3E}">
        <p14:creationId xmlns:p14="http://schemas.microsoft.com/office/powerpoint/2010/main" val="1510374158"/>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9266" name="Picture 2" descr="08_18aKarotype_1-U"/>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96863" y="1868488"/>
            <a:ext cx="8548687" cy="3121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9267" name="Oval 3"/>
          <p:cNvSpPr>
            <a:spLocks noChangeArrowheads="1"/>
          </p:cNvSpPr>
          <p:nvPr/>
        </p:nvSpPr>
        <p:spPr bwMode="auto">
          <a:xfrm>
            <a:off x="347663" y="4568825"/>
            <a:ext cx="238125" cy="238125"/>
          </a:xfrm>
          <a:prstGeom prst="ellipse">
            <a:avLst/>
          </a:prstGeom>
          <a:solidFill>
            <a:srgbClr val="ED1B24"/>
          </a:solidFill>
          <a:ln>
            <a:noFill/>
          </a:ln>
          <a:effectLst/>
          <a:extLst>
            <a:ext uri="{91240B29-F687-4F45-9708-019B960494DF}">
              <a14:hiddenLine xmlns:a14="http://schemas.microsoft.com/office/drawing/2010/main" w="12700">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9268" name="Rectangle 2"/>
          <p:cNvSpPr>
            <a:spLocks noChangeArrowheads="1"/>
          </p:cNvSpPr>
          <p:nvPr>
            <p:ph type="ctrTitle" idx="4294967295"/>
          </p:nvPr>
        </p:nvSpPr>
        <p:spPr>
          <a:xfrm>
            <a:off x="0" y="50800"/>
            <a:ext cx="1981200" cy="304800"/>
          </a:xfrm>
          <a:extLst>
            <a:ext uri="{91240B29-F687-4F45-9708-019B960494DF}">
              <a14:hiddenLine xmlns:a14="http://schemas.microsoft.com/office/drawing/2010/main" w="3175">
                <a:solidFill>
                  <a:srgbClr val="000000"/>
                </a:solidFill>
                <a:miter lim="800000"/>
                <a:headEnd/>
                <a:tailEnd/>
              </a14:hiddenLine>
            </a:ext>
          </a:extLst>
        </p:spPr>
        <p:txBody>
          <a:bodyPr/>
          <a:lstStyle/>
          <a:p>
            <a:pPr marL="0" indent="0" eaLnBrk="1" hangingPunct="1"/>
            <a:r>
              <a:rPr lang="en-US" sz="1200" b="0" smtClean="0">
                <a:solidFill>
                  <a:schemeClr val="tx1"/>
                </a:solidFill>
                <a:latin typeface="Arial" charset="0"/>
              </a:rPr>
              <a:t>Figure 8.18_s1</a:t>
            </a:r>
          </a:p>
        </p:txBody>
      </p:sp>
      <p:sp>
        <p:nvSpPr>
          <p:cNvPr id="139269" name="Text Box 3"/>
          <p:cNvSpPr txBox="1">
            <a:spLocks noChangeArrowheads="1"/>
          </p:cNvSpPr>
          <p:nvPr/>
        </p:nvSpPr>
        <p:spPr bwMode="auto">
          <a:xfrm>
            <a:off x="406400" y="2617788"/>
            <a:ext cx="750888" cy="509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nSpc>
                <a:spcPct val="90000"/>
              </a:lnSpc>
            </a:pPr>
            <a:r>
              <a:rPr lang="en-US" sz="1800" b="1"/>
              <a:t>Blood</a:t>
            </a:r>
          </a:p>
          <a:p>
            <a:pPr>
              <a:lnSpc>
                <a:spcPct val="90000"/>
              </a:lnSpc>
            </a:pPr>
            <a:r>
              <a:rPr lang="en-US" sz="1800" b="1"/>
              <a:t>culture</a:t>
            </a:r>
          </a:p>
        </p:txBody>
      </p:sp>
      <p:sp>
        <p:nvSpPr>
          <p:cNvPr id="139270" name="Text Box 3"/>
          <p:cNvSpPr txBox="1">
            <a:spLocks noChangeArrowheads="1"/>
          </p:cNvSpPr>
          <p:nvPr/>
        </p:nvSpPr>
        <p:spPr bwMode="auto">
          <a:xfrm>
            <a:off x="2425700" y="1887538"/>
            <a:ext cx="1404938" cy="725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nSpc>
                <a:spcPct val="90000"/>
              </a:lnSpc>
            </a:pPr>
            <a:r>
              <a:rPr lang="en-US" sz="1800" b="1"/>
              <a:t>Packed red</a:t>
            </a:r>
          </a:p>
          <a:p>
            <a:pPr>
              <a:lnSpc>
                <a:spcPct val="90000"/>
              </a:lnSpc>
            </a:pPr>
            <a:r>
              <a:rPr lang="en-US" sz="1800" b="1"/>
              <a:t>and white</a:t>
            </a:r>
          </a:p>
          <a:p>
            <a:pPr>
              <a:lnSpc>
                <a:spcPct val="90000"/>
              </a:lnSpc>
            </a:pPr>
            <a:r>
              <a:rPr lang="en-US" sz="1800" b="1"/>
              <a:t>blood cells</a:t>
            </a:r>
          </a:p>
        </p:txBody>
      </p:sp>
      <p:sp>
        <p:nvSpPr>
          <p:cNvPr id="139271" name="Text Box 3"/>
          <p:cNvSpPr txBox="1">
            <a:spLocks noChangeArrowheads="1"/>
          </p:cNvSpPr>
          <p:nvPr/>
        </p:nvSpPr>
        <p:spPr bwMode="auto">
          <a:xfrm>
            <a:off x="1524000" y="2973388"/>
            <a:ext cx="1246188" cy="293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nSpc>
                <a:spcPct val="90000"/>
              </a:lnSpc>
            </a:pPr>
            <a:r>
              <a:rPr lang="en-US" sz="1800" b="1"/>
              <a:t>Centrifuge</a:t>
            </a:r>
          </a:p>
        </p:txBody>
      </p:sp>
      <p:sp>
        <p:nvSpPr>
          <p:cNvPr id="139272" name="Text Box 3"/>
          <p:cNvSpPr txBox="1">
            <a:spLocks noChangeArrowheads="1"/>
          </p:cNvSpPr>
          <p:nvPr/>
        </p:nvSpPr>
        <p:spPr bwMode="auto">
          <a:xfrm>
            <a:off x="1544638" y="4278313"/>
            <a:ext cx="661987" cy="293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nSpc>
                <a:spcPct val="90000"/>
              </a:lnSpc>
            </a:pPr>
            <a:r>
              <a:rPr lang="en-US" sz="1800" b="1"/>
              <a:t>Fluid</a:t>
            </a:r>
          </a:p>
        </p:txBody>
      </p:sp>
      <p:sp>
        <p:nvSpPr>
          <p:cNvPr id="139273" name="Text Box 3"/>
          <p:cNvSpPr txBox="1">
            <a:spLocks noChangeArrowheads="1"/>
          </p:cNvSpPr>
          <p:nvPr/>
        </p:nvSpPr>
        <p:spPr bwMode="auto">
          <a:xfrm>
            <a:off x="412750" y="4602163"/>
            <a:ext cx="103188" cy="185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nSpc>
                <a:spcPct val="90000"/>
              </a:lnSpc>
            </a:pPr>
            <a:r>
              <a:rPr lang="en-US" sz="1400" b="1">
                <a:solidFill>
                  <a:schemeClr val="bg1"/>
                </a:solidFill>
              </a:rPr>
              <a:t>1</a:t>
            </a:r>
          </a:p>
        </p:txBody>
      </p:sp>
      <p:sp>
        <p:nvSpPr>
          <p:cNvPr id="139274" name="Line 10"/>
          <p:cNvSpPr>
            <a:spLocks noChangeShapeType="1"/>
          </p:cNvSpPr>
          <p:nvPr/>
        </p:nvSpPr>
        <p:spPr bwMode="auto">
          <a:xfrm>
            <a:off x="2760663" y="2620963"/>
            <a:ext cx="0" cy="592137"/>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9275" name="AutoShape 11"/>
          <p:cNvSpPr>
            <a:spLocks/>
          </p:cNvSpPr>
          <p:nvPr/>
        </p:nvSpPr>
        <p:spPr bwMode="auto">
          <a:xfrm rot="4211747">
            <a:off x="2717006" y="3126582"/>
            <a:ext cx="122237" cy="247650"/>
          </a:xfrm>
          <a:prstGeom prst="leftBrace">
            <a:avLst>
              <a:gd name="adj1" fmla="val 40942"/>
              <a:gd name="adj2" fmla="val 50000"/>
            </a:avLst>
          </a:prstGeom>
          <a:noFill/>
          <a:ln w="1270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9276" name="Line 12"/>
          <p:cNvSpPr>
            <a:spLocks noChangeShapeType="1"/>
          </p:cNvSpPr>
          <p:nvPr/>
        </p:nvSpPr>
        <p:spPr bwMode="auto">
          <a:xfrm flipV="1">
            <a:off x="487363" y="3116263"/>
            <a:ext cx="198437" cy="160337"/>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9277" name="Line 13"/>
          <p:cNvSpPr>
            <a:spLocks noChangeShapeType="1"/>
          </p:cNvSpPr>
          <p:nvPr/>
        </p:nvSpPr>
        <p:spPr bwMode="auto">
          <a:xfrm>
            <a:off x="1350963" y="4183063"/>
            <a:ext cx="147637" cy="19050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Tree>
    <p:extLst>
      <p:ext uri="{BB962C8B-B14F-4D97-AF65-F5344CB8AC3E}">
        <p14:creationId xmlns:p14="http://schemas.microsoft.com/office/powerpoint/2010/main" val="3063089637"/>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0290" name="Picture 2" descr="08_18aKarotype_2-U"/>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96863" y="1868488"/>
            <a:ext cx="8548687" cy="3121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0291" name="Oval 3"/>
          <p:cNvSpPr>
            <a:spLocks noChangeArrowheads="1"/>
          </p:cNvSpPr>
          <p:nvPr/>
        </p:nvSpPr>
        <p:spPr bwMode="auto">
          <a:xfrm>
            <a:off x="347663" y="4568825"/>
            <a:ext cx="238125" cy="238125"/>
          </a:xfrm>
          <a:prstGeom prst="ellipse">
            <a:avLst/>
          </a:prstGeom>
          <a:solidFill>
            <a:srgbClr val="ED1B24"/>
          </a:solidFill>
          <a:ln>
            <a:noFill/>
          </a:ln>
          <a:effectLst/>
          <a:extLst>
            <a:ext uri="{91240B29-F687-4F45-9708-019B960494DF}">
              <a14:hiddenLine xmlns:a14="http://schemas.microsoft.com/office/drawing/2010/main" w="12700">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40292" name="Rectangle 2"/>
          <p:cNvSpPr>
            <a:spLocks noChangeArrowheads="1"/>
          </p:cNvSpPr>
          <p:nvPr>
            <p:ph type="ctrTitle" idx="4294967295"/>
          </p:nvPr>
        </p:nvSpPr>
        <p:spPr>
          <a:xfrm>
            <a:off x="0" y="50800"/>
            <a:ext cx="1981200" cy="304800"/>
          </a:xfrm>
          <a:extLst>
            <a:ext uri="{91240B29-F687-4F45-9708-019B960494DF}">
              <a14:hiddenLine xmlns:a14="http://schemas.microsoft.com/office/drawing/2010/main" w="3175">
                <a:solidFill>
                  <a:srgbClr val="000000"/>
                </a:solidFill>
                <a:miter lim="800000"/>
                <a:headEnd/>
                <a:tailEnd/>
              </a14:hiddenLine>
            </a:ext>
          </a:extLst>
        </p:spPr>
        <p:txBody>
          <a:bodyPr/>
          <a:lstStyle/>
          <a:p>
            <a:pPr marL="0" indent="0" eaLnBrk="1" hangingPunct="1"/>
            <a:r>
              <a:rPr lang="en-US" sz="1200" b="0" smtClean="0">
                <a:solidFill>
                  <a:schemeClr val="tx1"/>
                </a:solidFill>
                <a:latin typeface="Arial" charset="0"/>
              </a:rPr>
              <a:t>Figure 8.18_s2</a:t>
            </a:r>
          </a:p>
        </p:txBody>
      </p:sp>
      <p:sp>
        <p:nvSpPr>
          <p:cNvPr id="140293" name="Text Box 3"/>
          <p:cNvSpPr txBox="1">
            <a:spLocks noChangeArrowheads="1"/>
          </p:cNvSpPr>
          <p:nvPr/>
        </p:nvSpPr>
        <p:spPr bwMode="auto">
          <a:xfrm>
            <a:off x="406400" y="2617788"/>
            <a:ext cx="750888" cy="509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nSpc>
                <a:spcPct val="90000"/>
              </a:lnSpc>
            </a:pPr>
            <a:r>
              <a:rPr lang="en-US" sz="1800" b="1"/>
              <a:t>Blood</a:t>
            </a:r>
          </a:p>
          <a:p>
            <a:pPr>
              <a:lnSpc>
                <a:spcPct val="90000"/>
              </a:lnSpc>
            </a:pPr>
            <a:r>
              <a:rPr lang="en-US" sz="1800" b="1"/>
              <a:t>culture</a:t>
            </a:r>
          </a:p>
        </p:txBody>
      </p:sp>
      <p:sp>
        <p:nvSpPr>
          <p:cNvPr id="140294" name="Text Box 3"/>
          <p:cNvSpPr txBox="1">
            <a:spLocks noChangeArrowheads="1"/>
          </p:cNvSpPr>
          <p:nvPr/>
        </p:nvSpPr>
        <p:spPr bwMode="auto">
          <a:xfrm>
            <a:off x="2425700" y="1887538"/>
            <a:ext cx="1404938" cy="725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nSpc>
                <a:spcPct val="90000"/>
              </a:lnSpc>
            </a:pPr>
            <a:r>
              <a:rPr lang="en-US" sz="1800" b="1"/>
              <a:t>Packed red</a:t>
            </a:r>
          </a:p>
          <a:p>
            <a:pPr>
              <a:lnSpc>
                <a:spcPct val="90000"/>
              </a:lnSpc>
            </a:pPr>
            <a:r>
              <a:rPr lang="en-US" sz="1800" b="1"/>
              <a:t>and white</a:t>
            </a:r>
          </a:p>
          <a:p>
            <a:pPr>
              <a:lnSpc>
                <a:spcPct val="90000"/>
              </a:lnSpc>
            </a:pPr>
            <a:r>
              <a:rPr lang="en-US" sz="1800" b="1"/>
              <a:t>blood cells</a:t>
            </a:r>
          </a:p>
        </p:txBody>
      </p:sp>
      <p:sp>
        <p:nvSpPr>
          <p:cNvPr id="140295" name="Text Box 3"/>
          <p:cNvSpPr txBox="1">
            <a:spLocks noChangeArrowheads="1"/>
          </p:cNvSpPr>
          <p:nvPr/>
        </p:nvSpPr>
        <p:spPr bwMode="auto">
          <a:xfrm>
            <a:off x="1524000" y="2973388"/>
            <a:ext cx="1246188" cy="293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nSpc>
                <a:spcPct val="90000"/>
              </a:lnSpc>
            </a:pPr>
            <a:r>
              <a:rPr lang="en-US" sz="1800" b="1"/>
              <a:t>Centrifuge</a:t>
            </a:r>
          </a:p>
        </p:txBody>
      </p:sp>
      <p:sp>
        <p:nvSpPr>
          <p:cNvPr id="140296" name="Text Box 3"/>
          <p:cNvSpPr txBox="1">
            <a:spLocks noChangeArrowheads="1"/>
          </p:cNvSpPr>
          <p:nvPr/>
        </p:nvSpPr>
        <p:spPr bwMode="auto">
          <a:xfrm>
            <a:off x="1544638" y="4278313"/>
            <a:ext cx="661987" cy="293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nSpc>
                <a:spcPct val="90000"/>
              </a:lnSpc>
            </a:pPr>
            <a:r>
              <a:rPr lang="en-US" sz="1800" b="1"/>
              <a:t>Fluid</a:t>
            </a:r>
          </a:p>
        </p:txBody>
      </p:sp>
      <p:sp>
        <p:nvSpPr>
          <p:cNvPr id="140297" name="Text Box 3"/>
          <p:cNvSpPr txBox="1">
            <a:spLocks noChangeArrowheads="1"/>
          </p:cNvSpPr>
          <p:nvPr/>
        </p:nvSpPr>
        <p:spPr bwMode="auto">
          <a:xfrm>
            <a:off x="4298950" y="1938338"/>
            <a:ext cx="1233488" cy="509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nSpc>
                <a:spcPct val="90000"/>
              </a:lnSpc>
            </a:pPr>
            <a:r>
              <a:rPr lang="en-US" sz="1800" b="1"/>
              <a:t>Hypotonic</a:t>
            </a:r>
          </a:p>
          <a:p>
            <a:pPr>
              <a:lnSpc>
                <a:spcPct val="90000"/>
              </a:lnSpc>
            </a:pPr>
            <a:r>
              <a:rPr lang="en-US" sz="1800" b="1"/>
              <a:t>solution</a:t>
            </a:r>
          </a:p>
        </p:txBody>
      </p:sp>
      <p:sp>
        <p:nvSpPr>
          <p:cNvPr id="140298" name="Line 10"/>
          <p:cNvSpPr>
            <a:spLocks noChangeShapeType="1"/>
          </p:cNvSpPr>
          <p:nvPr/>
        </p:nvSpPr>
        <p:spPr bwMode="auto">
          <a:xfrm>
            <a:off x="5207000" y="2330450"/>
            <a:ext cx="336550" cy="16510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40299" name="Oval 11"/>
          <p:cNvSpPr>
            <a:spLocks noChangeArrowheads="1"/>
          </p:cNvSpPr>
          <p:nvPr/>
        </p:nvSpPr>
        <p:spPr bwMode="auto">
          <a:xfrm>
            <a:off x="3935413" y="3403600"/>
            <a:ext cx="238125" cy="238125"/>
          </a:xfrm>
          <a:prstGeom prst="ellipse">
            <a:avLst/>
          </a:prstGeom>
          <a:solidFill>
            <a:srgbClr val="ED1B24"/>
          </a:solidFill>
          <a:ln>
            <a:noFill/>
          </a:ln>
          <a:effectLst/>
          <a:extLst>
            <a:ext uri="{91240B29-F687-4F45-9708-019B960494DF}">
              <a14:hiddenLine xmlns:a14="http://schemas.microsoft.com/office/drawing/2010/main" w="12700">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40300" name="Text Box 3"/>
          <p:cNvSpPr txBox="1">
            <a:spLocks noChangeArrowheads="1"/>
          </p:cNvSpPr>
          <p:nvPr/>
        </p:nvSpPr>
        <p:spPr bwMode="auto">
          <a:xfrm>
            <a:off x="4008438" y="3438525"/>
            <a:ext cx="103187" cy="185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nSpc>
                <a:spcPct val="90000"/>
              </a:lnSpc>
            </a:pPr>
            <a:r>
              <a:rPr lang="en-US" sz="1400" b="1">
                <a:solidFill>
                  <a:schemeClr val="bg1"/>
                </a:solidFill>
              </a:rPr>
              <a:t>2</a:t>
            </a:r>
          </a:p>
        </p:txBody>
      </p:sp>
      <p:sp>
        <p:nvSpPr>
          <p:cNvPr id="140301" name="Text Box 3"/>
          <p:cNvSpPr txBox="1">
            <a:spLocks noChangeArrowheads="1"/>
          </p:cNvSpPr>
          <p:nvPr/>
        </p:nvSpPr>
        <p:spPr bwMode="auto">
          <a:xfrm>
            <a:off x="412750" y="4602163"/>
            <a:ext cx="103188" cy="185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nSpc>
                <a:spcPct val="90000"/>
              </a:lnSpc>
            </a:pPr>
            <a:r>
              <a:rPr lang="en-US" sz="1400" b="1">
                <a:solidFill>
                  <a:schemeClr val="bg1"/>
                </a:solidFill>
              </a:rPr>
              <a:t>1</a:t>
            </a:r>
          </a:p>
        </p:txBody>
      </p:sp>
      <p:sp>
        <p:nvSpPr>
          <p:cNvPr id="140302" name="Line 14"/>
          <p:cNvSpPr>
            <a:spLocks noChangeShapeType="1"/>
          </p:cNvSpPr>
          <p:nvPr/>
        </p:nvSpPr>
        <p:spPr bwMode="auto">
          <a:xfrm>
            <a:off x="2760663" y="2620963"/>
            <a:ext cx="0" cy="592137"/>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40303" name="AutoShape 15"/>
          <p:cNvSpPr>
            <a:spLocks/>
          </p:cNvSpPr>
          <p:nvPr/>
        </p:nvSpPr>
        <p:spPr bwMode="auto">
          <a:xfrm rot="4211747">
            <a:off x="2717006" y="3126582"/>
            <a:ext cx="122237" cy="247650"/>
          </a:xfrm>
          <a:prstGeom prst="leftBrace">
            <a:avLst>
              <a:gd name="adj1" fmla="val 40942"/>
              <a:gd name="adj2" fmla="val 50000"/>
            </a:avLst>
          </a:prstGeom>
          <a:noFill/>
          <a:ln w="1270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40304" name="Line 16"/>
          <p:cNvSpPr>
            <a:spLocks noChangeShapeType="1"/>
          </p:cNvSpPr>
          <p:nvPr/>
        </p:nvSpPr>
        <p:spPr bwMode="auto">
          <a:xfrm flipV="1">
            <a:off x="487363" y="3116263"/>
            <a:ext cx="198437" cy="160337"/>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40305" name="Line 17"/>
          <p:cNvSpPr>
            <a:spLocks noChangeShapeType="1"/>
          </p:cNvSpPr>
          <p:nvPr/>
        </p:nvSpPr>
        <p:spPr bwMode="auto">
          <a:xfrm>
            <a:off x="1350963" y="4183063"/>
            <a:ext cx="147637" cy="19050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Tree>
    <p:extLst>
      <p:ext uri="{BB962C8B-B14F-4D97-AF65-F5344CB8AC3E}">
        <p14:creationId xmlns:p14="http://schemas.microsoft.com/office/powerpoint/2010/main" val="652056678"/>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1314" name="Picture 2" descr="08_18aKarotype_3-U"/>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96863" y="1868488"/>
            <a:ext cx="8548687" cy="3121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1315" name="Oval 3"/>
          <p:cNvSpPr>
            <a:spLocks noChangeArrowheads="1"/>
          </p:cNvSpPr>
          <p:nvPr/>
        </p:nvSpPr>
        <p:spPr bwMode="auto">
          <a:xfrm>
            <a:off x="347663" y="4568825"/>
            <a:ext cx="238125" cy="238125"/>
          </a:xfrm>
          <a:prstGeom prst="ellipse">
            <a:avLst/>
          </a:prstGeom>
          <a:solidFill>
            <a:srgbClr val="ED1B24"/>
          </a:solidFill>
          <a:ln>
            <a:noFill/>
          </a:ln>
          <a:effectLst/>
          <a:extLst>
            <a:ext uri="{91240B29-F687-4F45-9708-019B960494DF}">
              <a14:hiddenLine xmlns:a14="http://schemas.microsoft.com/office/drawing/2010/main" w="12700">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41316" name="Oval 4"/>
          <p:cNvSpPr>
            <a:spLocks noChangeArrowheads="1"/>
          </p:cNvSpPr>
          <p:nvPr/>
        </p:nvSpPr>
        <p:spPr bwMode="auto">
          <a:xfrm>
            <a:off x="6818313" y="3886200"/>
            <a:ext cx="238125" cy="238125"/>
          </a:xfrm>
          <a:prstGeom prst="ellipse">
            <a:avLst/>
          </a:prstGeom>
          <a:solidFill>
            <a:srgbClr val="ED1B24"/>
          </a:solidFill>
          <a:ln>
            <a:noFill/>
          </a:ln>
          <a:effectLst/>
          <a:extLst>
            <a:ext uri="{91240B29-F687-4F45-9708-019B960494DF}">
              <a14:hiddenLine xmlns:a14="http://schemas.microsoft.com/office/drawing/2010/main" w="12700">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41317" name="Rectangle 2"/>
          <p:cNvSpPr>
            <a:spLocks noChangeArrowheads="1"/>
          </p:cNvSpPr>
          <p:nvPr>
            <p:ph type="ctrTitle" idx="4294967295"/>
          </p:nvPr>
        </p:nvSpPr>
        <p:spPr>
          <a:xfrm>
            <a:off x="0" y="50800"/>
            <a:ext cx="1981200" cy="304800"/>
          </a:xfrm>
          <a:extLst>
            <a:ext uri="{91240B29-F687-4F45-9708-019B960494DF}">
              <a14:hiddenLine xmlns:a14="http://schemas.microsoft.com/office/drawing/2010/main" w="3175">
                <a:solidFill>
                  <a:srgbClr val="000000"/>
                </a:solidFill>
                <a:miter lim="800000"/>
                <a:headEnd/>
                <a:tailEnd/>
              </a14:hiddenLine>
            </a:ext>
          </a:extLst>
        </p:spPr>
        <p:txBody>
          <a:bodyPr/>
          <a:lstStyle/>
          <a:p>
            <a:pPr marL="0" indent="0" eaLnBrk="1" hangingPunct="1"/>
            <a:r>
              <a:rPr lang="en-US" sz="1200" b="0" smtClean="0">
                <a:solidFill>
                  <a:schemeClr val="tx1"/>
                </a:solidFill>
                <a:latin typeface="Arial" charset="0"/>
              </a:rPr>
              <a:t>Figure 8.18_s3</a:t>
            </a:r>
          </a:p>
        </p:txBody>
      </p:sp>
      <p:sp>
        <p:nvSpPr>
          <p:cNvPr id="141318" name="Text Box 3"/>
          <p:cNvSpPr txBox="1">
            <a:spLocks noChangeArrowheads="1"/>
          </p:cNvSpPr>
          <p:nvPr/>
        </p:nvSpPr>
        <p:spPr bwMode="auto">
          <a:xfrm>
            <a:off x="406400" y="2617788"/>
            <a:ext cx="750888" cy="509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nSpc>
                <a:spcPct val="90000"/>
              </a:lnSpc>
            </a:pPr>
            <a:r>
              <a:rPr lang="en-US" sz="1800" b="1"/>
              <a:t>Blood</a:t>
            </a:r>
          </a:p>
          <a:p>
            <a:pPr>
              <a:lnSpc>
                <a:spcPct val="90000"/>
              </a:lnSpc>
            </a:pPr>
            <a:r>
              <a:rPr lang="en-US" sz="1800" b="1"/>
              <a:t>culture</a:t>
            </a:r>
          </a:p>
        </p:txBody>
      </p:sp>
      <p:sp>
        <p:nvSpPr>
          <p:cNvPr id="141319" name="Text Box 3"/>
          <p:cNvSpPr txBox="1">
            <a:spLocks noChangeArrowheads="1"/>
          </p:cNvSpPr>
          <p:nvPr/>
        </p:nvSpPr>
        <p:spPr bwMode="auto">
          <a:xfrm>
            <a:off x="2425700" y="1887538"/>
            <a:ext cx="1404938" cy="725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nSpc>
                <a:spcPct val="90000"/>
              </a:lnSpc>
            </a:pPr>
            <a:r>
              <a:rPr lang="en-US" sz="1800" b="1"/>
              <a:t>Packed red</a:t>
            </a:r>
          </a:p>
          <a:p>
            <a:pPr>
              <a:lnSpc>
                <a:spcPct val="90000"/>
              </a:lnSpc>
            </a:pPr>
            <a:r>
              <a:rPr lang="en-US" sz="1800" b="1"/>
              <a:t>and white</a:t>
            </a:r>
          </a:p>
          <a:p>
            <a:pPr>
              <a:lnSpc>
                <a:spcPct val="90000"/>
              </a:lnSpc>
            </a:pPr>
            <a:r>
              <a:rPr lang="en-US" sz="1800" b="1"/>
              <a:t>blood cells</a:t>
            </a:r>
          </a:p>
        </p:txBody>
      </p:sp>
      <p:sp>
        <p:nvSpPr>
          <p:cNvPr id="141320" name="Text Box 3"/>
          <p:cNvSpPr txBox="1">
            <a:spLocks noChangeArrowheads="1"/>
          </p:cNvSpPr>
          <p:nvPr/>
        </p:nvSpPr>
        <p:spPr bwMode="auto">
          <a:xfrm>
            <a:off x="1524000" y="2973388"/>
            <a:ext cx="1246188" cy="293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nSpc>
                <a:spcPct val="90000"/>
              </a:lnSpc>
            </a:pPr>
            <a:r>
              <a:rPr lang="en-US" sz="1800" b="1"/>
              <a:t>Centrifuge</a:t>
            </a:r>
          </a:p>
        </p:txBody>
      </p:sp>
      <p:sp>
        <p:nvSpPr>
          <p:cNvPr id="141321" name="Text Box 3"/>
          <p:cNvSpPr txBox="1">
            <a:spLocks noChangeArrowheads="1"/>
          </p:cNvSpPr>
          <p:nvPr/>
        </p:nvSpPr>
        <p:spPr bwMode="auto">
          <a:xfrm>
            <a:off x="1544638" y="4278313"/>
            <a:ext cx="661987" cy="293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nSpc>
                <a:spcPct val="90000"/>
              </a:lnSpc>
            </a:pPr>
            <a:r>
              <a:rPr lang="en-US" sz="1800" b="1"/>
              <a:t>Fluid</a:t>
            </a:r>
          </a:p>
        </p:txBody>
      </p:sp>
      <p:sp>
        <p:nvSpPr>
          <p:cNvPr id="141322" name="Text Box 3"/>
          <p:cNvSpPr txBox="1">
            <a:spLocks noChangeArrowheads="1"/>
          </p:cNvSpPr>
          <p:nvPr/>
        </p:nvSpPr>
        <p:spPr bwMode="auto">
          <a:xfrm>
            <a:off x="4298950" y="1938338"/>
            <a:ext cx="1233488" cy="509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nSpc>
                <a:spcPct val="90000"/>
              </a:lnSpc>
            </a:pPr>
            <a:r>
              <a:rPr lang="en-US" sz="1800" b="1"/>
              <a:t>Hypotonic</a:t>
            </a:r>
          </a:p>
          <a:p>
            <a:pPr>
              <a:lnSpc>
                <a:spcPct val="90000"/>
              </a:lnSpc>
            </a:pPr>
            <a:r>
              <a:rPr lang="en-US" sz="1800" b="1"/>
              <a:t>solution</a:t>
            </a:r>
          </a:p>
        </p:txBody>
      </p:sp>
      <p:sp>
        <p:nvSpPr>
          <p:cNvPr id="141323" name="Text Box 3"/>
          <p:cNvSpPr txBox="1">
            <a:spLocks noChangeArrowheads="1"/>
          </p:cNvSpPr>
          <p:nvPr/>
        </p:nvSpPr>
        <p:spPr bwMode="auto">
          <a:xfrm>
            <a:off x="6432550" y="2065338"/>
            <a:ext cx="922338" cy="293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nSpc>
                <a:spcPct val="90000"/>
              </a:lnSpc>
            </a:pPr>
            <a:r>
              <a:rPr lang="en-US" sz="1800" b="1"/>
              <a:t>Fixative</a:t>
            </a:r>
          </a:p>
        </p:txBody>
      </p:sp>
      <p:sp>
        <p:nvSpPr>
          <p:cNvPr id="141324" name="Text Box 3"/>
          <p:cNvSpPr txBox="1">
            <a:spLocks noChangeArrowheads="1"/>
          </p:cNvSpPr>
          <p:nvPr/>
        </p:nvSpPr>
        <p:spPr bwMode="auto">
          <a:xfrm>
            <a:off x="6165850" y="2871788"/>
            <a:ext cx="700088" cy="75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nSpc>
                <a:spcPct val="90000"/>
              </a:lnSpc>
            </a:pPr>
            <a:r>
              <a:rPr lang="en-US" sz="1800" b="1"/>
              <a:t>White</a:t>
            </a:r>
          </a:p>
          <a:p>
            <a:pPr>
              <a:lnSpc>
                <a:spcPct val="90000"/>
              </a:lnSpc>
            </a:pPr>
            <a:r>
              <a:rPr lang="en-US" sz="1800" b="1"/>
              <a:t>blood</a:t>
            </a:r>
          </a:p>
          <a:p>
            <a:pPr>
              <a:lnSpc>
                <a:spcPct val="90000"/>
              </a:lnSpc>
            </a:pPr>
            <a:r>
              <a:rPr lang="en-US" sz="1800" b="1"/>
              <a:t>cells</a:t>
            </a:r>
          </a:p>
        </p:txBody>
      </p:sp>
      <p:sp>
        <p:nvSpPr>
          <p:cNvPr id="141325" name="Text Box 3"/>
          <p:cNvSpPr txBox="1">
            <a:spLocks noChangeArrowheads="1"/>
          </p:cNvSpPr>
          <p:nvPr/>
        </p:nvSpPr>
        <p:spPr bwMode="auto">
          <a:xfrm>
            <a:off x="7797800" y="2668588"/>
            <a:ext cx="604838" cy="293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nSpc>
                <a:spcPct val="90000"/>
              </a:lnSpc>
            </a:pPr>
            <a:r>
              <a:rPr lang="en-US" sz="1800" b="1"/>
              <a:t>Stain</a:t>
            </a:r>
          </a:p>
        </p:txBody>
      </p:sp>
      <p:sp>
        <p:nvSpPr>
          <p:cNvPr id="141326" name="Line 14"/>
          <p:cNvSpPr>
            <a:spLocks noChangeShapeType="1"/>
          </p:cNvSpPr>
          <p:nvPr/>
        </p:nvSpPr>
        <p:spPr bwMode="auto">
          <a:xfrm>
            <a:off x="8382000" y="2806700"/>
            <a:ext cx="273050" cy="20320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41327" name="Line 15"/>
          <p:cNvSpPr>
            <a:spLocks noChangeShapeType="1"/>
          </p:cNvSpPr>
          <p:nvPr/>
        </p:nvSpPr>
        <p:spPr bwMode="auto">
          <a:xfrm>
            <a:off x="7321550" y="2209800"/>
            <a:ext cx="215900" cy="22860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41328" name="Line 16"/>
          <p:cNvSpPr>
            <a:spLocks noChangeShapeType="1"/>
          </p:cNvSpPr>
          <p:nvPr/>
        </p:nvSpPr>
        <p:spPr bwMode="auto">
          <a:xfrm>
            <a:off x="5207000" y="2330450"/>
            <a:ext cx="336550" cy="16510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41329" name="Line 17"/>
          <p:cNvSpPr>
            <a:spLocks noChangeShapeType="1"/>
          </p:cNvSpPr>
          <p:nvPr/>
        </p:nvSpPr>
        <p:spPr bwMode="auto">
          <a:xfrm>
            <a:off x="6711950" y="3517900"/>
            <a:ext cx="381000" cy="14605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41330" name="Text Box 3"/>
          <p:cNvSpPr txBox="1">
            <a:spLocks noChangeArrowheads="1"/>
          </p:cNvSpPr>
          <p:nvPr/>
        </p:nvSpPr>
        <p:spPr bwMode="auto">
          <a:xfrm>
            <a:off x="6889750" y="3919538"/>
            <a:ext cx="103188" cy="185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nSpc>
                <a:spcPct val="90000"/>
              </a:lnSpc>
            </a:pPr>
            <a:r>
              <a:rPr lang="en-US" sz="1400" b="1">
                <a:solidFill>
                  <a:schemeClr val="bg1"/>
                </a:solidFill>
              </a:rPr>
              <a:t>3</a:t>
            </a:r>
          </a:p>
        </p:txBody>
      </p:sp>
      <p:sp>
        <p:nvSpPr>
          <p:cNvPr id="141331" name="Oval 19"/>
          <p:cNvSpPr>
            <a:spLocks noChangeArrowheads="1"/>
          </p:cNvSpPr>
          <p:nvPr/>
        </p:nvSpPr>
        <p:spPr bwMode="auto">
          <a:xfrm>
            <a:off x="3935413" y="3403600"/>
            <a:ext cx="238125" cy="238125"/>
          </a:xfrm>
          <a:prstGeom prst="ellipse">
            <a:avLst/>
          </a:prstGeom>
          <a:solidFill>
            <a:srgbClr val="ED1B24"/>
          </a:solidFill>
          <a:ln>
            <a:noFill/>
          </a:ln>
          <a:effectLst/>
          <a:extLst>
            <a:ext uri="{91240B29-F687-4F45-9708-019B960494DF}">
              <a14:hiddenLine xmlns:a14="http://schemas.microsoft.com/office/drawing/2010/main" w="12700">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41332" name="Text Box 3"/>
          <p:cNvSpPr txBox="1">
            <a:spLocks noChangeArrowheads="1"/>
          </p:cNvSpPr>
          <p:nvPr/>
        </p:nvSpPr>
        <p:spPr bwMode="auto">
          <a:xfrm>
            <a:off x="4008438" y="3438525"/>
            <a:ext cx="103187" cy="185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nSpc>
                <a:spcPct val="90000"/>
              </a:lnSpc>
            </a:pPr>
            <a:r>
              <a:rPr lang="en-US" sz="1400" b="1">
                <a:solidFill>
                  <a:schemeClr val="bg1"/>
                </a:solidFill>
              </a:rPr>
              <a:t>2</a:t>
            </a:r>
          </a:p>
        </p:txBody>
      </p:sp>
      <p:sp>
        <p:nvSpPr>
          <p:cNvPr id="141333" name="Text Box 3"/>
          <p:cNvSpPr txBox="1">
            <a:spLocks noChangeArrowheads="1"/>
          </p:cNvSpPr>
          <p:nvPr/>
        </p:nvSpPr>
        <p:spPr bwMode="auto">
          <a:xfrm>
            <a:off x="412750" y="4602163"/>
            <a:ext cx="103188" cy="185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nSpc>
                <a:spcPct val="90000"/>
              </a:lnSpc>
            </a:pPr>
            <a:r>
              <a:rPr lang="en-US" sz="1400" b="1">
                <a:solidFill>
                  <a:schemeClr val="bg1"/>
                </a:solidFill>
              </a:rPr>
              <a:t>1</a:t>
            </a:r>
          </a:p>
        </p:txBody>
      </p:sp>
      <p:sp>
        <p:nvSpPr>
          <p:cNvPr id="141334" name="Line 22"/>
          <p:cNvSpPr>
            <a:spLocks noChangeShapeType="1"/>
          </p:cNvSpPr>
          <p:nvPr/>
        </p:nvSpPr>
        <p:spPr bwMode="auto">
          <a:xfrm>
            <a:off x="2760663" y="2620963"/>
            <a:ext cx="0" cy="592137"/>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41335" name="AutoShape 23"/>
          <p:cNvSpPr>
            <a:spLocks/>
          </p:cNvSpPr>
          <p:nvPr/>
        </p:nvSpPr>
        <p:spPr bwMode="auto">
          <a:xfrm rot="4211747">
            <a:off x="2717006" y="3126582"/>
            <a:ext cx="122237" cy="247650"/>
          </a:xfrm>
          <a:prstGeom prst="leftBrace">
            <a:avLst>
              <a:gd name="adj1" fmla="val 40942"/>
              <a:gd name="adj2" fmla="val 50000"/>
            </a:avLst>
          </a:prstGeom>
          <a:noFill/>
          <a:ln w="1270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41336" name="Line 24"/>
          <p:cNvSpPr>
            <a:spLocks noChangeShapeType="1"/>
          </p:cNvSpPr>
          <p:nvPr/>
        </p:nvSpPr>
        <p:spPr bwMode="auto">
          <a:xfrm flipV="1">
            <a:off x="487363" y="3116263"/>
            <a:ext cx="198437" cy="160337"/>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41337" name="Line 25"/>
          <p:cNvSpPr>
            <a:spLocks noChangeShapeType="1"/>
          </p:cNvSpPr>
          <p:nvPr/>
        </p:nvSpPr>
        <p:spPr bwMode="auto">
          <a:xfrm>
            <a:off x="1350963" y="4183063"/>
            <a:ext cx="147637" cy="19050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Tree>
    <p:extLst>
      <p:ext uri="{BB962C8B-B14F-4D97-AF65-F5344CB8AC3E}">
        <p14:creationId xmlns:p14="http://schemas.microsoft.com/office/powerpoint/2010/main" val="2807916122"/>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2338" name="Picture 2" descr="08_18bKaryotype-U"/>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27188" y="911225"/>
            <a:ext cx="5889625" cy="5035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2339" name="Oval 3"/>
          <p:cNvSpPr>
            <a:spLocks noChangeArrowheads="1"/>
          </p:cNvSpPr>
          <p:nvPr/>
        </p:nvSpPr>
        <p:spPr bwMode="auto">
          <a:xfrm>
            <a:off x="1768475" y="5364163"/>
            <a:ext cx="254000" cy="254000"/>
          </a:xfrm>
          <a:prstGeom prst="ellipse">
            <a:avLst/>
          </a:prstGeom>
          <a:solidFill>
            <a:srgbClr val="ED1B24"/>
          </a:solidFill>
          <a:ln>
            <a:noFill/>
          </a:ln>
          <a:effectLst/>
          <a:extLst>
            <a:ext uri="{91240B29-F687-4F45-9708-019B960494DF}">
              <a14:hiddenLine xmlns:a14="http://schemas.microsoft.com/office/drawing/2010/main" w="12700">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42340" name="Rectangle 2"/>
          <p:cNvSpPr>
            <a:spLocks noChangeArrowheads="1"/>
          </p:cNvSpPr>
          <p:nvPr>
            <p:ph type="ctrTitle" idx="4294967295"/>
          </p:nvPr>
        </p:nvSpPr>
        <p:spPr>
          <a:xfrm>
            <a:off x="0" y="50800"/>
            <a:ext cx="1981200" cy="304800"/>
          </a:xfrm>
          <a:extLst>
            <a:ext uri="{91240B29-F687-4F45-9708-019B960494DF}">
              <a14:hiddenLine xmlns:a14="http://schemas.microsoft.com/office/drawing/2010/main" w="3175">
                <a:solidFill>
                  <a:srgbClr val="000000"/>
                </a:solidFill>
                <a:miter lim="800000"/>
                <a:headEnd/>
                <a:tailEnd/>
              </a14:hiddenLine>
            </a:ext>
          </a:extLst>
        </p:spPr>
        <p:txBody>
          <a:bodyPr/>
          <a:lstStyle/>
          <a:p>
            <a:pPr marL="0" indent="0" eaLnBrk="1" hangingPunct="1"/>
            <a:r>
              <a:rPr lang="en-US" sz="1200" b="0" smtClean="0">
                <a:solidFill>
                  <a:schemeClr val="tx1"/>
                </a:solidFill>
                <a:latin typeface="Arial" charset="0"/>
              </a:rPr>
              <a:t>Figure 8.18_s4</a:t>
            </a:r>
          </a:p>
        </p:txBody>
      </p:sp>
      <p:sp>
        <p:nvSpPr>
          <p:cNvPr id="142341" name="Text Box 3"/>
          <p:cNvSpPr txBox="1">
            <a:spLocks noChangeArrowheads="1"/>
          </p:cNvSpPr>
          <p:nvPr/>
        </p:nvSpPr>
        <p:spPr bwMode="auto">
          <a:xfrm>
            <a:off x="1839913" y="5383213"/>
            <a:ext cx="136525" cy="192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r>
              <a:rPr lang="en-US" sz="1400" b="1">
                <a:solidFill>
                  <a:schemeClr val="bg1"/>
                </a:solidFill>
              </a:rPr>
              <a:t>4</a:t>
            </a:r>
            <a:endParaRPr lang="en-US" sz="1400" b="1"/>
          </a:p>
        </p:txBody>
      </p:sp>
    </p:spTree>
    <p:extLst>
      <p:ext uri="{BB962C8B-B14F-4D97-AF65-F5344CB8AC3E}">
        <p14:creationId xmlns:p14="http://schemas.microsoft.com/office/powerpoint/2010/main" val="1995520536"/>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62" name="Picture 2" descr="08_18cKaryotype-U"/>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41388" y="739775"/>
            <a:ext cx="7261225" cy="5376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363" name="Line 3"/>
          <p:cNvSpPr>
            <a:spLocks noChangeShapeType="1"/>
          </p:cNvSpPr>
          <p:nvPr/>
        </p:nvSpPr>
        <p:spPr bwMode="auto">
          <a:xfrm>
            <a:off x="7118350" y="5048250"/>
            <a:ext cx="0" cy="679450"/>
          </a:xfrm>
          <a:prstGeom prst="line">
            <a:avLst/>
          </a:prstGeom>
          <a:noFill/>
          <a:ln w="25400">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43364" name="Oval 4"/>
          <p:cNvSpPr>
            <a:spLocks noChangeArrowheads="1"/>
          </p:cNvSpPr>
          <p:nvPr/>
        </p:nvSpPr>
        <p:spPr bwMode="auto">
          <a:xfrm>
            <a:off x="1193800" y="5368925"/>
            <a:ext cx="254000" cy="254000"/>
          </a:xfrm>
          <a:prstGeom prst="ellipse">
            <a:avLst/>
          </a:prstGeom>
          <a:solidFill>
            <a:srgbClr val="ED1B24"/>
          </a:solidFill>
          <a:ln>
            <a:noFill/>
          </a:ln>
          <a:effectLst/>
          <a:extLst>
            <a:ext uri="{91240B29-F687-4F45-9708-019B960494DF}">
              <a14:hiddenLine xmlns:a14="http://schemas.microsoft.com/office/drawing/2010/main" w="12700">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43365" name="Rectangle 2"/>
          <p:cNvSpPr>
            <a:spLocks noChangeArrowheads="1"/>
          </p:cNvSpPr>
          <p:nvPr>
            <p:ph type="ctrTitle" idx="4294967295"/>
          </p:nvPr>
        </p:nvSpPr>
        <p:spPr>
          <a:xfrm>
            <a:off x="0" y="50800"/>
            <a:ext cx="1981200" cy="304800"/>
          </a:xfrm>
          <a:extLst>
            <a:ext uri="{91240B29-F687-4F45-9708-019B960494DF}">
              <a14:hiddenLine xmlns:a14="http://schemas.microsoft.com/office/drawing/2010/main" w="3175">
                <a:solidFill>
                  <a:srgbClr val="000000"/>
                </a:solidFill>
                <a:miter lim="800000"/>
                <a:headEnd/>
                <a:tailEnd/>
              </a14:hiddenLine>
            </a:ext>
          </a:extLst>
        </p:spPr>
        <p:txBody>
          <a:bodyPr/>
          <a:lstStyle/>
          <a:p>
            <a:pPr marL="0" indent="0" eaLnBrk="1" hangingPunct="1"/>
            <a:r>
              <a:rPr lang="en-US" sz="1200" b="0" smtClean="0">
                <a:solidFill>
                  <a:schemeClr val="tx1"/>
                </a:solidFill>
                <a:latin typeface="Arial" charset="0"/>
              </a:rPr>
              <a:t>Figure 8.18_s5</a:t>
            </a:r>
          </a:p>
        </p:txBody>
      </p:sp>
      <p:sp>
        <p:nvSpPr>
          <p:cNvPr id="143366" name="Text Box 3"/>
          <p:cNvSpPr txBox="1">
            <a:spLocks noChangeArrowheads="1"/>
          </p:cNvSpPr>
          <p:nvPr/>
        </p:nvSpPr>
        <p:spPr bwMode="auto">
          <a:xfrm>
            <a:off x="969963" y="1962150"/>
            <a:ext cx="1373187" cy="280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r>
              <a:rPr lang="en-US" sz="1800" b="1"/>
              <a:t>Centromere</a:t>
            </a:r>
          </a:p>
        </p:txBody>
      </p:sp>
      <p:sp>
        <p:nvSpPr>
          <p:cNvPr id="143367" name="Text Box 3"/>
          <p:cNvSpPr txBox="1">
            <a:spLocks noChangeArrowheads="1"/>
          </p:cNvSpPr>
          <p:nvPr/>
        </p:nvSpPr>
        <p:spPr bwMode="auto">
          <a:xfrm>
            <a:off x="969963" y="2989263"/>
            <a:ext cx="1279525" cy="538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nSpc>
                <a:spcPct val="90000"/>
              </a:lnSpc>
            </a:pPr>
            <a:r>
              <a:rPr lang="en-US" sz="1800" b="1"/>
              <a:t>Sister</a:t>
            </a:r>
          </a:p>
          <a:p>
            <a:pPr>
              <a:lnSpc>
                <a:spcPct val="90000"/>
              </a:lnSpc>
            </a:pPr>
            <a:r>
              <a:rPr lang="en-US" sz="1800" b="1"/>
              <a:t>chromatids</a:t>
            </a:r>
          </a:p>
        </p:txBody>
      </p:sp>
      <p:sp>
        <p:nvSpPr>
          <p:cNvPr id="143368" name="Line 8"/>
          <p:cNvSpPr>
            <a:spLocks noChangeShapeType="1"/>
          </p:cNvSpPr>
          <p:nvPr/>
        </p:nvSpPr>
        <p:spPr bwMode="auto">
          <a:xfrm>
            <a:off x="2289175" y="2116138"/>
            <a:ext cx="771525"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nvGrpSpPr>
          <p:cNvPr id="143369" name="Group 9"/>
          <p:cNvGrpSpPr>
            <a:grpSpLocks/>
          </p:cNvGrpSpPr>
          <p:nvPr/>
        </p:nvGrpSpPr>
        <p:grpSpPr bwMode="auto">
          <a:xfrm>
            <a:off x="2235200" y="3382963"/>
            <a:ext cx="452438" cy="139700"/>
            <a:chOff x="1408" y="2131"/>
            <a:chExt cx="285" cy="88"/>
          </a:xfrm>
        </p:grpSpPr>
        <p:sp>
          <p:nvSpPr>
            <p:cNvPr id="143381" name="Line 10"/>
            <p:cNvSpPr>
              <a:spLocks noChangeShapeType="1"/>
            </p:cNvSpPr>
            <p:nvPr/>
          </p:nvSpPr>
          <p:spPr bwMode="auto">
            <a:xfrm>
              <a:off x="1408" y="2131"/>
              <a:ext cx="181"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43382" name="Line 11"/>
            <p:cNvSpPr>
              <a:spLocks noChangeShapeType="1"/>
            </p:cNvSpPr>
            <p:nvPr/>
          </p:nvSpPr>
          <p:spPr bwMode="auto">
            <a:xfrm>
              <a:off x="1408" y="2133"/>
              <a:ext cx="285" cy="86"/>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143370" name="Text Box 3"/>
          <p:cNvSpPr txBox="1">
            <a:spLocks noChangeArrowheads="1"/>
          </p:cNvSpPr>
          <p:nvPr/>
        </p:nvSpPr>
        <p:spPr bwMode="auto">
          <a:xfrm>
            <a:off x="965200" y="3978275"/>
            <a:ext cx="1649413" cy="746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nSpc>
                <a:spcPct val="90000"/>
              </a:lnSpc>
            </a:pPr>
            <a:r>
              <a:rPr lang="en-US" sz="1800" b="1"/>
              <a:t>Pair of</a:t>
            </a:r>
          </a:p>
          <a:p>
            <a:pPr>
              <a:lnSpc>
                <a:spcPct val="90000"/>
              </a:lnSpc>
            </a:pPr>
            <a:r>
              <a:rPr lang="en-US" sz="1800" b="1"/>
              <a:t>homologous</a:t>
            </a:r>
          </a:p>
          <a:p>
            <a:pPr>
              <a:lnSpc>
                <a:spcPct val="90000"/>
              </a:lnSpc>
            </a:pPr>
            <a:r>
              <a:rPr lang="en-US" sz="1800" b="1"/>
              <a:t>chromosomes</a:t>
            </a:r>
          </a:p>
        </p:txBody>
      </p:sp>
      <p:grpSp>
        <p:nvGrpSpPr>
          <p:cNvPr id="143371" name="Group 13"/>
          <p:cNvGrpSpPr>
            <a:grpSpLocks/>
          </p:cNvGrpSpPr>
          <p:nvPr/>
        </p:nvGrpSpPr>
        <p:grpSpPr bwMode="auto">
          <a:xfrm>
            <a:off x="1770063" y="3649663"/>
            <a:ext cx="1963737" cy="473075"/>
            <a:chOff x="1115" y="2299"/>
            <a:chExt cx="1237" cy="298"/>
          </a:xfrm>
        </p:grpSpPr>
        <p:grpSp>
          <p:nvGrpSpPr>
            <p:cNvPr id="143375" name="Group 14"/>
            <p:cNvGrpSpPr>
              <a:grpSpLocks/>
            </p:cNvGrpSpPr>
            <p:nvPr/>
          </p:nvGrpSpPr>
          <p:grpSpPr bwMode="auto">
            <a:xfrm>
              <a:off x="1115" y="2398"/>
              <a:ext cx="1107" cy="199"/>
              <a:chOff x="1115" y="2398"/>
              <a:chExt cx="1107" cy="199"/>
            </a:xfrm>
          </p:grpSpPr>
          <p:sp>
            <p:nvSpPr>
              <p:cNvPr id="143378" name="Line 15"/>
              <p:cNvSpPr>
                <a:spLocks noChangeShapeType="1"/>
              </p:cNvSpPr>
              <p:nvPr/>
            </p:nvSpPr>
            <p:spPr bwMode="auto">
              <a:xfrm>
                <a:off x="1115" y="2595"/>
                <a:ext cx="522"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43379" name="Line 16"/>
              <p:cNvSpPr>
                <a:spLocks noChangeShapeType="1"/>
              </p:cNvSpPr>
              <p:nvPr/>
            </p:nvSpPr>
            <p:spPr bwMode="auto">
              <a:xfrm flipV="1">
                <a:off x="1640" y="2413"/>
                <a:ext cx="582" cy="182"/>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43380" name="Line 17"/>
              <p:cNvSpPr>
                <a:spLocks noChangeShapeType="1"/>
              </p:cNvSpPr>
              <p:nvPr/>
            </p:nvSpPr>
            <p:spPr bwMode="auto">
              <a:xfrm>
                <a:off x="1601" y="2398"/>
                <a:ext cx="39" cy="199"/>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143376" name="AutoShape 18"/>
            <p:cNvSpPr>
              <a:spLocks/>
            </p:cNvSpPr>
            <p:nvPr/>
          </p:nvSpPr>
          <p:spPr bwMode="auto">
            <a:xfrm rot="5400000">
              <a:off x="1544" y="2227"/>
              <a:ext cx="120" cy="264"/>
            </a:xfrm>
            <a:prstGeom prst="rightBrace">
              <a:avLst>
                <a:gd name="adj1" fmla="val 32491"/>
                <a:gd name="adj2" fmla="val 50000"/>
              </a:avLst>
            </a:prstGeom>
            <a:noFill/>
            <a:ln w="1270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43377" name="AutoShape 19"/>
            <p:cNvSpPr>
              <a:spLocks/>
            </p:cNvSpPr>
            <p:nvPr/>
          </p:nvSpPr>
          <p:spPr bwMode="auto">
            <a:xfrm rot="5400000">
              <a:off x="2169" y="2236"/>
              <a:ext cx="101" cy="264"/>
            </a:xfrm>
            <a:prstGeom prst="rightBrace">
              <a:avLst>
                <a:gd name="adj1" fmla="val 38603"/>
                <a:gd name="adj2" fmla="val 50000"/>
              </a:avLst>
            </a:prstGeom>
            <a:noFill/>
            <a:ln w="1270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143372" name="Text Box 3"/>
          <p:cNvSpPr txBox="1">
            <a:spLocks noChangeArrowheads="1"/>
          </p:cNvSpPr>
          <p:nvPr/>
        </p:nvSpPr>
        <p:spPr bwMode="auto">
          <a:xfrm>
            <a:off x="1273175" y="5407025"/>
            <a:ext cx="114300" cy="185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nSpc>
                <a:spcPct val="90000"/>
              </a:lnSpc>
            </a:pPr>
            <a:r>
              <a:rPr lang="en-US" sz="1400" b="1">
                <a:solidFill>
                  <a:schemeClr val="bg1"/>
                </a:solidFill>
              </a:rPr>
              <a:t>5</a:t>
            </a:r>
            <a:endParaRPr lang="en-US" sz="1400" b="1"/>
          </a:p>
        </p:txBody>
      </p:sp>
      <p:sp>
        <p:nvSpPr>
          <p:cNvPr id="143373" name="Text Box 3"/>
          <p:cNvSpPr txBox="1">
            <a:spLocks noChangeArrowheads="1"/>
          </p:cNvSpPr>
          <p:nvPr/>
        </p:nvSpPr>
        <p:spPr bwMode="auto">
          <a:xfrm>
            <a:off x="6138863" y="5715000"/>
            <a:ext cx="2071687" cy="280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r>
              <a:rPr lang="en-US" sz="1800" b="1"/>
              <a:t>Sex chromosomes</a:t>
            </a:r>
          </a:p>
        </p:txBody>
      </p:sp>
      <p:sp>
        <p:nvSpPr>
          <p:cNvPr id="143374" name="Line 22"/>
          <p:cNvSpPr>
            <a:spLocks noChangeShapeType="1"/>
          </p:cNvSpPr>
          <p:nvPr/>
        </p:nvSpPr>
        <p:spPr bwMode="auto">
          <a:xfrm>
            <a:off x="7118350" y="5048250"/>
            <a:ext cx="0" cy="67945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Tree>
    <p:extLst>
      <p:ext uri="{BB962C8B-B14F-4D97-AF65-F5344CB8AC3E}">
        <p14:creationId xmlns:p14="http://schemas.microsoft.com/office/powerpoint/2010/main" val="3194077948"/>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4386" name="Rectangle 2"/>
          <p:cNvSpPr>
            <a:spLocks noGrp="1" noChangeArrowheads="1"/>
          </p:cNvSpPr>
          <p:nvPr>
            <p:ph type="body" idx="4294967295"/>
          </p:nvPr>
        </p:nvSpPr>
        <p:spPr>
          <a:xfrm>
            <a:off x="0" y="1309688"/>
            <a:ext cx="8742363" cy="5213350"/>
          </a:xfrm>
        </p:spPr>
        <p:txBody>
          <a:bodyPr/>
          <a:lstStyle/>
          <a:p>
            <a:pPr marL="407988" lvl="1" indent="-293688" eaLnBrk="1" hangingPunct="1">
              <a:spcBef>
                <a:spcPct val="35000"/>
              </a:spcBef>
              <a:spcAft>
                <a:spcPct val="0"/>
              </a:spcAft>
              <a:buFont typeface="Wingdings" pitchFamily="84" charset="2"/>
              <a:buChar char="§"/>
            </a:pPr>
            <a:r>
              <a:rPr lang="en-US" sz="2800" b="1" smtClean="0"/>
              <a:t>Trisomy 21</a:t>
            </a:r>
          </a:p>
          <a:p>
            <a:pPr marL="927100" lvl="2" indent="-368300" eaLnBrk="1" hangingPunct="1">
              <a:spcBef>
                <a:spcPct val="35000"/>
              </a:spcBef>
              <a:spcAft>
                <a:spcPct val="0"/>
              </a:spcAft>
            </a:pPr>
            <a:r>
              <a:rPr lang="en-US" sz="2400" smtClean="0"/>
              <a:t>involves the inheritance of three copies of chromosome 21 and</a:t>
            </a:r>
          </a:p>
          <a:p>
            <a:pPr marL="927100" lvl="2" indent="-368300" eaLnBrk="1" hangingPunct="1">
              <a:spcBef>
                <a:spcPct val="35000"/>
              </a:spcBef>
              <a:spcAft>
                <a:spcPct val="0"/>
              </a:spcAft>
            </a:pPr>
            <a:r>
              <a:rPr lang="en-US" sz="2400" smtClean="0"/>
              <a:t>is the most common human chromosome abnormality.</a:t>
            </a:r>
          </a:p>
        </p:txBody>
      </p:sp>
      <p:sp>
        <p:nvSpPr>
          <p:cNvPr id="144388" name="Rectangle 4"/>
          <p:cNvSpPr>
            <a:spLocks noGrp="1" noChangeArrowheads="1"/>
          </p:cNvSpPr>
          <p:nvPr>
            <p:ph type="title" idx="4294967295"/>
          </p:nvPr>
        </p:nvSpPr>
        <p:spPr>
          <a:xfrm>
            <a:off x="0" y="104775"/>
            <a:ext cx="8534400" cy="876300"/>
          </a:xfrm>
        </p:spPr>
        <p:txBody>
          <a:bodyPr>
            <a:spAutoFit/>
          </a:bodyPr>
          <a:lstStyle/>
          <a:p>
            <a:pPr marL="812800" indent="-812800" eaLnBrk="1" hangingPunct="1"/>
            <a:r>
              <a:rPr lang="en-US" sz="3200" smtClean="0"/>
              <a:t>8.19 CONNECTION: An extra copy of chromosome 21 causes Down syndrome</a:t>
            </a:r>
          </a:p>
        </p:txBody>
      </p:sp>
      <p:sp>
        <p:nvSpPr>
          <p:cNvPr id="144387" name="FlagCount" hidden="1">
            <a:hlinkClick r:id="rId4" action="ppaction://hlinkfile"/>
          </p:cNvPr>
          <p:cNvSpPr>
            <a:spLocks noChangeArrowheads="1"/>
          </p:cNvSpPr>
          <p:nvPr/>
        </p:nvSpPr>
        <p:spPr bwMode="auto">
          <a:xfrm>
            <a:off x="8255000" y="254000"/>
            <a:ext cx="381000" cy="317500"/>
          </a:xfrm>
          <a:prstGeom prst="wedgeRoundRectCallout">
            <a:avLst>
              <a:gd name="adj1" fmla="val -43750"/>
              <a:gd name="adj2" fmla="val 70000"/>
              <a:gd name="adj3" fmla="val 16667"/>
            </a:avLst>
          </a:prstGeom>
          <a:solidFill>
            <a:schemeClr val="accent1">
              <a:alpha val="25098"/>
            </a:schemeClr>
          </a:solidFill>
          <a:ln w="19050">
            <a:solidFill>
              <a:schemeClr val="tx1"/>
            </a:solidFill>
            <a:miter lim="800000"/>
            <a:headEnd/>
            <a:tailEnd/>
          </a:ln>
        </p:spPr>
        <p:txBody>
          <a:bodyPr wrap="none" anchor="ctr"/>
          <a:lstStyle/>
          <a:p>
            <a:pPr algn="ctr" eaLnBrk="0" hangingPunct="0"/>
            <a:r>
              <a:rPr lang="en-US" sz="1400" b="1">
                <a:latin typeface="Tahoma" pitchFamily="84" charset="0"/>
              </a:rPr>
              <a:t>0</a:t>
            </a:r>
          </a:p>
        </p:txBody>
      </p:sp>
      <p:sp>
        <p:nvSpPr>
          <p:cNvPr id="144389" name="Line 6"/>
          <p:cNvSpPr>
            <a:spLocks noChangeShapeType="1"/>
          </p:cNvSpPr>
          <p:nvPr/>
        </p:nvSpPr>
        <p:spPr bwMode="auto">
          <a:xfrm>
            <a:off x="182563" y="6535738"/>
            <a:ext cx="8775700" cy="0"/>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144390" name="Line 4"/>
          <p:cNvSpPr>
            <a:spLocks noChangeShapeType="1"/>
          </p:cNvSpPr>
          <p:nvPr/>
        </p:nvSpPr>
        <p:spPr bwMode="auto">
          <a:xfrm>
            <a:off x="182563" y="1108075"/>
            <a:ext cx="8775700" cy="0"/>
          </a:xfrm>
          <a:prstGeom prst="line">
            <a:avLst/>
          </a:prstGeom>
          <a:noFill/>
          <a:ln w="76200">
            <a:solidFill>
              <a:schemeClr val="tx2"/>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144391" name="Text Box 6"/>
          <p:cNvSpPr txBox="1">
            <a:spLocks noChangeArrowheads="1"/>
          </p:cNvSpPr>
          <p:nvPr/>
        </p:nvSpPr>
        <p:spPr bwMode="auto">
          <a:xfrm>
            <a:off x="182563" y="6626225"/>
            <a:ext cx="8775700" cy="136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spcBef>
                <a:spcPct val="50000"/>
              </a:spcBef>
            </a:pPr>
            <a:r>
              <a:rPr lang="en-US" sz="900"/>
              <a:t>© 2012 Pearson Education, Inc.</a:t>
            </a:r>
            <a:endParaRPr lang="en-US"/>
          </a:p>
        </p:txBody>
      </p:sp>
    </p:spTree>
    <p:custDataLst>
      <p:tags r:id="rId1"/>
    </p:custDataLst>
    <p:extLst>
      <p:ext uri="{BB962C8B-B14F-4D97-AF65-F5344CB8AC3E}">
        <p14:creationId xmlns:p14="http://schemas.microsoft.com/office/powerpoint/2010/main" val="512247926"/>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10" name="Rectangle 2"/>
          <p:cNvSpPr>
            <a:spLocks noGrp="1" noChangeArrowheads="1"/>
          </p:cNvSpPr>
          <p:nvPr>
            <p:ph type="body" idx="4294967295"/>
          </p:nvPr>
        </p:nvSpPr>
        <p:spPr>
          <a:xfrm>
            <a:off x="0" y="1309688"/>
            <a:ext cx="8882063" cy="5213350"/>
          </a:xfrm>
        </p:spPr>
        <p:txBody>
          <a:bodyPr/>
          <a:lstStyle/>
          <a:p>
            <a:pPr marL="407988" lvl="1" indent="-293688" eaLnBrk="1" hangingPunct="1">
              <a:spcBef>
                <a:spcPct val="35000"/>
              </a:spcBef>
              <a:spcAft>
                <a:spcPct val="0"/>
              </a:spcAft>
              <a:buFont typeface="Wingdings" pitchFamily="84" charset="2"/>
              <a:buChar char="§"/>
            </a:pPr>
            <a:r>
              <a:rPr lang="en-US" sz="2800" b="1" smtClean="0"/>
              <a:t>Trisomy 21, </a:t>
            </a:r>
            <a:r>
              <a:rPr lang="en-US" sz="2800" smtClean="0"/>
              <a:t>called </a:t>
            </a:r>
            <a:r>
              <a:rPr lang="en-US" sz="2800" b="1" smtClean="0"/>
              <a:t>Down syndrome,</a:t>
            </a:r>
            <a:r>
              <a:rPr lang="en-US" sz="2800" smtClean="0"/>
              <a:t> produces a characteristic set of symptoms, which include: </a:t>
            </a:r>
          </a:p>
          <a:p>
            <a:pPr marL="927100" lvl="2" indent="-368300" eaLnBrk="1" hangingPunct="1">
              <a:spcBef>
                <a:spcPct val="35000"/>
              </a:spcBef>
              <a:spcAft>
                <a:spcPct val="0"/>
              </a:spcAft>
            </a:pPr>
            <a:r>
              <a:rPr lang="en-US" sz="2400" smtClean="0"/>
              <a:t>mental retardation,</a:t>
            </a:r>
          </a:p>
          <a:p>
            <a:pPr marL="927100" lvl="2" indent="-368300" eaLnBrk="1" hangingPunct="1">
              <a:spcBef>
                <a:spcPct val="35000"/>
              </a:spcBef>
              <a:spcAft>
                <a:spcPct val="0"/>
              </a:spcAft>
            </a:pPr>
            <a:r>
              <a:rPr lang="en-US" sz="2400" smtClean="0"/>
              <a:t>characteristic facial features,</a:t>
            </a:r>
          </a:p>
          <a:p>
            <a:pPr marL="927100" lvl="2" indent="-368300" eaLnBrk="1" hangingPunct="1">
              <a:spcBef>
                <a:spcPct val="35000"/>
              </a:spcBef>
              <a:spcAft>
                <a:spcPct val="0"/>
              </a:spcAft>
            </a:pPr>
            <a:r>
              <a:rPr lang="en-US" sz="2400" smtClean="0"/>
              <a:t>short stature,</a:t>
            </a:r>
          </a:p>
          <a:p>
            <a:pPr marL="927100" lvl="2" indent="-368300" eaLnBrk="1" hangingPunct="1">
              <a:spcBef>
                <a:spcPct val="35000"/>
              </a:spcBef>
              <a:spcAft>
                <a:spcPct val="0"/>
              </a:spcAft>
            </a:pPr>
            <a:r>
              <a:rPr lang="en-US" sz="2400" smtClean="0"/>
              <a:t>heart defects,</a:t>
            </a:r>
          </a:p>
          <a:p>
            <a:pPr marL="927100" lvl="2" indent="-368300" eaLnBrk="1" hangingPunct="1">
              <a:spcBef>
                <a:spcPct val="35000"/>
              </a:spcBef>
              <a:spcAft>
                <a:spcPct val="0"/>
              </a:spcAft>
            </a:pPr>
            <a:r>
              <a:rPr lang="en-US" sz="2400" smtClean="0"/>
              <a:t>susceptibility to respiratory infections, leukemia, and Alzheimer’s disease, and</a:t>
            </a:r>
          </a:p>
          <a:p>
            <a:pPr marL="927100" lvl="2" indent="-368300" eaLnBrk="1" hangingPunct="1">
              <a:spcBef>
                <a:spcPct val="35000"/>
              </a:spcBef>
              <a:spcAft>
                <a:spcPct val="0"/>
              </a:spcAft>
            </a:pPr>
            <a:r>
              <a:rPr lang="en-US" sz="2400" smtClean="0"/>
              <a:t>shortened life span.</a:t>
            </a:r>
          </a:p>
          <a:p>
            <a:pPr marL="407988" lvl="1" indent="-293688" eaLnBrk="1" hangingPunct="1">
              <a:spcBef>
                <a:spcPct val="35000"/>
              </a:spcBef>
              <a:spcAft>
                <a:spcPct val="0"/>
              </a:spcAft>
              <a:buFont typeface="Wingdings" pitchFamily="84" charset="2"/>
              <a:buChar char="§"/>
            </a:pPr>
            <a:r>
              <a:rPr lang="en-US" sz="2800" smtClean="0"/>
              <a:t>The incidence increases with the age of the mother.</a:t>
            </a:r>
          </a:p>
        </p:txBody>
      </p:sp>
      <p:sp>
        <p:nvSpPr>
          <p:cNvPr id="145412" name="Rectangle 4"/>
          <p:cNvSpPr>
            <a:spLocks noGrp="1" noChangeArrowheads="1"/>
          </p:cNvSpPr>
          <p:nvPr>
            <p:ph type="title" idx="4294967295"/>
          </p:nvPr>
        </p:nvSpPr>
        <p:spPr>
          <a:xfrm>
            <a:off x="0" y="104775"/>
            <a:ext cx="8534400" cy="876300"/>
          </a:xfrm>
        </p:spPr>
        <p:txBody>
          <a:bodyPr>
            <a:spAutoFit/>
          </a:bodyPr>
          <a:lstStyle/>
          <a:p>
            <a:pPr marL="812800" indent="-812800" eaLnBrk="1" hangingPunct="1"/>
            <a:r>
              <a:rPr lang="en-US" sz="3200" smtClean="0"/>
              <a:t>8.19 CONNECTION: An extra copy of chromosome 21 causes Down syndrome</a:t>
            </a:r>
          </a:p>
        </p:txBody>
      </p:sp>
      <p:sp>
        <p:nvSpPr>
          <p:cNvPr id="145411" name="FlagCount" hidden="1">
            <a:hlinkClick r:id="rId4" action="ppaction://hlinkfile"/>
          </p:cNvPr>
          <p:cNvSpPr>
            <a:spLocks noChangeArrowheads="1"/>
          </p:cNvSpPr>
          <p:nvPr/>
        </p:nvSpPr>
        <p:spPr bwMode="auto">
          <a:xfrm>
            <a:off x="8255000" y="254000"/>
            <a:ext cx="381000" cy="317500"/>
          </a:xfrm>
          <a:prstGeom prst="wedgeRoundRectCallout">
            <a:avLst>
              <a:gd name="adj1" fmla="val -43750"/>
              <a:gd name="adj2" fmla="val 70000"/>
              <a:gd name="adj3" fmla="val 16667"/>
            </a:avLst>
          </a:prstGeom>
          <a:solidFill>
            <a:schemeClr val="accent1">
              <a:alpha val="25098"/>
            </a:schemeClr>
          </a:solidFill>
          <a:ln w="19050">
            <a:solidFill>
              <a:schemeClr val="tx1"/>
            </a:solidFill>
            <a:miter lim="800000"/>
            <a:headEnd/>
            <a:tailEnd/>
          </a:ln>
        </p:spPr>
        <p:txBody>
          <a:bodyPr wrap="none" anchor="ctr"/>
          <a:lstStyle/>
          <a:p>
            <a:pPr algn="ctr" eaLnBrk="0" hangingPunct="0"/>
            <a:r>
              <a:rPr lang="en-US" sz="1400" b="1">
                <a:latin typeface="Tahoma" pitchFamily="84" charset="0"/>
              </a:rPr>
              <a:t>0</a:t>
            </a:r>
          </a:p>
        </p:txBody>
      </p:sp>
      <p:sp>
        <p:nvSpPr>
          <p:cNvPr id="145413" name="Line 6"/>
          <p:cNvSpPr>
            <a:spLocks noChangeShapeType="1"/>
          </p:cNvSpPr>
          <p:nvPr/>
        </p:nvSpPr>
        <p:spPr bwMode="auto">
          <a:xfrm>
            <a:off x="182563" y="6535738"/>
            <a:ext cx="8775700" cy="0"/>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145414" name="Line 4"/>
          <p:cNvSpPr>
            <a:spLocks noChangeShapeType="1"/>
          </p:cNvSpPr>
          <p:nvPr/>
        </p:nvSpPr>
        <p:spPr bwMode="auto">
          <a:xfrm>
            <a:off x="182563" y="1108075"/>
            <a:ext cx="8775700" cy="0"/>
          </a:xfrm>
          <a:prstGeom prst="line">
            <a:avLst/>
          </a:prstGeom>
          <a:noFill/>
          <a:ln w="76200">
            <a:solidFill>
              <a:schemeClr val="tx2"/>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145415" name="Text Box 6"/>
          <p:cNvSpPr txBox="1">
            <a:spLocks noChangeArrowheads="1"/>
          </p:cNvSpPr>
          <p:nvPr/>
        </p:nvSpPr>
        <p:spPr bwMode="auto">
          <a:xfrm>
            <a:off x="182563" y="6626225"/>
            <a:ext cx="8775700" cy="136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spcBef>
                <a:spcPct val="50000"/>
              </a:spcBef>
            </a:pPr>
            <a:r>
              <a:rPr lang="en-US" sz="900"/>
              <a:t>© 2012 Pearson Education, Inc.</a:t>
            </a:r>
            <a:endParaRPr lang="en-US"/>
          </a:p>
        </p:txBody>
      </p:sp>
    </p:spTree>
    <p:custDataLst>
      <p:tags r:id="rId1"/>
    </p:custDataLst>
    <p:extLst>
      <p:ext uri="{BB962C8B-B14F-4D97-AF65-F5344CB8AC3E}">
        <p14:creationId xmlns:p14="http://schemas.microsoft.com/office/powerpoint/2010/main" val="359188940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2"/>
          <p:cNvSpPr>
            <a:spLocks noGrp="1" noChangeArrowheads="1"/>
          </p:cNvSpPr>
          <p:nvPr>
            <p:ph type="body" idx="4294967295"/>
          </p:nvPr>
        </p:nvSpPr>
        <p:spPr>
          <a:xfrm>
            <a:off x="0" y="1347788"/>
            <a:ext cx="8534400" cy="5245100"/>
          </a:xfrm>
        </p:spPr>
        <p:txBody>
          <a:bodyPr/>
          <a:lstStyle/>
          <a:p>
            <a:pPr marL="407988" lvl="1" indent="-293688" eaLnBrk="1" hangingPunct="1">
              <a:lnSpc>
                <a:spcPct val="90000"/>
              </a:lnSpc>
              <a:buFont typeface="Wingdings" pitchFamily="84" charset="2"/>
              <a:buChar char="§"/>
            </a:pPr>
            <a:r>
              <a:rPr lang="en-US" sz="2800" smtClean="0"/>
              <a:t>Meiosis is a process that converts diploid nuclei to haploid nuclei.</a:t>
            </a:r>
          </a:p>
          <a:p>
            <a:pPr marL="927100" lvl="2" indent="-368300" eaLnBrk="1" hangingPunct="1">
              <a:lnSpc>
                <a:spcPct val="90000"/>
              </a:lnSpc>
            </a:pPr>
            <a:r>
              <a:rPr lang="en-US" sz="2400" b="1" smtClean="0"/>
              <a:t>Diploid cells</a:t>
            </a:r>
            <a:r>
              <a:rPr lang="en-US" sz="2400" smtClean="0"/>
              <a:t> have two homologous sets of chromosomes.</a:t>
            </a:r>
          </a:p>
          <a:p>
            <a:pPr marL="927100" lvl="2" indent="-368300" eaLnBrk="1" hangingPunct="1">
              <a:lnSpc>
                <a:spcPct val="90000"/>
              </a:lnSpc>
            </a:pPr>
            <a:r>
              <a:rPr lang="en-US" sz="2400" b="1" smtClean="0"/>
              <a:t>Haploid cells</a:t>
            </a:r>
            <a:r>
              <a:rPr lang="en-US" sz="2400" smtClean="0"/>
              <a:t> have one set of chromosomes.</a:t>
            </a:r>
          </a:p>
          <a:p>
            <a:pPr marL="927100" lvl="2" indent="-368300" eaLnBrk="1" hangingPunct="1">
              <a:lnSpc>
                <a:spcPct val="90000"/>
              </a:lnSpc>
            </a:pPr>
            <a:r>
              <a:rPr lang="en-US" sz="2400" smtClean="0"/>
              <a:t>Meiosis occurs in the sex organs, producing </a:t>
            </a:r>
            <a:r>
              <a:rPr lang="en-US" sz="2400" b="1" smtClean="0"/>
              <a:t>gametes</a:t>
            </a:r>
            <a:r>
              <a:rPr lang="en-US" sz="2400" smtClean="0"/>
              <a:t>—sperm and eggs.</a:t>
            </a:r>
          </a:p>
          <a:p>
            <a:pPr marL="407988" lvl="1" indent="-293688" eaLnBrk="1" hangingPunct="1">
              <a:lnSpc>
                <a:spcPct val="90000"/>
              </a:lnSpc>
              <a:buFont typeface="Wingdings" pitchFamily="84" charset="2"/>
              <a:buChar char="§"/>
            </a:pPr>
            <a:r>
              <a:rPr lang="en-US" sz="2800" b="1" smtClean="0"/>
              <a:t>Fertilization</a:t>
            </a:r>
            <a:r>
              <a:rPr lang="en-US" sz="2800" smtClean="0"/>
              <a:t> is the union of sperm and egg.</a:t>
            </a:r>
            <a:endParaRPr lang="en-US" smtClean="0"/>
          </a:p>
          <a:p>
            <a:pPr marL="407988" lvl="1" indent="-293688" eaLnBrk="1" hangingPunct="1">
              <a:lnSpc>
                <a:spcPct val="90000"/>
              </a:lnSpc>
              <a:buFont typeface="Wingdings" pitchFamily="84" charset="2"/>
              <a:buChar char="§"/>
            </a:pPr>
            <a:r>
              <a:rPr lang="en-US" sz="2800" smtClean="0"/>
              <a:t>The </a:t>
            </a:r>
            <a:r>
              <a:rPr lang="en-US" sz="2800" b="1" smtClean="0"/>
              <a:t>zygote</a:t>
            </a:r>
            <a:r>
              <a:rPr lang="en-US" sz="2800" smtClean="0"/>
              <a:t> has a diploid chromosome number, one set from each parent.</a:t>
            </a:r>
          </a:p>
        </p:txBody>
      </p:sp>
      <p:sp>
        <p:nvSpPr>
          <p:cNvPr id="93188" name="Rectangle 4"/>
          <p:cNvSpPr>
            <a:spLocks noGrp="1" noChangeArrowheads="1"/>
          </p:cNvSpPr>
          <p:nvPr>
            <p:ph type="title" idx="4294967295"/>
          </p:nvPr>
        </p:nvSpPr>
        <p:spPr>
          <a:xfrm>
            <a:off x="0" y="104775"/>
            <a:ext cx="8534400" cy="876300"/>
          </a:xfrm>
        </p:spPr>
        <p:txBody>
          <a:bodyPr>
            <a:spAutoFit/>
          </a:bodyPr>
          <a:lstStyle/>
          <a:p>
            <a:pPr eaLnBrk="1" hangingPunct="1"/>
            <a:r>
              <a:rPr lang="en-US" sz="3200" smtClean="0"/>
              <a:t>8.12 Gametes have a single set of chromosomes</a:t>
            </a:r>
            <a:br>
              <a:rPr lang="en-US" sz="3200" smtClean="0"/>
            </a:br>
            <a:endParaRPr lang="en-US" sz="3200" smtClean="0"/>
          </a:p>
        </p:txBody>
      </p:sp>
      <p:sp>
        <p:nvSpPr>
          <p:cNvPr id="93187" name="FlagCount" hidden="1">
            <a:hlinkClick r:id="rId4" action="ppaction://hlinkfile"/>
          </p:cNvPr>
          <p:cNvSpPr>
            <a:spLocks noChangeArrowheads="1"/>
          </p:cNvSpPr>
          <p:nvPr/>
        </p:nvSpPr>
        <p:spPr bwMode="auto">
          <a:xfrm>
            <a:off x="8255000" y="254000"/>
            <a:ext cx="381000" cy="317500"/>
          </a:xfrm>
          <a:prstGeom prst="wedgeRoundRectCallout">
            <a:avLst>
              <a:gd name="adj1" fmla="val -43750"/>
              <a:gd name="adj2" fmla="val 70000"/>
              <a:gd name="adj3" fmla="val 16667"/>
            </a:avLst>
          </a:prstGeom>
          <a:solidFill>
            <a:schemeClr val="accent1">
              <a:alpha val="25098"/>
            </a:schemeClr>
          </a:solidFill>
          <a:ln w="19050">
            <a:solidFill>
              <a:schemeClr val="tx1"/>
            </a:solidFill>
            <a:miter lim="800000"/>
            <a:headEnd/>
            <a:tailEnd/>
          </a:ln>
        </p:spPr>
        <p:txBody>
          <a:bodyPr wrap="none" anchor="ctr"/>
          <a:lstStyle/>
          <a:p>
            <a:pPr algn="ctr" eaLnBrk="0" hangingPunct="0"/>
            <a:r>
              <a:rPr lang="en-US" sz="1400" b="1">
                <a:latin typeface="Tahoma" pitchFamily="84" charset="0"/>
              </a:rPr>
              <a:t>0</a:t>
            </a:r>
          </a:p>
        </p:txBody>
      </p:sp>
      <p:sp>
        <p:nvSpPr>
          <p:cNvPr id="93189" name="Line 6"/>
          <p:cNvSpPr>
            <a:spLocks noChangeShapeType="1"/>
          </p:cNvSpPr>
          <p:nvPr/>
        </p:nvSpPr>
        <p:spPr bwMode="auto">
          <a:xfrm>
            <a:off x="182563" y="6535738"/>
            <a:ext cx="8775700" cy="0"/>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93190" name="Line 4"/>
          <p:cNvSpPr>
            <a:spLocks noChangeShapeType="1"/>
          </p:cNvSpPr>
          <p:nvPr/>
        </p:nvSpPr>
        <p:spPr bwMode="auto">
          <a:xfrm>
            <a:off x="182563" y="1108075"/>
            <a:ext cx="8775700" cy="0"/>
          </a:xfrm>
          <a:prstGeom prst="line">
            <a:avLst/>
          </a:prstGeom>
          <a:noFill/>
          <a:ln w="76200">
            <a:solidFill>
              <a:schemeClr val="tx2"/>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93191" name="Text Box 6"/>
          <p:cNvSpPr txBox="1">
            <a:spLocks noChangeArrowheads="1"/>
          </p:cNvSpPr>
          <p:nvPr/>
        </p:nvSpPr>
        <p:spPr bwMode="auto">
          <a:xfrm>
            <a:off x="182563" y="6626225"/>
            <a:ext cx="8775700" cy="136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spcBef>
                <a:spcPct val="50000"/>
              </a:spcBef>
            </a:pPr>
            <a:r>
              <a:rPr lang="en-US" sz="900"/>
              <a:t>© 2012 Pearson Education, Inc.</a:t>
            </a:r>
            <a:endParaRPr lang="en-US"/>
          </a:p>
        </p:txBody>
      </p:sp>
    </p:spTree>
    <p:custDataLst>
      <p:tags r:id="rId1"/>
    </p:custDataLst>
    <p:extLst>
      <p:ext uri="{BB962C8B-B14F-4D97-AF65-F5344CB8AC3E}">
        <p14:creationId xmlns:p14="http://schemas.microsoft.com/office/powerpoint/2010/main" val="4081059199"/>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6434" name="Picture 2" descr="08_19a_Trisomy21-U"/>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7213" y="238125"/>
            <a:ext cx="8029575" cy="6584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6435" name="Rectangle 2"/>
          <p:cNvSpPr>
            <a:spLocks noChangeArrowheads="1"/>
          </p:cNvSpPr>
          <p:nvPr>
            <p:ph type="ctrTitle" idx="4294967295"/>
          </p:nvPr>
        </p:nvSpPr>
        <p:spPr>
          <a:xfrm>
            <a:off x="0" y="50800"/>
            <a:ext cx="1981200" cy="304800"/>
          </a:xfrm>
          <a:extLst>
            <a:ext uri="{91240B29-F687-4F45-9708-019B960494DF}">
              <a14:hiddenLine xmlns:a14="http://schemas.microsoft.com/office/drawing/2010/main" w="3175">
                <a:solidFill>
                  <a:srgbClr val="000000"/>
                </a:solidFill>
                <a:miter lim="800000"/>
                <a:headEnd/>
                <a:tailEnd/>
              </a14:hiddenLine>
            </a:ext>
          </a:extLst>
        </p:spPr>
        <p:txBody>
          <a:bodyPr/>
          <a:lstStyle/>
          <a:p>
            <a:pPr marL="0" indent="0" eaLnBrk="1" hangingPunct="1"/>
            <a:r>
              <a:rPr lang="en-US" sz="1200" b="0" smtClean="0">
                <a:solidFill>
                  <a:schemeClr val="tx1"/>
                </a:solidFill>
                <a:latin typeface="Arial" charset="0"/>
              </a:rPr>
              <a:t>Figure 8.19A</a:t>
            </a:r>
          </a:p>
        </p:txBody>
      </p:sp>
      <p:sp>
        <p:nvSpPr>
          <p:cNvPr id="146436" name="Text Box 3"/>
          <p:cNvSpPr txBox="1">
            <a:spLocks noChangeArrowheads="1"/>
          </p:cNvSpPr>
          <p:nvPr/>
        </p:nvSpPr>
        <p:spPr bwMode="auto">
          <a:xfrm>
            <a:off x="2038350" y="4548188"/>
            <a:ext cx="1373188" cy="280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r>
              <a:rPr lang="en-US" sz="1800" b="1"/>
              <a:t>Trisomy 21</a:t>
            </a:r>
          </a:p>
        </p:txBody>
      </p:sp>
      <p:sp>
        <p:nvSpPr>
          <p:cNvPr id="146437" name="Line 5"/>
          <p:cNvSpPr>
            <a:spLocks noChangeShapeType="1"/>
          </p:cNvSpPr>
          <p:nvPr/>
        </p:nvSpPr>
        <p:spPr bwMode="auto">
          <a:xfrm>
            <a:off x="2646363" y="4305300"/>
            <a:ext cx="0" cy="249238"/>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Tree>
    <p:extLst>
      <p:ext uri="{BB962C8B-B14F-4D97-AF65-F5344CB8AC3E}">
        <p14:creationId xmlns:p14="http://schemas.microsoft.com/office/powerpoint/2010/main" val="4019662842"/>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7458" name="Picture 2" descr="08_19aaTrisomy21-U"/>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32050" y="931863"/>
            <a:ext cx="4279900" cy="4992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7459" name="Rectangle 2"/>
          <p:cNvSpPr>
            <a:spLocks noChangeArrowheads="1"/>
          </p:cNvSpPr>
          <p:nvPr>
            <p:ph type="ctrTitle" idx="4294967295"/>
          </p:nvPr>
        </p:nvSpPr>
        <p:spPr>
          <a:xfrm>
            <a:off x="0" y="50800"/>
            <a:ext cx="1981200" cy="304800"/>
          </a:xfrm>
          <a:extLst>
            <a:ext uri="{91240B29-F687-4F45-9708-019B960494DF}">
              <a14:hiddenLine xmlns:a14="http://schemas.microsoft.com/office/drawing/2010/main" w="3175">
                <a:solidFill>
                  <a:srgbClr val="000000"/>
                </a:solidFill>
                <a:miter lim="800000"/>
                <a:headEnd/>
                <a:tailEnd/>
              </a14:hiddenLine>
            </a:ext>
          </a:extLst>
        </p:spPr>
        <p:txBody>
          <a:bodyPr/>
          <a:lstStyle/>
          <a:p>
            <a:pPr marL="0" indent="0" eaLnBrk="1" hangingPunct="1"/>
            <a:r>
              <a:rPr lang="en-US" sz="1200" b="0" smtClean="0">
                <a:solidFill>
                  <a:schemeClr val="tx1"/>
                </a:solidFill>
                <a:latin typeface="Arial" charset="0"/>
              </a:rPr>
              <a:t>Figure 8.19A_1</a:t>
            </a:r>
          </a:p>
        </p:txBody>
      </p:sp>
      <p:sp>
        <p:nvSpPr>
          <p:cNvPr id="147460" name="Text Box 3"/>
          <p:cNvSpPr txBox="1">
            <a:spLocks noChangeArrowheads="1"/>
          </p:cNvSpPr>
          <p:nvPr/>
        </p:nvSpPr>
        <p:spPr bwMode="auto">
          <a:xfrm>
            <a:off x="3975100" y="5456238"/>
            <a:ext cx="1373188" cy="280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r>
              <a:rPr lang="en-US" sz="1900" b="1"/>
              <a:t>Trisomy 21</a:t>
            </a:r>
          </a:p>
        </p:txBody>
      </p:sp>
      <p:sp>
        <p:nvSpPr>
          <p:cNvPr id="147461" name="Line 5"/>
          <p:cNvSpPr>
            <a:spLocks noChangeShapeType="1"/>
          </p:cNvSpPr>
          <p:nvPr/>
        </p:nvSpPr>
        <p:spPr bwMode="auto">
          <a:xfrm>
            <a:off x="4621213" y="5211763"/>
            <a:ext cx="0" cy="257175"/>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Tree>
    <p:extLst>
      <p:ext uri="{BB962C8B-B14F-4D97-AF65-F5344CB8AC3E}">
        <p14:creationId xmlns:p14="http://schemas.microsoft.com/office/powerpoint/2010/main" val="3712779992"/>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482" name="Rectangle 2"/>
          <p:cNvSpPr>
            <a:spLocks noChangeArrowheads="1"/>
          </p:cNvSpPr>
          <p:nvPr>
            <p:ph type="ctrTitle" idx="4294967295"/>
          </p:nvPr>
        </p:nvSpPr>
        <p:spPr>
          <a:xfrm>
            <a:off x="0" y="50800"/>
            <a:ext cx="1981200" cy="304800"/>
          </a:xfrm>
          <a:extLst>
            <a:ext uri="{91240B29-F687-4F45-9708-019B960494DF}">
              <a14:hiddenLine xmlns:a14="http://schemas.microsoft.com/office/drawing/2010/main" w="3175">
                <a:solidFill>
                  <a:srgbClr val="000000"/>
                </a:solidFill>
                <a:miter lim="800000"/>
                <a:headEnd/>
                <a:tailEnd/>
              </a14:hiddenLine>
            </a:ext>
          </a:extLst>
        </p:spPr>
        <p:txBody>
          <a:bodyPr/>
          <a:lstStyle/>
          <a:p>
            <a:pPr marL="0" indent="0" eaLnBrk="1" hangingPunct="1"/>
            <a:r>
              <a:rPr lang="en-US" sz="1200" b="0" smtClean="0">
                <a:solidFill>
                  <a:schemeClr val="tx1"/>
                </a:solidFill>
                <a:latin typeface="Arial" charset="0"/>
              </a:rPr>
              <a:t>Figure 8.19A_2</a:t>
            </a:r>
          </a:p>
        </p:txBody>
      </p:sp>
      <p:pic>
        <p:nvPicPr>
          <p:cNvPr id="148483" name="Picture 3" descr="08_19abTrisomy21-L"/>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39963" y="673100"/>
            <a:ext cx="4664075" cy="551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075158011"/>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9506" name="Picture 2" descr="08_19bTrisomy21MaternAge-U"/>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96863" y="271463"/>
            <a:ext cx="8548687" cy="6542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9507" name="Rectangle 2"/>
          <p:cNvSpPr>
            <a:spLocks noChangeArrowheads="1"/>
          </p:cNvSpPr>
          <p:nvPr>
            <p:ph type="ctrTitle" idx="4294967295"/>
          </p:nvPr>
        </p:nvSpPr>
        <p:spPr>
          <a:xfrm>
            <a:off x="0" y="50800"/>
            <a:ext cx="1981200" cy="304800"/>
          </a:xfrm>
          <a:extLst>
            <a:ext uri="{91240B29-F687-4F45-9708-019B960494DF}">
              <a14:hiddenLine xmlns:a14="http://schemas.microsoft.com/office/drawing/2010/main" w="3175">
                <a:solidFill>
                  <a:srgbClr val="000000"/>
                </a:solidFill>
                <a:miter lim="800000"/>
                <a:headEnd/>
                <a:tailEnd/>
              </a14:hiddenLine>
            </a:ext>
          </a:extLst>
        </p:spPr>
        <p:txBody>
          <a:bodyPr/>
          <a:lstStyle/>
          <a:p>
            <a:pPr marL="0" indent="0" eaLnBrk="1" hangingPunct="1"/>
            <a:r>
              <a:rPr lang="en-US" sz="1200" b="0" smtClean="0">
                <a:solidFill>
                  <a:schemeClr val="tx1"/>
                </a:solidFill>
                <a:latin typeface="Arial" charset="0"/>
              </a:rPr>
              <a:t>Figure 8.19B</a:t>
            </a:r>
          </a:p>
        </p:txBody>
      </p:sp>
      <p:sp>
        <p:nvSpPr>
          <p:cNvPr id="149508" name="Text Box 3"/>
          <p:cNvSpPr txBox="1">
            <a:spLocks noChangeArrowheads="1"/>
          </p:cNvSpPr>
          <p:nvPr/>
        </p:nvSpPr>
        <p:spPr bwMode="auto">
          <a:xfrm>
            <a:off x="4476750" y="6297613"/>
            <a:ext cx="1965325" cy="395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r>
              <a:rPr lang="en-US" sz="2200" b="1"/>
              <a:t>Age of mother</a:t>
            </a:r>
          </a:p>
        </p:txBody>
      </p:sp>
      <p:sp>
        <p:nvSpPr>
          <p:cNvPr id="149509" name="Text Box 3"/>
          <p:cNvSpPr txBox="1">
            <a:spLocks noChangeArrowheads="1"/>
          </p:cNvSpPr>
          <p:nvPr/>
        </p:nvSpPr>
        <p:spPr bwMode="auto">
          <a:xfrm>
            <a:off x="8015288" y="5897563"/>
            <a:ext cx="357187" cy="395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r>
              <a:rPr lang="en-US" sz="2200" b="1"/>
              <a:t>50</a:t>
            </a:r>
          </a:p>
        </p:txBody>
      </p:sp>
      <p:sp>
        <p:nvSpPr>
          <p:cNvPr id="149510" name="Text Box 3"/>
          <p:cNvSpPr txBox="1">
            <a:spLocks noChangeArrowheads="1"/>
          </p:cNvSpPr>
          <p:nvPr/>
        </p:nvSpPr>
        <p:spPr bwMode="auto">
          <a:xfrm>
            <a:off x="7100888" y="5897563"/>
            <a:ext cx="357187" cy="395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r>
              <a:rPr lang="en-US" sz="2200" b="1"/>
              <a:t>45</a:t>
            </a:r>
          </a:p>
        </p:txBody>
      </p:sp>
      <p:sp>
        <p:nvSpPr>
          <p:cNvPr id="149511" name="Text Box 3"/>
          <p:cNvSpPr txBox="1">
            <a:spLocks noChangeArrowheads="1"/>
          </p:cNvSpPr>
          <p:nvPr/>
        </p:nvSpPr>
        <p:spPr bwMode="auto">
          <a:xfrm>
            <a:off x="6151563" y="5897563"/>
            <a:ext cx="357187" cy="395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r>
              <a:rPr lang="en-US" sz="2200" b="1"/>
              <a:t>40</a:t>
            </a:r>
          </a:p>
        </p:txBody>
      </p:sp>
      <p:sp>
        <p:nvSpPr>
          <p:cNvPr id="149512" name="Text Box 3"/>
          <p:cNvSpPr txBox="1">
            <a:spLocks noChangeArrowheads="1"/>
          </p:cNvSpPr>
          <p:nvPr/>
        </p:nvSpPr>
        <p:spPr bwMode="auto">
          <a:xfrm>
            <a:off x="5211763" y="5897563"/>
            <a:ext cx="357187" cy="395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r>
              <a:rPr lang="en-US" sz="2200" b="1"/>
              <a:t>35</a:t>
            </a:r>
          </a:p>
        </p:txBody>
      </p:sp>
      <p:sp>
        <p:nvSpPr>
          <p:cNvPr id="149513" name="Text Box 3"/>
          <p:cNvSpPr txBox="1">
            <a:spLocks noChangeArrowheads="1"/>
          </p:cNvSpPr>
          <p:nvPr/>
        </p:nvSpPr>
        <p:spPr bwMode="auto">
          <a:xfrm>
            <a:off x="4279900" y="5897563"/>
            <a:ext cx="357188" cy="395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r>
              <a:rPr lang="en-US" sz="2200" b="1"/>
              <a:t>30</a:t>
            </a:r>
          </a:p>
        </p:txBody>
      </p:sp>
      <p:sp>
        <p:nvSpPr>
          <p:cNvPr id="149514" name="Text Box 3"/>
          <p:cNvSpPr txBox="1">
            <a:spLocks noChangeArrowheads="1"/>
          </p:cNvSpPr>
          <p:nvPr/>
        </p:nvSpPr>
        <p:spPr bwMode="auto">
          <a:xfrm>
            <a:off x="3365500" y="5897563"/>
            <a:ext cx="357188" cy="395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r>
              <a:rPr lang="en-US" sz="2200" b="1"/>
              <a:t>25</a:t>
            </a:r>
          </a:p>
        </p:txBody>
      </p:sp>
      <p:sp>
        <p:nvSpPr>
          <p:cNvPr id="149515" name="Text Box 3"/>
          <p:cNvSpPr txBox="1">
            <a:spLocks noChangeArrowheads="1"/>
          </p:cNvSpPr>
          <p:nvPr/>
        </p:nvSpPr>
        <p:spPr bwMode="auto">
          <a:xfrm>
            <a:off x="2408238" y="5897563"/>
            <a:ext cx="357187" cy="395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r>
              <a:rPr lang="en-US" sz="2200" b="1"/>
              <a:t>20</a:t>
            </a:r>
          </a:p>
        </p:txBody>
      </p:sp>
      <p:sp>
        <p:nvSpPr>
          <p:cNvPr id="149516" name="Text Box 3"/>
          <p:cNvSpPr txBox="1">
            <a:spLocks noChangeArrowheads="1"/>
          </p:cNvSpPr>
          <p:nvPr/>
        </p:nvSpPr>
        <p:spPr bwMode="auto">
          <a:xfrm>
            <a:off x="1085850" y="5573713"/>
            <a:ext cx="366713" cy="319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gn="r"/>
            <a:r>
              <a:rPr lang="en-US" sz="2200" b="1"/>
              <a:t>0</a:t>
            </a:r>
          </a:p>
        </p:txBody>
      </p:sp>
      <p:sp>
        <p:nvSpPr>
          <p:cNvPr id="149517" name="Text Box 3"/>
          <p:cNvSpPr txBox="1">
            <a:spLocks noChangeArrowheads="1"/>
          </p:cNvSpPr>
          <p:nvPr/>
        </p:nvSpPr>
        <p:spPr bwMode="auto">
          <a:xfrm>
            <a:off x="1093788" y="5022850"/>
            <a:ext cx="366712" cy="319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gn="r"/>
            <a:r>
              <a:rPr lang="en-US" sz="2200" b="1"/>
              <a:t>10</a:t>
            </a:r>
          </a:p>
        </p:txBody>
      </p:sp>
      <p:sp>
        <p:nvSpPr>
          <p:cNvPr id="149518" name="Text Box 3"/>
          <p:cNvSpPr txBox="1">
            <a:spLocks noChangeArrowheads="1"/>
          </p:cNvSpPr>
          <p:nvPr/>
        </p:nvSpPr>
        <p:spPr bwMode="auto">
          <a:xfrm>
            <a:off x="1093788" y="4479925"/>
            <a:ext cx="366712" cy="319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gn="r"/>
            <a:r>
              <a:rPr lang="en-US" sz="2200" b="1"/>
              <a:t>20</a:t>
            </a:r>
          </a:p>
        </p:txBody>
      </p:sp>
      <p:sp>
        <p:nvSpPr>
          <p:cNvPr id="149519" name="Text Box 3"/>
          <p:cNvSpPr txBox="1">
            <a:spLocks noChangeArrowheads="1"/>
          </p:cNvSpPr>
          <p:nvPr/>
        </p:nvSpPr>
        <p:spPr bwMode="auto">
          <a:xfrm>
            <a:off x="1093788" y="3948113"/>
            <a:ext cx="366712" cy="319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gn="r"/>
            <a:r>
              <a:rPr lang="en-US" sz="2200" b="1"/>
              <a:t>30</a:t>
            </a:r>
          </a:p>
        </p:txBody>
      </p:sp>
      <p:sp>
        <p:nvSpPr>
          <p:cNvPr id="149520" name="Text Box 3"/>
          <p:cNvSpPr txBox="1">
            <a:spLocks noChangeArrowheads="1"/>
          </p:cNvSpPr>
          <p:nvPr/>
        </p:nvSpPr>
        <p:spPr bwMode="auto">
          <a:xfrm>
            <a:off x="1093788" y="3395663"/>
            <a:ext cx="366712" cy="319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gn="r"/>
            <a:r>
              <a:rPr lang="en-US" sz="2200" b="1"/>
              <a:t>40</a:t>
            </a:r>
          </a:p>
        </p:txBody>
      </p:sp>
      <p:sp>
        <p:nvSpPr>
          <p:cNvPr id="149521" name="Text Box 3"/>
          <p:cNvSpPr txBox="1">
            <a:spLocks noChangeArrowheads="1"/>
          </p:cNvSpPr>
          <p:nvPr/>
        </p:nvSpPr>
        <p:spPr bwMode="auto">
          <a:xfrm>
            <a:off x="1093788" y="2862263"/>
            <a:ext cx="366712" cy="319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gn="r"/>
            <a:r>
              <a:rPr lang="en-US" sz="2200" b="1"/>
              <a:t>50</a:t>
            </a:r>
          </a:p>
        </p:txBody>
      </p:sp>
      <p:sp>
        <p:nvSpPr>
          <p:cNvPr id="149522" name="Text Box 3"/>
          <p:cNvSpPr txBox="1">
            <a:spLocks noChangeArrowheads="1"/>
          </p:cNvSpPr>
          <p:nvPr/>
        </p:nvSpPr>
        <p:spPr bwMode="auto">
          <a:xfrm>
            <a:off x="1093788" y="2311400"/>
            <a:ext cx="366712" cy="319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gn="r"/>
            <a:r>
              <a:rPr lang="en-US" sz="2200" b="1"/>
              <a:t>60</a:t>
            </a:r>
          </a:p>
        </p:txBody>
      </p:sp>
      <p:sp>
        <p:nvSpPr>
          <p:cNvPr id="149523" name="Text Box 3"/>
          <p:cNvSpPr txBox="1">
            <a:spLocks noChangeArrowheads="1"/>
          </p:cNvSpPr>
          <p:nvPr/>
        </p:nvSpPr>
        <p:spPr bwMode="auto">
          <a:xfrm>
            <a:off x="1093788" y="1768475"/>
            <a:ext cx="366712" cy="319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gn="r"/>
            <a:r>
              <a:rPr lang="en-US" sz="2200" b="1"/>
              <a:t>70</a:t>
            </a:r>
          </a:p>
        </p:txBody>
      </p:sp>
      <p:sp>
        <p:nvSpPr>
          <p:cNvPr id="149524" name="Text Box 3"/>
          <p:cNvSpPr txBox="1">
            <a:spLocks noChangeArrowheads="1"/>
          </p:cNvSpPr>
          <p:nvPr/>
        </p:nvSpPr>
        <p:spPr bwMode="auto">
          <a:xfrm>
            <a:off x="1093788" y="1231900"/>
            <a:ext cx="366712" cy="319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gn="r"/>
            <a:r>
              <a:rPr lang="en-US" sz="2200" b="1"/>
              <a:t>80</a:t>
            </a:r>
          </a:p>
        </p:txBody>
      </p:sp>
      <p:sp>
        <p:nvSpPr>
          <p:cNvPr id="149525" name="Text Box 3"/>
          <p:cNvSpPr txBox="1">
            <a:spLocks noChangeArrowheads="1"/>
          </p:cNvSpPr>
          <p:nvPr/>
        </p:nvSpPr>
        <p:spPr bwMode="auto">
          <a:xfrm>
            <a:off x="1093788" y="700088"/>
            <a:ext cx="366712" cy="319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gn="r"/>
            <a:r>
              <a:rPr lang="en-US" sz="2200" b="1"/>
              <a:t>90</a:t>
            </a:r>
          </a:p>
        </p:txBody>
      </p:sp>
      <p:sp>
        <p:nvSpPr>
          <p:cNvPr id="149526" name="Text Box 3"/>
          <p:cNvSpPr txBox="1">
            <a:spLocks noChangeArrowheads="1"/>
          </p:cNvSpPr>
          <p:nvPr/>
        </p:nvSpPr>
        <p:spPr bwMode="auto">
          <a:xfrm rot="-5400000">
            <a:off x="-1319212" y="2955925"/>
            <a:ext cx="3930650" cy="752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gn="ctr"/>
            <a:r>
              <a:rPr lang="en-US" sz="2200" b="1"/>
              <a:t>Infants with Down syndrome</a:t>
            </a:r>
          </a:p>
          <a:p>
            <a:pPr algn="ctr"/>
            <a:r>
              <a:rPr lang="en-US" sz="2200" b="1"/>
              <a:t>(per 1,000 births)</a:t>
            </a:r>
          </a:p>
        </p:txBody>
      </p:sp>
    </p:spTree>
    <p:extLst>
      <p:ext uri="{BB962C8B-B14F-4D97-AF65-F5344CB8AC3E}">
        <p14:creationId xmlns:p14="http://schemas.microsoft.com/office/powerpoint/2010/main" val="2203645461"/>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530" name="Rectangle 2"/>
          <p:cNvSpPr>
            <a:spLocks noGrp="1" noChangeArrowheads="1"/>
          </p:cNvSpPr>
          <p:nvPr>
            <p:ph type="body" idx="4294967295"/>
          </p:nvPr>
        </p:nvSpPr>
        <p:spPr>
          <a:xfrm>
            <a:off x="0" y="1308100"/>
            <a:ext cx="8867775" cy="4991100"/>
          </a:xfrm>
        </p:spPr>
        <p:txBody>
          <a:bodyPr/>
          <a:lstStyle/>
          <a:p>
            <a:pPr marL="407988" lvl="1" indent="-293688" eaLnBrk="1" hangingPunct="1">
              <a:buFont typeface="Wingdings" pitchFamily="84" charset="2"/>
              <a:buChar char="§"/>
            </a:pPr>
            <a:r>
              <a:rPr lang="en-US" sz="2800" b="1" smtClean="0"/>
              <a:t>Nondisjunction</a:t>
            </a:r>
            <a:r>
              <a:rPr lang="en-US" sz="2800" smtClean="0"/>
              <a:t> is the failure of chromosomes or chromatids to separate normally during meiosis. This can happen during</a:t>
            </a:r>
          </a:p>
          <a:p>
            <a:pPr marL="927100" lvl="2" indent="-368300" eaLnBrk="1" hangingPunct="1"/>
            <a:r>
              <a:rPr lang="en-US" sz="2400" smtClean="0"/>
              <a:t>meiosis </a:t>
            </a:r>
            <a:r>
              <a:rPr lang="en-US" sz="2400" smtClean="0">
                <a:latin typeface="Times New Roman" pitchFamily="84" charset="0"/>
              </a:rPr>
              <a:t>I</a:t>
            </a:r>
            <a:r>
              <a:rPr lang="en-US" sz="2400" smtClean="0"/>
              <a:t>, if both members of a homologous pair go to one pole or</a:t>
            </a:r>
          </a:p>
          <a:p>
            <a:pPr marL="927100" lvl="2" indent="-368300" eaLnBrk="1" hangingPunct="1"/>
            <a:r>
              <a:rPr lang="en-US" sz="2400" smtClean="0"/>
              <a:t>meiosis </a:t>
            </a:r>
            <a:r>
              <a:rPr lang="en-US" sz="2400" smtClean="0">
                <a:latin typeface="Times New Roman" pitchFamily="84" charset="0"/>
              </a:rPr>
              <a:t>II</a:t>
            </a:r>
            <a:r>
              <a:rPr lang="en-US" sz="2400" smtClean="0"/>
              <a:t> if both sister chromatids go to one pole.</a:t>
            </a:r>
          </a:p>
          <a:p>
            <a:pPr marL="407988" lvl="1" indent="-293688" eaLnBrk="1" hangingPunct="1">
              <a:buFont typeface="Wingdings" pitchFamily="84" charset="2"/>
              <a:buChar char="§"/>
            </a:pPr>
            <a:r>
              <a:rPr lang="en-US" sz="2800" smtClean="0"/>
              <a:t>Fertilization after nondisjunction yields zygotes with altered numbers of chromosomes.</a:t>
            </a:r>
            <a:endParaRPr lang="en-US" smtClean="0"/>
          </a:p>
        </p:txBody>
      </p:sp>
      <p:sp>
        <p:nvSpPr>
          <p:cNvPr id="150532" name="Rectangle 4"/>
          <p:cNvSpPr>
            <a:spLocks noGrp="1" noChangeArrowheads="1"/>
          </p:cNvSpPr>
          <p:nvPr>
            <p:ph type="title" idx="4294967295"/>
          </p:nvPr>
        </p:nvSpPr>
        <p:spPr>
          <a:xfrm>
            <a:off x="0" y="104775"/>
            <a:ext cx="8534400" cy="876300"/>
          </a:xfrm>
        </p:spPr>
        <p:txBody>
          <a:bodyPr>
            <a:spAutoFit/>
          </a:bodyPr>
          <a:lstStyle/>
          <a:p>
            <a:pPr marL="812800" indent="-812800" eaLnBrk="1" hangingPunct="1"/>
            <a:r>
              <a:rPr lang="en-US" sz="3200" smtClean="0"/>
              <a:t>8.20 Accidents during meiosis can alter </a:t>
            </a:r>
            <a:br>
              <a:rPr lang="en-US" sz="3200" smtClean="0"/>
            </a:br>
            <a:r>
              <a:rPr lang="en-US" sz="3200" smtClean="0"/>
              <a:t>chromosome number</a:t>
            </a:r>
          </a:p>
        </p:txBody>
      </p:sp>
      <p:sp>
        <p:nvSpPr>
          <p:cNvPr id="150531" name="FlagCount" hidden="1">
            <a:hlinkClick r:id="rId4" action="ppaction://hlinkfile"/>
          </p:cNvPr>
          <p:cNvSpPr>
            <a:spLocks noChangeArrowheads="1"/>
          </p:cNvSpPr>
          <p:nvPr/>
        </p:nvSpPr>
        <p:spPr bwMode="auto">
          <a:xfrm>
            <a:off x="8255000" y="254000"/>
            <a:ext cx="381000" cy="317500"/>
          </a:xfrm>
          <a:prstGeom prst="wedgeRoundRectCallout">
            <a:avLst>
              <a:gd name="adj1" fmla="val -43750"/>
              <a:gd name="adj2" fmla="val 70000"/>
              <a:gd name="adj3" fmla="val 16667"/>
            </a:avLst>
          </a:prstGeom>
          <a:solidFill>
            <a:schemeClr val="accent1">
              <a:alpha val="25098"/>
            </a:schemeClr>
          </a:solidFill>
          <a:ln w="19050">
            <a:solidFill>
              <a:schemeClr val="tx1"/>
            </a:solidFill>
            <a:miter lim="800000"/>
            <a:headEnd/>
            <a:tailEnd/>
          </a:ln>
        </p:spPr>
        <p:txBody>
          <a:bodyPr wrap="none" anchor="ctr"/>
          <a:lstStyle/>
          <a:p>
            <a:pPr algn="ctr" eaLnBrk="0" hangingPunct="0"/>
            <a:r>
              <a:rPr lang="en-US" sz="1400" b="1">
                <a:latin typeface="Tahoma" pitchFamily="84" charset="0"/>
              </a:rPr>
              <a:t>0</a:t>
            </a:r>
          </a:p>
        </p:txBody>
      </p:sp>
      <p:sp>
        <p:nvSpPr>
          <p:cNvPr id="150533" name="Line 6"/>
          <p:cNvSpPr>
            <a:spLocks noChangeShapeType="1"/>
          </p:cNvSpPr>
          <p:nvPr/>
        </p:nvSpPr>
        <p:spPr bwMode="auto">
          <a:xfrm>
            <a:off x="182563" y="6535738"/>
            <a:ext cx="8775700" cy="0"/>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150534" name="Line 4"/>
          <p:cNvSpPr>
            <a:spLocks noChangeShapeType="1"/>
          </p:cNvSpPr>
          <p:nvPr/>
        </p:nvSpPr>
        <p:spPr bwMode="auto">
          <a:xfrm>
            <a:off x="182563" y="1108075"/>
            <a:ext cx="8775700" cy="0"/>
          </a:xfrm>
          <a:prstGeom prst="line">
            <a:avLst/>
          </a:prstGeom>
          <a:noFill/>
          <a:ln w="76200">
            <a:solidFill>
              <a:schemeClr val="tx2"/>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150535" name="Text Box 6"/>
          <p:cNvSpPr txBox="1">
            <a:spLocks noChangeArrowheads="1"/>
          </p:cNvSpPr>
          <p:nvPr/>
        </p:nvSpPr>
        <p:spPr bwMode="auto">
          <a:xfrm>
            <a:off x="182563" y="6626225"/>
            <a:ext cx="8775700" cy="136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spcBef>
                <a:spcPct val="50000"/>
              </a:spcBef>
            </a:pPr>
            <a:r>
              <a:rPr lang="en-US" sz="900"/>
              <a:t>© 2012 Pearson Education, Inc.</a:t>
            </a:r>
            <a:endParaRPr lang="en-US"/>
          </a:p>
        </p:txBody>
      </p:sp>
    </p:spTree>
    <p:custDataLst>
      <p:tags r:id="rId1"/>
    </p:custDataLst>
    <p:extLst>
      <p:ext uri="{BB962C8B-B14F-4D97-AF65-F5344CB8AC3E}">
        <p14:creationId xmlns:p14="http://schemas.microsoft.com/office/powerpoint/2010/main" val="1943668450"/>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1554" name="Picture 2" descr="08_20aNondisjunctionMI_1-U"/>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25525" y="212725"/>
            <a:ext cx="7091363" cy="6584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1555" name="Rectangle 2"/>
          <p:cNvSpPr>
            <a:spLocks noChangeArrowheads="1"/>
          </p:cNvSpPr>
          <p:nvPr>
            <p:ph type="ctrTitle" idx="4294967295"/>
          </p:nvPr>
        </p:nvSpPr>
        <p:spPr>
          <a:xfrm>
            <a:off x="0" y="50800"/>
            <a:ext cx="1981200" cy="304800"/>
          </a:xfrm>
          <a:extLst>
            <a:ext uri="{91240B29-F687-4F45-9708-019B960494DF}">
              <a14:hiddenLine xmlns:a14="http://schemas.microsoft.com/office/drawing/2010/main" w="3175">
                <a:solidFill>
                  <a:srgbClr val="000000"/>
                </a:solidFill>
                <a:miter lim="800000"/>
                <a:headEnd/>
                <a:tailEnd/>
              </a14:hiddenLine>
            </a:ext>
          </a:extLst>
        </p:spPr>
        <p:txBody>
          <a:bodyPr/>
          <a:lstStyle/>
          <a:p>
            <a:pPr marL="0" indent="0" eaLnBrk="1" hangingPunct="1"/>
            <a:r>
              <a:rPr lang="en-US" sz="1200" b="0" smtClean="0">
                <a:solidFill>
                  <a:schemeClr val="tx1"/>
                </a:solidFill>
                <a:latin typeface="Arial" charset="0"/>
              </a:rPr>
              <a:t>Figure 8.20A_s1</a:t>
            </a:r>
          </a:p>
        </p:txBody>
      </p:sp>
      <p:sp>
        <p:nvSpPr>
          <p:cNvPr id="151556" name="Text Box 3"/>
          <p:cNvSpPr txBox="1">
            <a:spLocks noChangeArrowheads="1"/>
          </p:cNvSpPr>
          <p:nvPr/>
        </p:nvSpPr>
        <p:spPr bwMode="auto">
          <a:xfrm>
            <a:off x="2286000" y="1614488"/>
            <a:ext cx="1804988" cy="344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r>
              <a:rPr lang="en-US" sz="1800" b="1"/>
              <a:t>Nondisjunction</a:t>
            </a:r>
          </a:p>
        </p:txBody>
      </p:sp>
      <p:sp>
        <p:nvSpPr>
          <p:cNvPr id="151557" name="Line 5"/>
          <p:cNvSpPr>
            <a:spLocks noChangeShapeType="1"/>
          </p:cNvSpPr>
          <p:nvPr/>
        </p:nvSpPr>
        <p:spPr bwMode="auto">
          <a:xfrm>
            <a:off x="4013200" y="1784350"/>
            <a:ext cx="869950"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51558" name="Text Box 3"/>
          <p:cNvSpPr txBox="1">
            <a:spLocks noChangeArrowheads="1"/>
          </p:cNvSpPr>
          <p:nvPr/>
        </p:nvSpPr>
        <p:spPr bwMode="auto">
          <a:xfrm>
            <a:off x="1193800" y="261938"/>
            <a:ext cx="1042988" cy="344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r>
              <a:rPr lang="en-US" sz="1800" b="1"/>
              <a:t>M</a:t>
            </a:r>
            <a:r>
              <a:rPr lang="en-US" sz="1500" b="1"/>
              <a:t>EIOSIS</a:t>
            </a:r>
            <a:r>
              <a:rPr lang="en-US" sz="1800" b="1"/>
              <a:t> </a:t>
            </a:r>
            <a:r>
              <a:rPr lang="en-US" sz="1800" b="1">
                <a:latin typeface="Times New Roman" pitchFamily="84" charset="0"/>
              </a:rPr>
              <a:t>I</a:t>
            </a:r>
            <a:endParaRPr lang="en-US" sz="1800" b="1"/>
          </a:p>
        </p:txBody>
      </p:sp>
    </p:spTree>
    <p:extLst>
      <p:ext uri="{BB962C8B-B14F-4D97-AF65-F5344CB8AC3E}">
        <p14:creationId xmlns:p14="http://schemas.microsoft.com/office/powerpoint/2010/main" val="1218050595"/>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2578" name="Picture 2" descr="08_20aNondisjunctionMI_2-U"/>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25525" y="212725"/>
            <a:ext cx="7091363" cy="6584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2579" name="Rectangle 2"/>
          <p:cNvSpPr>
            <a:spLocks noChangeArrowheads="1"/>
          </p:cNvSpPr>
          <p:nvPr>
            <p:ph type="ctrTitle" idx="4294967295"/>
          </p:nvPr>
        </p:nvSpPr>
        <p:spPr>
          <a:xfrm>
            <a:off x="0" y="50800"/>
            <a:ext cx="1981200" cy="304800"/>
          </a:xfrm>
          <a:extLst>
            <a:ext uri="{91240B29-F687-4F45-9708-019B960494DF}">
              <a14:hiddenLine xmlns:a14="http://schemas.microsoft.com/office/drawing/2010/main" w="3175">
                <a:solidFill>
                  <a:srgbClr val="000000"/>
                </a:solidFill>
                <a:miter lim="800000"/>
                <a:headEnd/>
                <a:tailEnd/>
              </a14:hiddenLine>
            </a:ext>
          </a:extLst>
        </p:spPr>
        <p:txBody>
          <a:bodyPr/>
          <a:lstStyle/>
          <a:p>
            <a:pPr marL="0" indent="0" eaLnBrk="1" hangingPunct="1"/>
            <a:r>
              <a:rPr lang="en-US" sz="1200" b="0" smtClean="0">
                <a:solidFill>
                  <a:schemeClr val="tx1"/>
                </a:solidFill>
                <a:latin typeface="Arial" charset="0"/>
              </a:rPr>
              <a:t>Figure 8.20A_s2</a:t>
            </a:r>
          </a:p>
        </p:txBody>
      </p:sp>
      <p:sp>
        <p:nvSpPr>
          <p:cNvPr id="152580" name="Text Box 3"/>
          <p:cNvSpPr txBox="1">
            <a:spLocks noChangeArrowheads="1"/>
          </p:cNvSpPr>
          <p:nvPr/>
        </p:nvSpPr>
        <p:spPr bwMode="auto">
          <a:xfrm>
            <a:off x="2286000" y="1614488"/>
            <a:ext cx="1804988" cy="344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r>
              <a:rPr lang="en-US" sz="1800" b="1"/>
              <a:t>Nondisjunction</a:t>
            </a:r>
          </a:p>
        </p:txBody>
      </p:sp>
      <p:sp>
        <p:nvSpPr>
          <p:cNvPr id="152581" name="Line 5"/>
          <p:cNvSpPr>
            <a:spLocks noChangeShapeType="1"/>
          </p:cNvSpPr>
          <p:nvPr/>
        </p:nvSpPr>
        <p:spPr bwMode="auto">
          <a:xfrm>
            <a:off x="4013200" y="1784350"/>
            <a:ext cx="869950"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52582" name="Text Box 3"/>
          <p:cNvSpPr txBox="1">
            <a:spLocks noChangeArrowheads="1"/>
          </p:cNvSpPr>
          <p:nvPr/>
        </p:nvSpPr>
        <p:spPr bwMode="auto">
          <a:xfrm>
            <a:off x="1193800" y="261938"/>
            <a:ext cx="1042988" cy="344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r>
              <a:rPr lang="en-US" sz="1800" b="1"/>
              <a:t>M</a:t>
            </a:r>
            <a:r>
              <a:rPr lang="en-US" sz="1500" b="1"/>
              <a:t>EIOSIS</a:t>
            </a:r>
            <a:r>
              <a:rPr lang="en-US" sz="1800" b="1"/>
              <a:t> </a:t>
            </a:r>
            <a:r>
              <a:rPr lang="en-US" sz="1800" b="1">
                <a:latin typeface="Times New Roman" pitchFamily="84" charset="0"/>
              </a:rPr>
              <a:t>I</a:t>
            </a:r>
            <a:endParaRPr lang="en-US" sz="1800" b="1"/>
          </a:p>
        </p:txBody>
      </p:sp>
      <p:sp>
        <p:nvSpPr>
          <p:cNvPr id="152583" name="Text Box 3"/>
          <p:cNvSpPr txBox="1">
            <a:spLocks noChangeArrowheads="1"/>
          </p:cNvSpPr>
          <p:nvPr/>
        </p:nvSpPr>
        <p:spPr bwMode="auto">
          <a:xfrm>
            <a:off x="1193800" y="2471738"/>
            <a:ext cx="1042988" cy="344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r>
              <a:rPr lang="en-US" sz="1800" b="1"/>
              <a:t>M</a:t>
            </a:r>
            <a:r>
              <a:rPr lang="en-US" sz="1500" b="1"/>
              <a:t>EIOSIS</a:t>
            </a:r>
            <a:r>
              <a:rPr lang="en-US" sz="1800" b="1"/>
              <a:t> </a:t>
            </a:r>
            <a:r>
              <a:rPr lang="en-US" sz="1800" b="1">
                <a:latin typeface="Times New Roman" pitchFamily="84" charset="0"/>
              </a:rPr>
              <a:t>II</a:t>
            </a:r>
          </a:p>
        </p:txBody>
      </p:sp>
      <p:sp>
        <p:nvSpPr>
          <p:cNvPr id="152584" name="Text Box 3"/>
          <p:cNvSpPr txBox="1">
            <a:spLocks noChangeArrowheads="1"/>
          </p:cNvSpPr>
          <p:nvPr/>
        </p:nvSpPr>
        <p:spPr bwMode="auto">
          <a:xfrm>
            <a:off x="2216150" y="3322638"/>
            <a:ext cx="1144588" cy="534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nSpc>
                <a:spcPct val="90000"/>
              </a:lnSpc>
            </a:pPr>
            <a:r>
              <a:rPr lang="en-US" sz="1800" b="1"/>
              <a:t>Normal</a:t>
            </a:r>
          </a:p>
          <a:p>
            <a:pPr>
              <a:lnSpc>
                <a:spcPct val="90000"/>
              </a:lnSpc>
            </a:pPr>
            <a:r>
              <a:rPr lang="en-US" sz="1800" b="1"/>
              <a:t>meiosis </a:t>
            </a:r>
            <a:r>
              <a:rPr lang="en-US" sz="1800" b="1">
                <a:latin typeface="Times New Roman" pitchFamily="84" charset="0"/>
              </a:rPr>
              <a:t>II</a:t>
            </a:r>
            <a:endParaRPr lang="en-US" sz="1800" b="1"/>
          </a:p>
        </p:txBody>
      </p:sp>
    </p:spTree>
    <p:extLst>
      <p:ext uri="{BB962C8B-B14F-4D97-AF65-F5344CB8AC3E}">
        <p14:creationId xmlns:p14="http://schemas.microsoft.com/office/powerpoint/2010/main" val="3037095895"/>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02" name="Picture 2" descr="08_20aNondisjunctionMI_3-U"/>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25525" y="212725"/>
            <a:ext cx="7091363" cy="6584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3603" name="Rectangle 2"/>
          <p:cNvSpPr>
            <a:spLocks noChangeArrowheads="1"/>
          </p:cNvSpPr>
          <p:nvPr>
            <p:ph type="ctrTitle" idx="4294967295"/>
          </p:nvPr>
        </p:nvSpPr>
        <p:spPr>
          <a:xfrm>
            <a:off x="0" y="50800"/>
            <a:ext cx="1981200" cy="304800"/>
          </a:xfrm>
          <a:extLst>
            <a:ext uri="{91240B29-F687-4F45-9708-019B960494DF}">
              <a14:hiddenLine xmlns:a14="http://schemas.microsoft.com/office/drawing/2010/main" w="3175">
                <a:solidFill>
                  <a:srgbClr val="000000"/>
                </a:solidFill>
                <a:miter lim="800000"/>
                <a:headEnd/>
                <a:tailEnd/>
              </a14:hiddenLine>
            </a:ext>
          </a:extLst>
        </p:spPr>
        <p:txBody>
          <a:bodyPr/>
          <a:lstStyle/>
          <a:p>
            <a:pPr marL="0" indent="0" eaLnBrk="1" hangingPunct="1"/>
            <a:r>
              <a:rPr lang="en-US" sz="1200" b="0" smtClean="0">
                <a:solidFill>
                  <a:schemeClr val="tx1"/>
                </a:solidFill>
                <a:latin typeface="Arial" charset="0"/>
              </a:rPr>
              <a:t>Figure 8.20A_s3</a:t>
            </a:r>
          </a:p>
        </p:txBody>
      </p:sp>
      <p:sp>
        <p:nvSpPr>
          <p:cNvPr id="153604" name="Text Box 3"/>
          <p:cNvSpPr txBox="1">
            <a:spLocks noChangeArrowheads="1"/>
          </p:cNvSpPr>
          <p:nvPr/>
        </p:nvSpPr>
        <p:spPr bwMode="auto">
          <a:xfrm>
            <a:off x="2286000" y="1614488"/>
            <a:ext cx="1804988" cy="344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r>
              <a:rPr lang="en-US" sz="1800" b="1"/>
              <a:t>Nondisjunction</a:t>
            </a:r>
          </a:p>
        </p:txBody>
      </p:sp>
      <p:sp>
        <p:nvSpPr>
          <p:cNvPr id="153605" name="Line 5"/>
          <p:cNvSpPr>
            <a:spLocks noChangeShapeType="1"/>
          </p:cNvSpPr>
          <p:nvPr/>
        </p:nvSpPr>
        <p:spPr bwMode="auto">
          <a:xfrm>
            <a:off x="4013200" y="1784350"/>
            <a:ext cx="869950"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53606" name="Text Box 3"/>
          <p:cNvSpPr txBox="1">
            <a:spLocks noChangeArrowheads="1"/>
          </p:cNvSpPr>
          <p:nvPr/>
        </p:nvSpPr>
        <p:spPr bwMode="auto">
          <a:xfrm>
            <a:off x="1193800" y="261938"/>
            <a:ext cx="1042988" cy="344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r>
              <a:rPr lang="en-US" sz="1800" b="1"/>
              <a:t>M</a:t>
            </a:r>
            <a:r>
              <a:rPr lang="en-US" sz="1500" b="1"/>
              <a:t>EIOSIS</a:t>
            </a:r>
            <a:r>
              <a:rPr lang="en-US" sz="1800" b="1"/>
              <a:t> </a:t>
            </a:r>
            <a:r>
              <a:rPr lang="en-US" sz="1800" b="1">
                <a:latin typeface="Times New Roman" pitchFamily="84" charset="0"/>
              </a:rPr>
              <a:t>I</a:t>
            </a:r>
            <a:endParaRPr lang="en-US" sz="1800" b="1"/>
          </a:p>
        </p:txBody>
      </p:sp>
      <p:sp>
        <p:nvSpPr>
          <p:cNvPr id="153607" name="Text Box 3"/>
          <p:cNvSpPr txBox="1">
            <a:spLocks noChangeArrowheads="1"/>
          </p:cNvSpPr>
          <p:nvPr/>
        </p:nvSpPr>
        <p:spPr bwMode="auto">
          <a:xfrm>
            <a:off x="1193800" y="2471738"/>
            <a:ext cx="1042988" cy="344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r>
              <a:rPr lang="en-US" sz="1800" b="1"/>
              <a:t>M</a:t>
            </a:r>
            <a:r>
              <a:rPr lang="en-US" sz="1500" b="1"/>
              <a:t>EIOSIS</a:t>
            </a:r>
            <a:r>
              <a:rPr lang="en-US" sz="1800" b="1"/>
              <a:t> </a:t>
            </a:r>
            <a:r>
              <a:rPr lang="en-US" sz="1800" b="1">
                <a:latin typeface="Times New Roman" pitchFamily="84" charset="0"/>
              </a:rPr>
              <a:t>II</a:t>
            </a:r>
          </a:p>
        </p:txBody>
      </p:sp>
      <p:sp>
        <p:nvSpPr>
          <p:cNvPr id="153608" name="Text Box 3"/>
          <p:cNvSpPr txBox="1">
            <a:spLocks noChangeArrowheads="1"/>
          </p:cNvSpPr>
          <p:nvPr/>
        </p:nvSpPr>
        <p:spPr bwMode="auto">
          <a:xfrm>
            <a:off x="2216150" y="3322638"/>
            <a:ext cx="1144588" cy="534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nSpc>
                <a:spcPct val="90000"/>
              </a:lnSpc>
            </a:pPr>
            <a:r>
              <a:rPr lang="en-US" sz="1800" b="1"/>
              <a:t>Normal</a:t>
            </a:r>
          </a:p>
          <a:p>
            <a:pPr>
              <a:lnSpc>
                <a:spcPct val="90000"/>
              </a:lnSpc>
            </a:pPr>
            <a:r>
              <a:rPr lang="en-US" sz="1800" b="1"/>
              <a:t>meiosis </a:t>
            </a:r>
            <a:r>
              <a:rPr lang="en-US" sz="1800" b="1">
                <a:latin typeface="Times New Roman" pitchFamily="84" charset="0"/>
              </a:rPr>
              <a:t>II</a:t>
            </a:r>
            <a:endParaRPr lang="en-US" sz="1800" b="1"/>
          </a:p>
        </p:txBody>
      </p:sp>
      <p:sp>
        <p:nvSpPr>
          <p:cNvPr id="153609" name="Text Box 3"/>
          <p:cNvSpPr txBox="1">
            <a:spLocks noChangeArrowheads="1"/>
          </p:cNvSpPr>
          <p:nvPr/>
        </p:nvSpPr>
        <p:spPr bwMode="auto">
          <a:xfrm>
            <a:off x="1143000" y="5240338"/>
            <a:ext cx="1144588" cy="249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nSpc>
                <a:spcPct val="90000"/>
              </a:lnSpc>
            </a:pPr>
            <a:r>
              <a:rPr lang="en-US" sz="1800" b="1"/>
              <a:t>Gametes</a:t>
            </a:r>
          </a:p>
        </p:txBody>
      </p:sp>
      <p:sp>
        <p:nvSpPr>
          <p:cNvPr id="153610" name="Text Box 3"/>
          <p:cNvSpPr txBox="1">
            <a:spLocks noChangeArrowheads="1"/>
          </p:cNvSpPr>
          <p:nvPr/>
        </p:nvSpPr>
        <p:spPr bwMode="auto">
          <a:xfrm>
            <a:off x="1219200" y="5767388"/>
            <a:ext cx="1703388" cy="477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gn="ctr">
              <a:lnSpc>
                <a:spcPct val="90000"/>
              </a:lnSpc>
            </a:pPr>
            <a:r>
              <a:rPr lang="en-US" sz="1800" b="1"/>
              <a:t>Number of</a:t>
            </a:r>
          </a:p>
          <a:p>
            <a:pPr algn="ctr">
              <a:lnSpc>
                <a:spcPct val="90000"/>
              </a:lnSpc>
            </a:pPr>
            <a:r>
              <a:rPr lang="en-US" sz="1800" b="1"/>
              <a:t>chromosomes</a:t>
            </a:r>
          </a:p>
        </p:txBody>
      </p:sp>
      <p:sp>
        <p:nvSpPr>
          <p:cNvPr id="153611" name="Text Box 3"/>
          <p:cNvSpPr txBox="1">
            <a:spLocks noChangeArrowheads="1"/>
          </p:cNvSpPr>
          <p:nvPr/>
        </p:nvSpPr>
        <p:spPr bwMode="auto">
          <a:xfrm>
            <a:off x="4076700" y="6361113"/>
            <a:ext cx="2332038" cy="249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nSpc>
                <a:spcPct val="90000"/>
              </a:lnSpc>
            </a:pPr>
            <a:r>
              <a:rPr lang="en-US" sz="1800" b="1"/>
              <a:t>Abnormal gametes</a:t>
            </a:r>
          </a:p>
        </p:txBody>
      </p:sp>
      <p:sp>
        <p:nvSpPr>
          <p:cNvPr id="153612" name="Text Box 3"/>
          <p:cNvSpPr txBox="1">
            <a:spLocks noChangeArrowheads="1"/>
          </p:cNvSpPr>
          <p:nvPr/>
        </p:nvSpPr>
        <p:spPr bwMode="auto">
          <a:xfrm>
            <a:off x="3219450" y="5859463"/>
            <a:ext cx="630238" cy="249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nSpc>
                <a:spcPct val="90000"/>
              </a:lnSpc>
            </a:pPr>
            <a:r>
              <a:rPr lang="en-US" sz="1800" b="1" i="1"/>
              <a:t>n</a:t>
            </a:r>
            <a:r>
              <a:rPr lang="en-US" sz="1800" b="1"/>
              <a:t> </a:t>
            </a:r>
            <a:r>
              <a:rPr lang="en-US" sz="1800" b="1">
                <a:sym typeface="Symbol" pitchFamily="84" charset="2"/>
              </a:rPr>
              <a:t></a:t>
            </a:r>
            <a:r>
              <a:rPr lang="en-US" sz="1800" b="1"/>
              <a:t> 1</a:t>
            </a:r>
          </a:p>
        </p:txBody>
      </p:sp>
      <p:sp>
        <p:nvSpPr>
          <p:cNvPr id="153613" name="Text Box 3"/>
          <p:cNvSpPr txBox="1">
            <a:spLocks noChangeArrowheads="1"/>
          </p:cNvSpPr>
          <p:nvPr/>
        </p:nvSpPr>
        <p:spPr bwMode="auto">
          <a:xfrm>
            <a:off x="4292600" y="5859463"/>
            <a:ext cx="630238" cy="249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nSpc>
                <a:spcPct val="90000"/>
              </a:lnSpc>
            </a:pPr>
            <a:r>
              <a:rPr lang="en-US" sz="1800" b="1" i="1"/>
              <a:t>n</a:t>
            </a:r>
            <a:r>
              <a:rPr lang="en-US" sz="1800" b="1"/>
              <a:t> </a:t>
            </a:r>
            <a:r>
              <a:rPr lang="en-US" sz="1800" b="1">
                <a:sym typeface="Symbol" pitchFamily="84" charset="2"/>
              </a:rPr>
              <a:t></a:t>
            </a:r>
            <a:r>
              <a:rPr lang="en-US" sz="1800" b="1"/>
              <a:t> 1</a:t>
            </a:r>
          </a:p>
        </p:txBody>
      </p:sp>
      <p:sp>
        <p:nvSpPr>
          <p:cNvPr id="153614" name="Text Box 3"/>
          <p:cNvSpPr txBox="1">
            <a:spLocks noChangeArrowheads="1"/>
          </p:cNvSpPr>
          <p:nvPr/>
        </p:nvSpPr>
        <p:spPr bwMode="auto">
          <a:xfrm>
            <a:off x="5435600" y="5859463"/>
            <a:ext cx="630238" cy="249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nSpc>
                <a:spcPct val="90000"/>
              </a:lnSpc>
            </a:pPr>
            <a:r>
              <a:rPr lang="en-US" sz="1800" b="1" i="1"/>
              <a:t>n</a:t>
            </a:r>
            <a:r>
              <a:rPr lang="en-US" sz="1800" b="1"/>
              <a:t> </a:t>
            </a:r>
            <a:r>
              <a:rPr lang="en-US" sz="1800" b="1">
                <a:sym typeface="Symbol" pitchFamily="84" charset="2"/>
              </a:rPr>
              <a:t></a:t>
            </a:r>
            <a:r>
              <a:rPr lang="en-US" sz="1800" b="1"/>
              <a:t> 1</a:t>
            </a:r>
          </a:p>
        </p:txBody>
      </p:sp>
      <p:sp>
        <p:nvSpPr>
          <p:cNvPr id="153615" name="Text Box 3"/>
          <p:cNvSpPr txBox="1">
            <a:spLocks noChangeArrowheads="1"/>
          </p:cNvSpPr>
          <p:nvPr/>
        </p:nvSpPr>
        <p:spPr bwMode="auto">
          <a:xfrm>
            <a:off x="6407150" y="5859463"/>
            <a:ext cx="630238" cy="249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nSpc>
                <a:spcPct val="90000"/>
              </a:lnSpc>
            </a:pPr>
            <a:r>
              <a:rPr lang="en-US" sz="1800" b="1" i="1"/>
              <a:t>n</a:t>
            </a:r>
            <a:r>
              <a:rPr lang="en-US" sz="1800" b="1"/>
              <a:t> </a:t>
            </a:r>
            <a:r>
              <a:rPr lang="en-US" sz="1800" b="1">
                <a:sym typeface="Symbol" pitchFamily="84" charset="2"/>
              </a:rPr>
              <a:t></a:t>
            </a:r>
            <a:r>
              <a:rPr lang="en-US" sz="1800" b="1"/>
              <a:t> 1</a:t>
            </a:r>
          </a:p>
        </p:txBody>
      </p:sp>
      <p:sp>
        <p:nvSpPr>
          <p:cNvPr id="153616" name="AutoShape 16"/>
          <p:cNvSpPr>
            <a:spLocks/>
          </p:cNvSpPr>
          <p:nvPr/>
        </p:nvSpPr>
        <p:spPr bwMode="auto">
          <a:xfrm rot="5400000">
            <a:off x="5000625" y="4162425"/>
            <a:ext cx="203200" cy="4133850"/>
          </a:xfrm>
          <a:prstGeom prst="rightBrace">
            <a:avLst>
              <a:gd name="adj1" fmla="val 27784"/>
              <a:gd name="adj2" fmla="val 50000"/>
            </a:avLst>
          </a:prstGeom>
          <a:noFill/>
          <a:ln w="1270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Tree>
    <p:extLst>
      <p:ext uri="{BB962C8B-B14F-4D97-AF65-F5344CB8AC3E}">
        <p14:creationId xmlns:p14="http://schemas.microsoft.com/office/powerpoint/2010/main" val="1230190741"/>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4626" name="Picture 2" descr="08_20bNondisjunctMII_1-U"/>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77988" y="136525"/>
            <a:ext cx="5786437" cy="6584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4627" name="Rectangle 2"/>
          <p:cNvSpPr>
            <a:spLocks noChangeArrowheads="1"/>
          </p:cNvSpPr>
          <p:nvPr>
            <p:ph type="ctrTitle" idx="4294967295"/>
          </p:nvPr>
        </p:nvSpPr>
        <p:spPr>
          <a:xfrm>
            <a:off x="0" y="50800"/>
            <a:ext cx="1981200" cy="304800"/>
          </a:xfrm>
          <a:extLst>
            <a:ext uri="{91240B29-F687-4F45-9708-019B960494DF}">
              <a14:hiddenLine xmlns:a14="http://schemas.microsoft.com/office/drawing/2010/main" w="3175">
                <a:solidFill>
                  <a:srgbClr val="000000"/>
                </a:solidFill>
                <a:miter lim="800000"/>
                <a:headEnd/>
                <a:tailEnd/>
              </a14:hiddenLine>
            </a:ext>
          </a:extLst>
        </p:spPr>
        <p:txBody>
          <a:bodyPr/>
          <a:lstStyle/>
          <a:p>
            <a:pPr marL="0" indent="0" eaLnBrk="1" hangingPunct="1"/>
            <a:r>
              <a:rPr lang="en-US" sz="1200" b="0" smtClean="0">
                <a:solidFill>
                  <a:schemeClr val="tx1"/>
                </a:solidFill>
                <a:latin typeface="Arial" charset="0"/>
              </a:rPr>
              <a:t>Figure 8.20B_s1</a:t>
            </a:r>
          </a:p>
        </p:txBody>
      </p:sp>
      <p:sp>
        <p:nvSpPr>
          <p:cNvPr id="154628" name="Text Box 3"/>
          <p:cNvSpPr txBox="1">
            <a:spLocks noChangeArrowheads="1"/>
          </p:cNvSpPr>
          <p:nvPr/>
        </p:nvSpPr>
        <p:spPr bwMode="auto">
          <a:xfrm>
            <a:off x="3575050" y="1284288"/>
            <a:ext cx="1030288" cy="534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nSpc>
                <a:spcPct val="90000"/>
              </a:lnSpc>
            </a:pPr>
            <a:r>
              <a:rPr lang="en-US" sz="1800" b="1"/>
              <a:t>Normal</a:t>
            </a:r>
          </a:p>
          <a:p>
            <a:pPr>
              <a:lnSpc>
                <a:spcPct val="90000"/>
              </a:lnSpc>
            </a:pPr>
            <a:r>
              <a:rPr lang="en-US" sz="1800" b="1"/>
              <a:t>meiosis </a:t>
            </a:r>
            <a:r>
              <a:rPr lang="en-US" sz="1800" b="1">
                <a:latin typeface="Times New Roman" pitchFamily="84" charset="0"/>
              </a:rPr>
              <a:t>I</a:t>
            </a:r>
          </a:p>
        </p:txBody>
      </p:sp>
      <p:sp>
        <p:nvSpPr>
          <p:cNvPr id="154629" name="Text Box 3"/>
          <p:cNvSpPr txBox="1">
            <a:spLocks noChangeArrowheads="1"/>
          </p:cNvSpPr>
          <p:nvPr/>
        </p:nvSpPr>
        <p:spPr bwMode="auto">
          <a:xfrm>
            <a:off x="1873250" y="185738"/>
            <a:ext cx="1042988" cy="344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r>
              <a:rPr lang="en-US" sz="1800" b="1"/>
              <a:t>M</a:t>
            </a:r>
            <a:r>
              <a:rPr lang="en-US" sz="1500" b="1"/>
              <a:t>EIOSIS</a:t>
            </a:r>
            <a:r>
              <a:rPr lang="en-US" sz="1800" b="1"/>
              <a:t> </a:t>
            </a:r>
            <a:r>
              <a:rPr lang="en-US" sz="1800" b="1">
                <a:latin typeface="Times New Roman" pitchFamily="84" charset="0"/>
              </a:rPr>
              <a:t>I</a:t>
            </a:r>
            <a:endParaRPr lang="en-US" sz="1800" b="1"/>
          </a:p>
        </p:txBody>
      </p:sp>
    </p:spTree>
    <p:extLst>
      <p:ext uri="{BB962C8B-B14F-4D97-AF65-F5344CB8AC3E}">
        <p14:creationId xmlns:p14="http://schemas.microsoft.com/office/powerpoint/2010/main" val="3311944410"/>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5650" name="Picture 2" descr="08_20bNondisjunctMII_2-U"/>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77988" y="136525"/>
            <a:ext cx="5786437" cy="6584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5651" name="Rectangle 2"/>
          <p:cNvSpPr>
            <a:spLocks noChangeArrowheads="1"/>
          </p:cNvSpPr>
          <p:nvPr>
            <p:ph type="ctrTitle" idx="4294967295"/>
          </p:nvPr>
        </p:nvSpPr>
        <p:spPr>
          <a:xfrm>
            <a:off x="0" y="50800"/>
            <a:ext cx="1981200" cy="304800"/>
          </a:xfrm>
          <a:extLst>
            <a:ext uri="{91240B29-F687-4F45-9708-019B960494DF}">
              <a14:hiddenLine xmlns:a14="http://schemas.microsoft.com/office/drawing/2010/main" w="3175">
                <a:solidFill>
                  <a:srgbClr val="000000"/>
                </a:solidFill>
                <a:miter lim="800000"/>
                <a:headEnd/>
                <a:tailEnd/>
              </a14:hiddenLine>
            </a:ext>
          </a:extLst>
        </p:spPr>
        <p:txBody>
          <a:bodyPr/>
          <a:lstStyle/>
          <a:p>
            <a:pPr marL="0" indent="0" eaLnBrk="1" hangingPunct="1"/>
            <a:r>
              <a:rPr lang="en-US" sz="1200" b="0" smtClean="0">
                <a:solidFill>
                  <a:schemeClr val="tx1"/>
                </a:solidFill>
                <a:latin typeface="Arial" charset="0"/>
              </a:rPr>
              <a:t>Figure 8.20B_s2</a:t>
            </a:r>
          </a:p>
        </p:txBody>
      </p:sp>
      <p:sp>
        <p:nvSpPr>
          <p:cNvPr id="155652" name="Text Box 3"/>
          <p:cNvSpPr txBox="1">
            <a:spLocks noChangeArrowheads="1"/>
          </p:cNvSpPr>
          <p:nvPr/>
        </p:nvSpPr>
        <p:spPr bwMode="auto">
          <a:xfrm>
            <a:off x="3575050" y="1284288"/>
            <a:ext cx="1030288" cy="534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nSpc>
                <a:spcPct val="90000"/>
              </a:lnSpc>
            </a:pPr>
            <a:r>
              <a:rPr lang="en-US" sz="1800" b="1"/>
              <a:t>Normal</a:t>
            </a:r>
          </a:p>
          <a:p>
            <a:pPr>
              <a:lnSpc>
                <a:spcPct val="90000"/>
              </a:lnSpc>
            </a:pPr>
            <a:r>
              <a:rPr lang="en-US" sz="1800" b="1"/>
              <a:t>meiosis </a:t>
            </a:r>
            <a:r>
              <a:rPr lang="en-US" sz="1800" b="1">
                <a:latin typeface="Times New Roman" pitchFamily="84" charset="0"/>
              </a:rPr>
              <a:t>I</a:t>
            </a:r>
          </a:p>
        </p:txBody>
      </p:sp>
      <p:sp>
        <p:nvSpPr>
          <p:cNvPr id="155653" name="Text Box 3"/>
          <p:cNvSpPr txBox="1">
            <a:spLocks noChangeArrowheads="1"/>
          </p:cNvSpPr>
          <p:nvPr/>
        </p:nvSpPr>
        <p:spPr bwMode="auto">
          <a:xfrm>
            <a:off x="1873250" y="185738"/>
            <a:ext cx="1042988" cy="344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r>
              <a:rPr lang="en-US" sz="1800" b="1"/>
              <a:t>M</a:t>
            </a:r>
            <a:r>
              <a:rPr lang="en-US" sz="1500" b="1"/>
              <a:t>EIOSIS</a:t>
            </a:r>
            <a:r>
              <a:rPr lang="en-US" sz="1800" b="1"/>
              <a:t> </a:t>
            </a:r>
            <a:r>
              <a:rPr lang="en-US" sz="1800" b="1">
                <a:latin typeface="Times New Roman" pitchFamily="84" charset="0"/>
              </a:rPr>
              <a:t>I</a:t>
            </a:r>
            <a:endParaRPr lang="en-US" sz="1800" b="1"/>
          </a:p>
        </p:txBody>
      </p:sp>
      <p:sp>
        <p:nvSpPr>
          <p:cNvPr id="155654" name="Text Box 3"/>
          <p:cNvSpPr txBox="1">
            <a:spLocks noChangeArrowheads="1"/>
          </p:cNvSpPr>
          <p:nvPr/>
        </p:nvSpPr>
        <p:spPr bwMode="auto">
          <a:xfrm>
            <a:off x="1873250" y="2395538"/>
            <a:ext cx="1100138" cy="344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r>
              <a:rPr lang="en-US" sz="1800" b="1"/>
              <a:t>M</a:t>
            </a:r>
            <a:r>
              <a:rPr lang="en-US" sz="1500" b="1"/>
              <a:t>EIOSIS</a:t>
            </a:r>
            <a:r>
              <a:rPr lang="en-US" sz="1800" b="1"/>
              <a:t> </a:t>
            </a:r>
            <a:r>
              <a:rPr lang="en-US" sz="1800" b="1">
                <a:latin typeface="Times New Roman" pitchFamily="84" charset="0"/>
              </a:rPr>
              <a:t>II</a:t>
            </a:r>
          </a:p>
        </p:txBody>
      </p:sp>
      <p:sp>
        <p:nvSpPr>
          <p:cNvPr id="155655" name="Text Box 3"/>
          <p:cNvSpPr txBox="1">
            <a:spLocks noChangeArrowheads="1"/>
          </p:cNvSpPr>
          <p:nvPr/>
        </p:nvSpPr>
        <p:spPr bwMode="auto">
          <a:xfrm>
            <a:off x="1733550" y="3741738"/>
            <a:ext cx="1709738" cy="312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nSpc>
                <a:spcPct val="90000"/>
              </a:lnSpc>
            </a:pPr>
            <a:r>
              <a:rPr lang="en-US" sz="1800" b="1"/>
              <a:t>Nondisjunction</a:t>
            </a:r>
            <a:endParaRPr lang="en-US" sz="1800" b="1">
              <a:latin typeface="Times New Roman" pitchFamily="84" charset="0"/>
            </a:endParaRPr>
          </a:p>
        </p:txBody>
      </p:sp>
      <p:sp>
        <p:nvSpPr>
          <p:cNvPr id="155656" name="Line 8"/>
          <p:cNvSpPr>
            <a:spLocks noChangeShapeType="1"/>
          </p:cNvSpPr>
          <p:nvPr/>
        </p:nvSpPr>
        <p:spPr bwMode="auto">
          <a:xfrm>
            <a:off x="3435350" y="3879850"/>
            <a:ext cx="539750"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Tree>
    <p:extLst>
      <p:ext uri="{BB962C8B-B14F-4D97-AF65-F5344CB8AC3E}">
        <p14:creationId xmlns:p14="http://schemas.microsoft.com/office/powerpoint/2010/main" val="391787202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4210" name="Picture 2" descr="08_12aHumanLifeCycle-U"/>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1650" y="149225"/>
            <a:ext cx="8140700" cy="6584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4211" name="Rectangle 2"/>
          <p:cNvSpPr>
            <a:spLocks noChangeArrowheads="1"/>
          </p:cNvSpPr>
          <p:nvPr>
            <p:ph type="ctrTitle" idx="4294967295"/>
          </p:nvPr>
        </p:nvSpPr>
        <p:spPr>
          <a:xfrm>
            <a:off x="0" y="50800"/>
            <a:ext cx="1981200" cy="304800"/>
          </a:xfrm>
          <a:extLst>
            <a:ext uri="{91240B29-F687-4F45-9708-019B960494DF}">
              <a14:hiddenLine xmlns:a14="http://schemas.microsoft.com/office/drawing/2010/main" w="3175">
                <a:solidFill>
                  <a:srgbClr val="000000"/>
                </a:solidFill>
                <a:miter lim="800000"/>
                <a:headEnd/>
                <a:tailEnd/>
              </a14:hiddenLine>
            </a:ext>
          </a:extLst>
        </p:spPr>
        <p:txBody>
          <a:bodyPr/>
          <a:lstStyle/>
          <a:p>
            <a:pPr marL="0" indent="0" eaLnBrk="1" hangingPunct="1"/>
            <a:r>
              <a:rPr lang="en-US" sz="1200" b="0" smtClean="0">
                <a:solidFill>
                  <a:schemeClr val="tx1"/>
                </a:solidFill>
                <a:latin typeface="Arial" charset="0"/>
              </a:rPr>
              <a:t>Figure 8.12A</a:t>
            </a:r>
          </a:p>
        </p:txBody>
      </p:sp>
      <p:sp>
        <p:nvSpPr>
          <p:cNvPr id="94212" name="Text Box 3"/>
          <p:cNvSpPr txBox="1">
            <a:spLocks noChangeArrowheads="1"/>
          </p:cNvSpPr>
          <p:nvPr/>
        </p:nvSpPr>
        <p:spPr bwMode="auto">
          <a:xfrm>
            <a:off x="2671763" y="149225"/>
            <a:ext cx="2960687" cy="420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r>
              <a:rPr lang="en-US" sz="1800" b="1"/>
              <a:t>Haploid gametes (</a:t>
            </a:r>
            <a:r>
              <a:rPr lang="en-US" sz="1800" b="1" i="1"/>
              <a:t>n</a:t>
            </a:r>
            <a:r>
              <a:rPr lang="en-US" sz="1800" b="1"/>
              <a:t> </a:t>
            </a:r>
            <a:r>
              <a:rPr lang="en-US" sz="1800" b="1">
                <a:sym typeface="Symbol" pitchFamily="84" charset="2"/>
              </a:rPr>
              <a:t></a:t>
            </a:r>
            <a:r>
              <a:rPr lang="en-US" sz="1800" b="1"/>
              <a:t> 23)</a:t>
            </a:r>
          </a:p>
        </p:txBody>
      </p:sp>
      <p:sp>
        <p:nvSpPr>
          <p:cNvPr id="94213" name="Text Box 3"/>
          <p:cNvSpPr txBox="1">
            <a:spLocks noChangeArrowheads="1"/>
          </p:cNvSpPr>
          <p:nvPr/>
        </p:nvSpPr>
        <p:spPr bwMode="auto">
          <a:xfrm>
            <a:off x="4208463" y="1311275"/>
            <a:ext cx="979487" cy="312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r>
              <a:rPr lang="en-US" sz="1800" b="1"/>
              <a:t>Egg cell</a:t>
            </a:r>
          </a:p>
        </p:txBody>
      </p:sp>
      <p:sp>
        <p:nvSpPr>
          <p:cNvPr id="94214" name="Text Box 3"/>
          <p:cNvSpPr txBox="1">
            <a:spLocks noChangeArrowheads="1"/>
          </p:cNvSpPr>
          <p:nvPr/>
        </p:nvSpPr>
        <p:spPr bwMode="auto">
          <a:xfrm>
            <a:off x="3255963" y="1971675"/>
            <a:ext cx="1239837" cy="306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r>
              <a:rPr lang="en-US" sz="1800" b="1"/>
              <a:t>Sperm cell</a:t>
            </a:r>
          </a:p>
        </p:txBody>
      </p:sp>
      <p:sp>
        <p:nvSpPr>
          <p:cNvPr id="94215" name="Text Box 3"/>
          <p:cNvSpPr txBox="1">
            <a:spLocks noChangeArrowheads="1"/>
          </p:cNvSpPr>
          <p:nvPr/>
        </p:nvSpPr>
        <p:spPr bwMode="auto">
          <a:xfrm>
            <a:off x="5668963" y="2473325"/>
            <a:ext cx="1328737" cy="306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r>
              <a:rPr lang="en-US" sz="1800" b="1"/>
              <a:t>Fertilization</a:t>
            </a:r>
          </a:p>
        </p:txBody>
      </p:sp>
      <p:sp>
        <p:nvSpPr>
          <p:cNvPr id="94216" name="Text Box 3"/>
          <p:cNvSpPr txBox="1">
            <a:spLocks noChangeArrowheads="1"/>
          </p:cNvSpPr>
          <p:nvPr/>
        </p:nvSpPr>
        <p:spPr bwMode="auto">
          <a:xfrm>
            <a:off x="3948113" y="758825"/>
            <a:ext cx="192087" cy="312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r>
              <a:rPr lang="en-US" sz="1800" b="1" i="1"/>
              <a:t>n</a:t>
            </a:r>
            <a:endParaRPr lang="en-US" sz="1800" b="1"/>
          </a:p>
        </p:txBody>
      </p:sp>
      <p:sp>
        <p:nvSpPr>
          <p:cNvPr id="94217" name="Text Box 3"/>
          <p:cNvSpPr txBox="1">
            <a:spLocks noChangeArrowheads="1"/>
          </p:cNvSpPr>
          <p:nvPr/>
        </p:nvSpPr>
        <p:spPr bwMode="auto">
          <a:xfrm>
            <a:off x="4310063" y="1635125"/>
            <a:ext cx="192087" cy="312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r>
              <a:rPr lang="en-US" sz="1800" b="1" i="1"/>
              <a:t>n</a:t>
            </a:r>
            <a:endParaRPr lang="en-US" sz="1800" b="1"/>
          </a:p>
        </p:txBody>
      </p:sp>
      <p:sp>
        <p:nvSpPr>
          <p:cNvPr id="94218" name="Text Box 3"/>
          <p:cNvSpPr txBox="1">
            <a:spLocks noChangeArrowheads="1"/>
          </p:cNvSpPr>
          <p:nvPr/>
        </p:nvSpPr>
        <p:spPr bwMode="auto">
          <a:xfrm>
            <a:off x="1376363" y="2422525"/>
            <a:ext cx="896937" cy="306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r>
              <a:rPr lang="en-US" sz="1800" b="1"/>
              <a:t>Meiosis</a:t>
            </a:r>
          </a:p>
        </p:txBody>
      </p:sp>
      <p:sp>
        <p:nvSpPr>
          <p:cNvPr id="94219" name="Text Box 3"/>
          <p:cNvSpPr txBox="1">
            <a:spLocks noChangeArrowheads="1"/>
          </p:cNvSpPr>
          <p:nvPr/>
        </p:nvSpPr>
        <p:spPr bwMode="auto">
          <a:xfrm>
            <a:off x="715963" y="3673475"/>
            <a:ext cx="744537" cy="306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r>
              <a:rPr lang="en-US" sz="1800" b="1"/>
              <a:t>Ovary</a:t>
            </a:r>
          </a:p>
        </p:txBody>
      </p:sp>
      <p:sp>
        <p:nvSpPr>
          <p:cNvPr id="94220" name="Text Box 3"/>
          <p:cNvSpPr txBox="1">
            <a:spLocks noChangeArrowheads="1"/>
          </p:cNvSpPr>
          <p:nvPr/>
        </p:nvSpPr>
        <p:spPr bwMode="auto">
          <a:xfrm>
            <a:off x="1795463" y="3686175"/>
            <a:ext cx="744537" cy="306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r>
              <a:rPr lang="en-US" sz="1800" b="1"/>
              <a:t>Testis</a:t>
            </a:r>
          </a:p>
        </p:txBody>
      </p:sp>
      <p:sp>
        <p:nvSpPr>
          <p:cNvPr id="94221" name="Text Box 3"/>
          <p:cNvSpPr txBox="1">
            <a:spLocks noChangeArrowheads="1"/>
          </p:cNvSpPr>
          <p:nvPr/>
        </p:nvSpPr>
        <p:spPr bwMode="auto">
          <a:xfrm>
            <a:off x="4716463" y="4276725"/>
            <a:ext cx="1068387" cy="852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r>
              <a:rPr lang="en-US" sz="1800" b="1"/>
              <a:t>Diploid</a:t>
            </a:r>
          </a:p>
          <a:p>
            <a:pPr>
              <a:lnSpc>
                <a:spcPct val="90000"/>
              </a:lnSpc>
            </a:pPr>
            <a:r>
              <a:rPr lang="en-US" sz="1800" b="1"/>
              <a:t>zygote</a:t>
            </a:r>
          </a:p>
          <a:p>
            <a:r>
              <a:rPr lang="en-US" sz="1800" b="1"/>
              <a:t>(2</a:t>
            </a:r>
            <a:r>
              <a:rPr lang="en-US" sz="1800" b="1" i="1"/>
              <a:t>n</a:t>
            </a:r>
            <a:r>
              <a:rPr lang="en-US" sz="1800" b="1"/>
              <a:t> </a:t>
            </a:r>
            <a:r>
              <a:rPr lang="en-US" sz="1800" b="1">
                <a:sym typeface="Symbol" pitchFamily="84" charset="2"/>
              </a:rPr>
              <a:t></a:t>
            </a:r>
            <a:r>
              <a:rPr lang="en-US" sz="1800" b="1"/>
              <a:t> 46)</a:t>
            </a:r>
          </a:p>
        </p:txBody>
      </p:sp>
      <p:sp>
        <p:nvSpPr>
          <p:cNvPr id="94222" name="Text Box 3"/>
          <p:cNvSpPr txBox="1">
            <a:spLocks noChangeArrowheads="1"/>
          </p:cNvSpPr>
          <p:nvPr/>
        </p:nvSpPr>
        <p:spPr bwMode="auto">
          <a:xfrm>
            <a:off x="6100763" y="4530725"/>
            <a:ext cx="325437" cy="280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r>
              <a:rPr lang="en-US" sz="1800" b="1"/>
              <a:t>2</a:t>
            </a:r>
            <a:r>
              <a:rPr lang="en-US" sz="1800" b="1" i="1"/>
              <a:t>n</a:t>
            </a:r>
            <a:endParaRPr lang="en-US" sz="1800" b="1"/>
          </a:p>
        </p:txBody>
      </p:sp>
      <p:sp>
        <p:nvSpPr>
          <p:cNvPr id="94223" name="Text Box 3"/>
          <p:cNvSpPr txBox="1">
            <a:spLocks noChangeArrowheads="1"/>
          </p:cNvSpPr>
          <p:nvPr/>
        </p:nvSpPr>
        <p:spPr bwMode="auto">
          <a:xfrm>
            <a:off x="3719513" y="5845175"/>
            <a:ext cx="833437" cy="306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r>
              <a:rPr lang="en-US" sz="1800" b="1"/>
              <a:t>Mitosis</a:t>
            </a:r>
          </a:p>
        </p:txBody>
      </p:sp>
      <p:sp>
        <p:nvSpPr>
          <p:cNvPr id="94224" name="Text Box 3"/>
          <p:cNvSpPr txBox="1">
            <a:spLocks noChangeArrowheads="1"/>
          </p:cNvSpPr>
          <p:nvPr/>
        </p:nvSpPr>
        <p:spPr bwMode="auto">
          <a:xfrm>
            <a:off x="6094413" y="5584825"/>
            <a:ext cx="465137" cy="306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r>
              <a:rPr lang="en-US" sz="1800" b="1"/>
              <a:t>Key</a:t>
            </a:r>
          </a:p>
        </p:txBody>
      </p:sp>
      <p:sp>
        <p:nvSpPr>
          <p:cNvPr id="94225" name="Text Box 3"/>
          <p:cNvSpPr txBox="1">
            <a:spLocks noChangeArrowheads="1"/>
          </p:cNvSpPr>
          <p:nvPr/>
        </p:nvSpPr>
        <p:spPr bwMode="auto">
          <a:xfrm>
            <a:off x="6570663" y="5870575"/>
            <a:ext cx="1995487" cy="306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r>
              <a:rPr lang="en-US" sz="1800" b="1"/>
              <a:t>Haploid stage (</a:t>
            </a:r>
            <a:r>
              <a:rPr lang="en-US" sz="1800" b="1" i="1"/>
              <a:t>n</a:t>
            </a:r>
            <a:r>
              <a:rPr lang="en-US" sz="1800" b="1"/>
              <a:t>)</a:t>
            </a:r>
          </a:p>
        </p:txBody>
      </p:sp>
      <p:sp>
        <p:nvSpPr>
          <p:cNvPr id="94226" name="Text Box 3"/>
          <p:cNvSpPr txBox="1">
            <a:spLocks noChangeArrowheads="1"/>
          </p:cNvSpPr>
          <p:nvPr/>
        </p:nvSpPr>
        <p:spPr bwMode="auto">
          <a:xfrm>
            <a:off x="6570663" y="6162675"/>
            <a:ext cx="1995487" cy="306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r>
              <a:rPr lang="en-US" sz="1800" b="1"/>
              <a:t>Diploid stage (2</a:t>
            </a:r>
            <a:r>
              <a:rPr lang="en-US" sz="1800" b="1" i="1"/>
              <a:t>n</a:t>
            </a:r>
            <a:r>
              <a:rPr lang="en-US" sz="1800" b="1"/>
              <a:t>)</a:t>
            </a:r>
          </a:p>
        </p:txBody>
      </p:sp>
      <p:sp>
        <p:nvSpPr>
          <p:cNvPr id="94227" name="Text Box 3"/>
          <p:cNvSpPr txBox="1">
            <a:spLocks noChangeArrowheads="1"/>
          </p:cNvSpPr>
          <p:nvPr/>
        </p:nvSpPr>
        <p:spPr bwMode="auto">
          <a:xfrm>
            <a:off x="538163" y="5984875"/>
            <a:ext cx="2452687" cy="52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r>
              <a:rPr lang="en-US" sz="1800" b="1"/>
              <a:t>Multicellular diploid</a:t>
            </a:r>
          </a:p>
          <a:p>
            <a:r>
              <a:rPr lang="en-US" sz="1800" b="1"/>
              <a:t>adults (2</a:t>
            </a:r>
            <a:r>
              <a:rPr lang="en-US" sz="1800" b="1" i="1"/>
              <a:t>n</a:t>
            </a:r>
            <a:r>
              <a:rPr lang="en-US" sz="1800" b="1"/>
              <a:t> </a:t>
            </a:r>
            <a:r>
              <a:rPr lang="en-US" sz="1800" b="1">
                <a:sym typeface="Symbol" pitchFamily="84" charset="2"/>
              </a:rPr>
              <a:t></a:t>
            </a:r>
            <a:r>
              <a:rPr lang="en-US" sz="1800" b="1"/>
              <a:t> 46)</a:t>
            </a:r>
          </a:p>
        </p:txBody>
      </p:sp>
    </p:spTree>
    <p:extLst>
      <p:ext uri="{BB962C8B-B14F-4D97-AF65-F5344CB8AC3E}">
        <p14:creationId xmlns:p14="http://schemas.microsoft.com/office/powerpoint/2010/main" val="491608192"/>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6674" name="Picture 2" descr="08_20bNondisjunctMII_3-U"/>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77988" y="136525"/>
            <a:ext cx="5786437" cy="6584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6675" name="Rectangle 2"/>
          <p:cNvSpPr>
            <a:spLocks noChangeArrowheads="1"/>
          </p:cNvSpPr>
          <p:nvPr>
            <p:ph type="ctrTitle" idx="4294967295"/>
          </p:nvPr>
        </p:nvSpPr>
        <p:spPr>
          <a:xfrm>
            <a:off x="0" y="50800"/>
            <a:ext cx="1981200" cy="304800"/>
          </a:xfrm>
          <a:extLst>
            <a:ext uri="{91240B29-F687-4F45-9708-019B960494DF}">
              <a14:hiddenLine xmlns:a14="http://schemas.microsoft.com/office/drawing/2010/main" w="3175">
                <a:solidFill>
                  <a:srgbClr val="000000"/>
                </a:solidFill>
                <a:miter lim="800000"/>
                <a:headEnd/>
                <a:tailEnd/>
              </a14:hiddenLine>
            </a:ext>
          </a:extLst>
        </p:spPr>
        <p:txBody>
          <a:bodyPr/>
          <a:lstStyle/>
          <a:p>
            <a:pPr marL="0" indent="0" eaLnBrk="1" hangingPunct="1"/>
            <a:r>
              <a:rPr lang="en-US" sz="1200" b="0" smtClean="0">
                <a:solidFill>
                  <a:schemeClr val="tx1"/>
                </a:solidFill>
                <a:latin typeface="Arial" charset="0"/>
              </a:rPr>
              <a:t>Figure 8.20B_s3</a:t>
            </a:r>
          </a:p>
        </p:txBody>
      </p:sp>
      <p:sp>
        <p:nvSpPr>
          <p:cNvPr id="156676" name="Text Box 3"/>
          <p:cNvSpPr txBox="1">
            <a:spLocks noChangeArrowheads="1"/>
          </p:cNvSpPr>
          <p:nvPr/>
        </p:nvSpPr>
        <p:spPr bwMode="auto">
          <a:xfrm>
            <a:off x="3575050" y="1284288"/>
            <a:ext cx="1030288" cy="534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nSpc>
                <a:spcPct val="90000"/>
              </a:lnSpc>
            </a:pPr>
            <a:r>
              <a:rPr lang="en-US" sz="1800" b="1"/>
              <a:t>Normal</a:t>
            </a:r>
          </a:p>
          <a:p>
            <a:pPr>
              <a:lnSpc>
                <a:spcPct val="90000"/>
              </a:lnSpc>
            </a:pPr>
            <a:r>
              <a:rPr lang="en-US" sz="1800" b="1"/>
              <a:t>meiosis </a:t>
            </a:r>
            <a:r>
              <a:rPr lang="en-US" sz="1800" b="1">
                <a:latin typeface="Times New Roman" pitchFamily="84" charset="0"/>
              </a:rPr>
              <a:t>I</a:t>
            </a:r>
          </a:p>
        </p:txBody>
      </p:sp>
      <p:sp>
        <p:nvSpPr>
          <p:cNvPr id="156677" name="Text Box 3"/>
          <p:cNvSpPr txBox="1">
            <a:spLocks noChangeArrowheads="1"/>
          </p:cNvSpPr>
          <p:nvPr/>
        </p:nvSpPr>
        <p:spPr bwMode="auto">
          <a:xfrm>
            <a:off x="1873250" y="185738"/>
            <a:ext cx="1042988" cy="344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r>
              <a:rPr lang="en-US" sz="1800" b="1"/>
              <a:t>M</a:t>
            </a:r>
            <a:r>
              <a:rPr lang="en-US" sz="1500" b="1"/>
              <a:t>EIOSIS</a:t>
            </a:r>
            <a:r>
              <a:rPr lang="en-US" sz="1800" b="1"/>
              <a:t> </a:t>
            </a:r>
            <a:r>
              <a:rPr lang="en-US" sz="1800" b="1">
                <a:latin typeface="Times New Roman" pitchFamily="84" charset="0"/>
              </a:rPr>
              <a:t>I</a:t>
            </a:r>
            <a:endParaRPr lang="en-US" sz="1800" b="1"/>
          </a:p>
        </p:txBody>
      </p:sp>
      <p:sp>
        <p:nvSpPr>
          <p:cNvPr id="156678" name="Text Box 3"/>
          <p:cNvSpPr txBox="1">
            <a:spLocks noChangeArrowheads="1"/>
          </p:cNvSpPr>
          <p:nvPr/>
        </p:nvSpPr>
        <p:spPr bwMode="auto">
          <a:xfrm>
            <a:off x="1873250" y="2395538"/>
            <a:ext cx="1100138" cy="344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r>
              <a:rPr lang="en-US" sz="1800" b="1"/>
              <a:t>M</a:t>
            </a:r>
            <a:r>
              <a:rPr lang="en-US" sz="1500" b="1"/>
              <a:t>EIOSIS</a:t>
            </a:r>
            <a:r>
              <a:rPr lang="en-US" sz="1800" b="1"/>
              <a:t> </a:t>
            </a:r>
            <a:r>
              <a:rPr lang="en-US" sz="1800" b="1">
                <a:latin typeface="Times New Roman" pitchFamily="84" charset="0"/>
              </a:rPr>
              <a:t>II</a:t>
            </a:r>
          </a:p>
        </p:txBody>
      </p:sp>
      <p:sp>
        <p:nvSpPr>
          <p:cNvPr id="156679" name="Text Box 3"/>
          <p:cNvSpPr txBox="1">
            <a:spLocks noChangeArrowheads="1"/>
          </p:cNvSpPr>
          <p:nvPr/>
        </p:nvSpPr>
        <p:spPr bwMode="auto">
          <a:xfrm>
            <a:off x="1733550" y="3741738"/>
            <a:ext cx="1709738" cy="312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nSpc>
                <a:spcPct val="90000"/>
              </a:lnSpc>
            </a:pPr>
            <a:r>
              <a:rPr lang="en-US" sz="1800" b="1"/>
              <a:t>Nondisjunction</a:t>
            </a:r>
            <a:endParaRPr lang="en-US" sz="1800" b="1">
              <a:latin typeface="Times New Roman" pitchFamily="84" charset="0"/>
            </a:endParaRPr>
          </a:p>
        </p:txBody>
      </p:sp>
      <p:sp>
        <p:nvSpPr>
          <p:cNvPr id="156680" name="Line 8"/>
          <p:cNvSpPr>
            <a:spLocks noChangeShapeType="1"/>
          </p:cNvSpPr>
          <p:nvPr/>
        </p:nvSpPr>
        <p:spPr bwMode="auto">
          <a:xfrm>
            <a:off x="3435350" y="3879850"/>
            <a:ext cx="539750"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56681" name="Text Box 3"/>
          <p:cNvSpPr txBox="1">
            <a:spLocks noChangeArrowheads="1"/>
          </p:cNvSpPr>
          <p:nvPr/>
        </p:nvSpPr>
        <p:spPr bwMode="auto">
          <a:xfrm>
            <a:off x="3149600" y="6288088"/>
            <a:ext cx="2128838" cy="261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nSpc>
                <a:spcPct val="90000"/>
              </a:lnSpc>
            </a:pPr>
            <a:r>
              <a:rPr lang="en-US" sz="1800" b="1"/>
              <a:t>Abnormal gametes</a:t>
            </a:r>
            <a:endParaRPr lang="en-US" sz="1800" b="1">
              <a:latin typeface="Times New Roman" pitchFamily="84" charset="0"/>
            </a:endParaRPr>
          </a:p>
        </p:txBody>
      </p:sp>
      <p:sp>
        <p:nvSpPr>
          <p:cNvPr id="156682" name="Text Box 3"/>
          <p:cNvSpPr txBox="1">
            <a:spLocks noChangeArrowheads="1"/>
          </p:cNvSpPr>
          <p:nvPr/>
        </p:nvSpPr>
        <p:spPr bwMode="auto">
          <a:xfrm>
            <a:off x="5492750" y="6288088"/>
            <a:ext cx="1849438" cy="261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nSpc>
                <a:spcPct val="90000"/>
              </a:lnSpc>
            </a:pPr>
            <a:r>
              <a:rPr lang="en-US" sz="1800" b="1"/>
              <a:t>Normal gametes</a:t>
            </a:r>
            <a:endParaRPr lang="en-US" sz="1800" b="1">
              <a:latin typeface="Times New Roman" pitchFamily="84" charset="0"/>
            </a:endParaRPr>
          </a:p>
        </p:txBody>
      </p:sp>
      <p:sp>
        <p:nvSpPr>
          <p:cNvPr id="156683" name="Text Box 3"/>
          <p:cNvSpPr txBox="1">
            <a:spLocks noChangeArrowheads="1"/>
          </p:cNvSpPr>
          <p:nvPr/>
        </p:nvSpPr>
        <p:spPr bwMode="auto">
          <a:xfrm>
            <a:off x="3359150" y="5764213"/>
            <a:ext cx="630238" cy="249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nSpc>
                <a:spcPct val="90000"/>
              </a:lnSpc>
            </a:pPr>
            <a:r>
              <a:rPr lang="en-US" sz="1800" b="1" i="1"/>
              <a:t>n</a:t>
            </a:r>
            <a:r>
              <a:rPr lang="en-US" sz="1800" b="1"/>
              <a:t> </a:t>
            </a:r>
            <a:r>
              <a:rPr lang="en-US" sz="1800" b="1">
                <a:sym typeface="Symbol" pitchFamily="84" charset="2"/>
              </a:rPr>
              <a:t></a:t>
            </a:r>
            <a:r>
              <a:rPr lang="en-US" sz="1800" b="1"/>
              <a:t> 1</a:t>
            </a:r>
          </a:p>
        </p:txBody>
      </p:sp>
      <p:sp>
        <p:nvSpPr>
          <p:cNvPr id="156684" name="AutoShape 12"/>
          <p:cNvSpPr>
            <a:spLocks/>
          </p:cNvSpPr>
          <p:nvPr/>
        </p:nvSpPr>
        <p:spPr bwMode="auto">
          <a:xfrm rot="5400000">
            <a:off x="4054475" y="5127625"/>
            <a:ext cx="203200" cy="2038350"/>
          </a:xfrm>
          <a:prstGeom prst="rightBrace">
            <a:avLst>
              <a:gd name="adj1" fmla="val 48391"/>
              <a:gd name="adj2" fmla="val 49139"/>
            </a:avLst>
          </a:prstGeom>
          <a:noFill/>
          <a:ln w="1270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56685" name="Text Box 3"/>
          <p:cNvSpPr txBox="1">
            <a:spLocks noChangeArrowheads="1"/>
          </p:cNvSpPr>
          <p:nvPr/>
        </p:nvSpPr>
        <p:spPr bwMode="auto">
          <a:xfrm>
            <a:off x="4438650" y="5764213"/>
            <a:ext cx="630238" cy="249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nSpc>
                <a:spcPct val="90000"/>
              </a:lnSpc>
            </a:pPr>
            <a:r>
              <a:rPr lang="en-US" sz="1800" b="1" i="1"/>
              <a:t>n</a:t>
            </a:r>
            <a:r>
              <a:rPr lang="en-US" sz="1800" b="1"/>
              <a:t> </a:t>
            </a:r>
            <a:r>
              <a:rPr lang="en-US" sz="1800" b="1">
                <a:sym typeface="Symbol" pitchFamily="84" charset="2"/>
              </a:rPr>
              <a:t></a:t>
            </a:r>
            <a:r>
              <a:rPr lang="en-US" sz="1800" b="1"/>
              <a:t> 1</a:t>
            </a:r>
          </a:p>
        </p:txBody>
      </p:sp>
      <p:sp>
        <p:nvSpPr>
          <p:cNvPr id="156686" name="Text Box 3"/>
          <p:cNvSpPr txBox="1">
            <a:spLocks noChangeArrowheads="1"/>
          </p:cNvSpPr>
          <p:nvPr/>
        </p:nvSpPr>
        <p:spPr bwMode="auto">
          <a:xfrm>
            <a:off x="5765800" y="5764213"/>
            <a:ext cx="255588" cy="249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nSpc>
                <a:spcPct val="90000"/>
              </a:lnSpc>
            </a:pPr>
            <a:r>
              <a:rPr lang="en-US" sz="1800" b="1" i="1"/>
              <a:t>n</a:t>
            </a:r>
            <a:endParaRPr lang="en-US" sz="1800" b="1"/>
          </a:p>
        </p:txBody>
      </p:sp>
      <p:sp>
        <p:nvSpPr>
          <p:cNvPr id="156687" name="Text Box 3"/>
          <p:cNvSpPr txBox="1">
            <a:spLocks noChangeArrowheads="1"/>
          </p:cNvSpPr>
          <p:nvPr/>
        </p:nvSpPr>
        <p:spPr bwMode="auto">
          <a:xfrm>
            <a:off x="6750050" y="5764213"/>
            <a:ext cx="255588" cy="249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nSpc>
                <a:spcPct val="90000"/>
              </a:lnSpc>
            </a:pPr>
            <a:r>
              <a:rPr lang="en-US" sz="1800" b="1" i="1"/>
              <a:t>n</a:t>
            </a:r>
            <a:endParaRPr lang="en-US" sz="1800" b="1"/>
          </a:p>
        </p:txBody>
      </p:sp>
      <p:sp>
        <p:nvSpPr>
          <p:cNvPr id="156688" name="AutoShape 16"/>
          <p:cNvSpPr>
            <a:spLocks/>
          </p:cNvSpPr>
          <p:nvPr/>
        </p:nvSpPr>
        <p:spPr bwMode="auto">
          <a:xfrm rot="5400000">
            <a:off x="6251575" y="5127625"/>
            <a:ext cx="203200" cy="2038350"/>
          </a:xfrm>
          <a:prstGeom prst="rightBrace">
            <a:avLst>
              <a:gd name="adj1" fmla="val 48391"/>
              <a:gd name="adj2" fmla="val 49139"/>
            </a:avLst>
          </a:prstGeom>
          <a:noFill/>
          <a:ln w="1270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Tree>
    <p:extLst>
      <p:ext uri="{BB962C8B-B14F-4D97-AF65-F5344CB8AC3E}">
        <p14:creationId xmlns:p14="http://schemas.microsoft.com/office/powerpoint/2010/main" val="341308145"/>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7698" name="Rectangle 2"/>
          <p:cNvSpPr>
            <a:spLocks noGrp="1" noChangeArrowheads="1"/>
          </p:cNvSpPr>
          <p:nvPr>
            <p:ph type="body" idx="4294967295"/>
          </p:nvPr>
        </p:nvSpPr>
        <p:spPr>
          <a:xfrm>
            <a:off x="0" y="1308100"/>
            <a:ext cx="8534400" cy="4657725"/>
          </a:xfrm>
        </p:spPr>
        <p:txBody>
          <a:bodyPr/>
          <a:lstStyle/>
          <a:p>
            <a:pPr marL="407988" lvl="1" indent="-293688" eaLnBrk="1" hangingPunct="1">
              <a:buFont typeface="Wingdings" pitchFamily="84" charset="2"/>
              <a:buChar char="§"/>
            </a:pPr>
            <a:r>
              <a:rPr lang="en-US" sz="2800" smtClean="0"/>
              <a:t>Sex chromosome abnormalities tend to be less severe, perhaps because of</a:t>
            </a:r>
            <a:endParaRPr lang="en-US" smtClean="0"/>
          </a:p>
          <a:p>
            <a:pPr marL="927100" lvl="2" indent="-368300" eaLnBrk="1" hangingPunct="1"/>
            <a:r>
              <a:rPr lang="en-US" sz="2400" smtClean="0"/>
              <a:t>the small size of the Y chromosome or</a:t>
            </a:r>
          </a:p>
          <a:p>
            <a:pPr marL="927100" lvl="2" indent="-368300" eaLnBrk="1" hangingPunct="1"/>
            <a:r>
              <a:rPr lang="en-US" sz="2400" smtClean="0"/>
              <a:t>X-chromosome inactivation.</a:t>
            </a:r>
          </a:p>
        </p:txBody>
      </p:sp>
      <p:sp>
        <p:nvSpPr>
          <p:cNvPr id="157700" name="Rectangle 4"/>
          <p:cNvSpPr>
            <a:spLocks noGrp="1" noChangeArrowheads="1"/>
          </p:cNvSpPr>
          <p:nvPr>
            <p:ph type="title" idx="4294967295"/>
          </p:nvPr>
        </p:nvSpPr>
        <p:spPr>
          <a:xfrm>
            <a:off x="0" y="103188"/>
            <a:ext cx="8534400" cy="876300"/>
          </a:xfrm>
        </p:spPr>
        <p:txBody>
          <a:bodyPr>
            <a:spAutoFit/>
          </a:bodyPr>
          <a:lstStyle/>
          <a:p>
            <a:pPr marL="812800" indent="-812800" eaLnBrk="1" hangingPunct="1"/>
            <a:r>
              <a:rPr lang="en-US" sz="3200" smtClean="0"/>
              <a:t>8.21 CONNECTION: Abnormal numbers of sex</a:t>
            </a:r>
            <a:br>
              <a:rPr lang="en-US" sz="3200" smtClean="0"/>
            </a:br>
            <a:r>
              <a:rPr lang="en-US" sz="3200" smtClean="0"/>
              <a:t>chromosomes do not usually affect survival</a:t>
            </a:r>
          </a:p>
        </p:txBody>
      </p:sp>
      <p:sp>
        <p:nvSpPr>
          <p:cNvPr id="157699" name="FlagCount" hidden="1">
            <a:hlinkClick r:id="rId4" action="ppaction://hlinkfile"/>
          </p:cNvPr>
          <p:cNvSpPr>
            <a:spLocks noChangeArrowheads="1"/>
          </p:cNvSpPr>
          <p:nvPr/>
        </p:nvSpPr>
        <p:spPr bwMode="auto">
          <a:xfrm>
            <a:off x="8255000" y="254000"/>
            <a:ext cx="381000" cy="317500"/>
          </a:xfrm>
          <a:prstGeom prst="wedgeRoundRectCallout">
            <a:avLst>
              <a:gd name="adj1" fmla="val -43750"/>
              <a:gd name="adj2" fmla="val 70000"/>
              <a:gd name="adj3" fmla="val 16667"/>
            </a:avLst>
          </a:prstGeom>
          <a:solidFill>
            <a:schemeClr val="accent1">
              <a:alpha val="25098"/>
            </a:schemeClr>
          </a:solidFill>
          <a:ln w="19050">
            <a:solidFill>
              <a:schemeClr val="tx1"/>
            </a:solidFill>
            <a:miter lim="800000"/>
            <a:headEnd/>
            <a:tailEnd/>
          </a:ln>
        </p:spPr>
        <p:txBody>
          <a:bodyPr wrap="none" anchor="ctr"/>
          <a:lstStyle/>
          <a:p>
            <a:pPr algn="ctr" eaLnBrk="0" hangingPunct="0"/>
            <a:r>
              <a:rPr lang="en-US" sz="1400" b="1">
                <a:latin typeface="Tahoma" pitchFamily="84" charset="0"/>
              </a:rPr>
              <a:t>0</a:t>
            </a:r>
          </a:p>
        </p:txBody>
      </p:sp>
      <p:sp>
        <p:nvSpPr>
          <p:cNvPr id="157701" name="Line 6"/>
          <p:cNvSpPr>
            <a:spLocks noChangeShapeType="1"/>
          </p:cNvSpPr>
          <p:nvPr/>
        </p:nvSpPr>
        <p:spPr bwMode="auto">
          <a:xfrm>
            <a:off x="182563" y="6535738"/>
            <a:ext cx="8775700" cy="0"/>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157702" name="Line 4"/>
          <p:cNvSpPr>
            <a:spLocks noChangeShapeType="1"/>
          </p:cNvSpPr>
          <p:nvPr/>
        </p:nvSpPr>
        <p:spPr bwMode="auto">
          <a:xfrm>
            <a:off x="182563" y="1108075"/>
            <a:ext cx="8775700" cy="0"/>
          </a:xfrm>
          <a:prstGeom prst="line">
            <a:avLst/>
          </a:prstGeom>
          <a:noFill/>
          <a:ln w="76200">
            <a:solidFill>
              <a:schemeClr val="tx2"/>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157703" name="Text Box 6"/>
          <p:cNvSpPr txBox="1">
            <a:spLocks noChangeArrowheads="1"/>
          </p:cNvSpPr>
          <p:nvPr/>
        </p:nvSpPr>
        <p:spPr bwMode="auto">
          <a:xfrm>
            <a:off x="182563" y="6626225"/>
            <a:ext cx="8775700" cy="136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spcBef>
                <a:spcPct val="50000"/>
              </a:spcBef>
            </a:pPr>
            <a:r>
              <a:rPr lang="en-US" sz="900"/>
              <a:t>© 2012 Pearson Education, Inc.</a:t>
            </a:r>
            <a:endParaRPr lang="en-US"/>
          </a:p>
        </p:txBody>
      </p:sp>
    </p:spTree>
    <p:custDataLst>
      <p:tags r:id="rId1"/>
    </p:custDataLst>
    <p:extLst>
      <p:ext uri="{BB962C8B-B14F-4D97-AF65-F5344CB8AC3E}">
        <p14:creationId xmlns:p14="http://schemas.microsoft.com/office/powerpoint/2010/main" val="3544662408"/>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8722" name="Rectangle 2"/>
          <p:cNvSpPr>
            <a:spLocks noGrp="1" noChangeArrowheads="1"/>
          </p:cNvSpPr>
          <p:nvPr>
            <p:ph type="body" idx="4294967295"/>
          </p:nvPr>
        </p:nvSpPr>
        <p:spPr>
          <a:xfrm>
            <a:off x="0" y="1308100"/>
            <a:ext cx="8534400" cy="4657725"/>
          </a:xfrm>
        </p:spPr>
        <p:txBody>
          <a:bodyPr/>
          <a:lstStyle/>
          <a:p>
            <a:pPr marL="407988" lvl="1" indent="-293688" eaLnBrk="1" hangingPunct="1">
              <a:buFont typeface="Wingdings" pitchFamily="84" charset="2"/>
              <a:buChar char="§"/>
            </a:pPr>
            <a:r>
              <a:rPr lang="en-US" sz="2800" smtClean="0"/>
              <a:t>The following table lists the most common human sex chromosome abnormalities. In general,</a:t>
            </a:r>
          </a:p>
          <a:p>
            <a:pPr marL="927100" lvl="2" indent="-368300" eaLnBrk="1" hangingPunct="1"/>
            <a:r>
              <a:rPr lang="en-US" sz="2400" smtClean="0"/>
              <a:t>a single Y chromosome is enough to produce “maleness,” even in combination with several X chromosomes, and</a:t>
            </a:r>
          </a:p>
          <a:p>
            <a:pPr marL="927100" lvl="2" indent="-368300" eaLnBrk="1" hangingPunct="1"/>
            <a:r>
              <a:rPr lang="en-US" sz="2400" smtClean="0"/>
              <a:t>the absence of a Y chromosome yields “femaleness.”</a:t>
            </a:r>
          </a:p>
          <a:p>
            <a:pPr marL="927100" lvl="2" indent="-368300" eaLnBrk="1" hangingPunct="1"/>
            <a:endParaRPr lang="en-US" smtClean="0"/>
          </a:p>
        </p:txBody>
      </p:sp>
      <p:sp>
        <p:nvSpPr>
          <p:cNvPr id="158724" name="Rectangle 4"/>
          <p:cNvSpPr>
            <a:spLocks noGrp="1" noChangeArrowheads="1"/>
          </p:cNvSpPr>
          <p:nvPr>
            <p:ph type="title" idx="4294967295"/>
          </p:nvPr>
        </p:nvSpPr>
        <p:spPr>
          <a:xfrm>
            <a:off x="0" y="103188"/>
            <a:ext cx="8534400" cy="876300"/>
          </a:xfrm>
        </p:spPr>
        <p:txBody>
          <a:bodyPr>
            <a:spAutoFit/>
          </a:bodyPr>
          <a:lstStyle/>
          <a:p>
            <a:pPr marL="812800" indent="-812800" eaLnBrk="1" hangingPunct="1"/>
            <a:r>
              <a:rPr lang="en-US" sz="3200" smtClean="0"/>
              <a:t>8.21 CONNECTION: Abnormal numbers of sex</a:t>
            </a:r>
            <a:br>
              <a:rPr lang="en-US" sz="3200" smtClean="0"/>
            </a:br>
            <a:r>
              <a:rPr lang="en-US" sz="3200" smtClean="0"/>
              <a:t>chromosomes do not usually affect survival</a:t>
            </a:r>
          </a:p>
        </p:txBody>
      </p:sp>
      <p:sp>
        <p:nvSpPr>
          <p:cNvPr id="158723" name="FlagCount" hidden="1">
            <a:hlinkClick r:id="rId4" action="ppaction://hlinkfile"/>
          </p:cNvPr>
          <p:cNvSpPr>
            <a:spLocks noChangeArrowheads="1"/>
          </p:cNvSpPr>
          <p:nvPr/>
        </p:nvSpPr>
        <p:spPr bwMode="auto">
          <a:xfrm>
            <a:off x="8255000" y="254000"/>
            <a:ext cx="381000" cy="317500"/>
          </a:xfrm>
          <a:prstGeom prst="wedgeRoundRectCallout">
            <a:avLst>
              <a:gd name="adj1" fmla="val -43750"/>
              <a:gd name="adj2" fmla="val 70000"/>
              <a:gd name="adj3" fmla="val 16667"/>
            </a:avLst>
          </a:prstGeom>
          <a:solidFill>
            <a:schemeClr val="accent1">
              <a:alpha val="25098"/>
            </a:schemeClr>
          </a:solidFill>
          <a:ln w="19050">
            <a:solidFill>
              <a:schemeClr val="tx1"/>
            </a:solidFill>
            <a:miter lim="800000"/>
            <a:headEnd/>
            <a:tailEnd/>
          </a:ln>
        </p:spPr>
        <p:txBody>
          <a:bodyPr wrap="none" anchor="ctr"/>
          <a:lstStyle/>
          <a:p>
            <a:pPr algn="ctr" eaLnBrk="0" hangingPunct="0"/>
            <a:r>
              <a:rPr lang="en-US" sz="1400" b="1">
                <a:latin typeface="Tahoma" pitchFamily="84" charset="0"/>
              </a:rPr>
              <a:t>0</a:t>
            </a:r>
          </a:p>
        </p:txBody>
      </p:sp>
      <p:sp>
        <p:nvSpPr>
          <p:cNvPr id="158725" name="Line 6"/>
          <p:cNvSpPr>
            <a:spLocks noChangeShapeType="1"/>
          </p:cNvSpPr>
          <p:nvPr/>
        </p:nvSpPr>
        <p:spPr bwMode="auto">
          <a:xfrm>
            <a:off x="182563" y="6535738"/>
            <a:ext cx="8775700" cy="0"/>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158726" name="Line 4"/>
          <p:cNvSpPr>
            <a:spLocks noChangeShapeType="1"/>
          </p:cNvSpPr>
          <p:nvPr/>
        </p:nvSpPr>
        <p:spPr bwMode="auto">
          <a:xfrm>
            <a:off x="182563" y="1108075"/>
            <a:ext cx="8775700" cy="0"/>
          </a:xfrm>
          <a:prstGeom prst="line">
            <a:avLst/>
          </a:prstGeom>
          <a:noFill/>
          <a:ln w="76200">
            <a:solidFill>
              <a:schemeClr val="tx2"/>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158727" name="Text Box 6"/>
          <p:cNvSpPr txBox="1">
            <a:spLocks noChangeArrowheads="1"/>
          </p:cNvSpPr>
          <p:nvPr/>
        </p:nvSpPr>
        <p:spPr bwMode="auto">
          <a:xfrm>
            <a:off x="182563" y="6626225"/>
            <a:ext cx="8775700" cy="136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spcBef>
                <a:spcPct val="50000"/>
              </a:spcBef>
            </a:pPr>
            <a:r>
              <a:rPr lang="en-US" sz="900"/>
              <a:t>© 2012 Pearson Education, Inc.</a:t>
            </a:r>
            <a:endParaRPr lang="en-US"/>
          </a:p>
        </p:txBody>
      </p:sp>
    </p:spTree>
    <p:custDataLst>
      <p:tags r:id="rId1"/>
    </p:custDataLst>
    <p:extLst>
      <p:ext uri="{BB962C8B-B14F-4D97-AF65-F5344CB8AC3E}">
        <p14:creationId xmlns:p14="http://schemas.microsoft.com/office/powerpoint/2010/main" val="3663773674"/>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746" name="Rectangle 2"/>
          <p:cNvSpPr>
            <a:spLocks noChangeArrowheads="1"/>
          </p:cNvSpPr>
          <p:nvPr>
            <p:ph type="ctrTitle" idx="4294967295"/>
          </p:nvPr>
        </p:nvSpPr>
        <p:spPr>
          <a:xfrm>
            <a:off x="0" y="50800"/>
            <a:ext cx="1981200" cy="304800"/>
          </a:xfrm>
          <a:extLst>
            <a:ext uri="{91240B29-F687-4F45-9708-019B960494DF}">
              <a14:hiddenLine xmlns:a14="http://schemas.microsoft.com/office/drawing/2010/main" w="3175">
                <a:solidFill>
                  <a:srgbClr val="000000"/>
                </a:solidFill>
                <a:miter lim="800000"/>
                <a:headEnd/>
                <a:tailEnd/>
              </a14:hiddenLine>
            </a:ext>
          </a:extLst>
        </p:spPr>
        <p:txBody>
          <a:bodyPr/>
          <a:lstStyle/>
          <a:p>
            <a:pPr marL="0" indent="0" eaLnBrk="1" hangingPunct="1"/>
            <a:r>
              <a:rPr lang="en-US" sz="1200" b="0" smtClean="0">
                <a:solidFill>
                  <a:schemeClr val="tx1"/>
                </a:solidFill>
                <a:latin typeface="Arial" charset="0"/>
              </a:rPr>
              <a:t>Table 8.21</a:t>
            </a:r>
          </a:p>
        </p:txBody>
      </p:sp>
      <p:pic>
        <p:nvPicPr>
          <p:cNvPr id="159747" name="Picture 3" descr="08_21HumanAneuploidy_T-L"/>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96863" y="2206625"/>
            <a:ext cx="8548687" cy="2444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532500224"/>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0770" name="Rectangle 2"/>
          <p:cNvSpPr>
            <a:spLocks noGrp="1" noChangeArrowheads="1"/>
          </p:cNvSpPr>
          <p:nvPr>
            <p:ph type="body" idx="4294967295"/>
          </p:nvPr>
        </p:nvSpPr>
        <p:spPr>
          <a:xfrm>
            <a:off x="0" y="1343025"/>
            <a:ext cx="8534400" cy="5016500"/>
          </a:xfrm>
        </p:spPr>
        <p:txBody>
          <a:bodyPr/>
          <a:lstStyle/>
          <a:p>
            <a:pPr marL="407988" lvl="1" indent="-293688" eaLnBrk="1" hangingPunct="1">
              <a:lnSpc>
                <a:spcPct val="90000"/>
              </a:lnSpc>
              <a:buFont typeface="Wingdings" pitchFamily="84" charset="2"/>
              <a:buChar char="§"/>
            </a:pPr>
            <a:r>
              <a:rPr lang="en-US" sz="2800" smtClean="0"/>
              <a:t>Errors in mitosis or meiosis may produce polyploid species, with more than two chromosome sets</a:t>
            </a:r>
            <a:r>
              <a:rPr lang="en-US" smtClean="0"/>
              <a:t>.</a:t>
            </a:r>
          </a:p>
          <a:p>
            <a:pPr marL="407988" lvl="1" indent="-293688" eaLnBrk="1" hangingPunct="1">
              <a:lnSpc>
                <a:spcPct val="90000"/>
              </a:lnSpc>
              <a:buFont typeface="Wingdings" pitchFamily="84" charset="2"/>
              <a:buChar char="§"/>
            </a:pPr>
            <a:r>
              <a:rPr lang="en-US" sz="2800" smtClean="0"/>
              <a:t>The formation of polyploid species is</a:t>
            </a:r>
          </a:p>
          <a:p>
            <a:pPr marL="927100" lvl="2" indent="-368300" eaLnBrk="1" hangingPunct="1">
              <a:lnSpc>
                <a:spcPct val="90000"/>
              </a:lnSpc>
            </a:pPr>
            <a:r>
              <a:rPr lang="en-US" sz="2400" smtClean="0"/>
              <a:t>widely observed in many plant species but</a:t>
            </a:r>
          </a:p>
          <a:p>
            <a:pPr marL="927100" lvl="2" indent="-368300" eaLnBrk="1" hangingPunct="1">
              <a:lnSpc>
                <a:spcPct val="90000"/>
              </a:lnSpc>
            </a:pPr>
            <a:r>
              <a:rPr lang="en-US" sz="2400" smtClean="0"/>
              <a:t>less frequently found in animals.</a:t>
            </a:r>
            <a:endParaRPr lang="en-US" smtClean="0"/>
          </a:p>
        </p:txBody>
      </p:sp>
      <p:sp>
        <p:nvSpPr>
          <p:cNvPr id="160772" name="Rectangle 4"/>
          <p:cNvSpPr>
            <a:spLocks noGrp="1" noChangeArrowheads="1"/>
          </p:cNvSpPr>
          <p:nvPr>
            <p:ph type="title" idx="4294967295"/>
          </p:nvPr>
        </p:nvSpPr>
        <p:spPr>
          <a:xfrm>
            <a:off x="0" y="103188"/>
            <a:ext cx="8534400" cy="876300"/>
          </a:xfrm>
        </p:spPr>
        <p:txBody>
          <a:bodyPr>
            <a:spAutoFit/>
          </a:bodyPr>
          <a:lstStyle/>
          <a:p>
            <a:pPr marL="812800" indent="-812800" eaLnBrk="1" hangingPunct="1"/>
            <a:r>
              <a:rPr lang="en-US" sz="3200" smtClean="0"/>
              <a:t>8.22 EVOLUTION CONNECTION: New species </a:t>
            </a:r>
            <a:br>
              <a:rPr lang="en-US" sz="3200" smtClean="0"/>
            </a:br>
            <a:r>
              <a:rPr lang="en-US" sz="3200" smtClean="0"/>
              <a:t>can arise from errors in cell division</a:t>
            </a:r>
          </a:p>
        </p:txBody>
      </p:sp>
      <p:sp>
        <p:nvSpPr>
          <p:cNvPr id="160771" name="FlagCount" hidden="1">
            <a:hlinkClick r:id="rId4" action="ppaction://hlinkfile"/>
          </p:cNvPr>
          <p:cNvSpPr>
            <a:spLocks noChangeArrowheads="1"/>
          </p:cNvSpPr>
          <p:nvPr/>
        </p:nvSpPr>
        <p:spPr bwMode="auto">
          <a:xfrm>
            <a:off x="8255000" y="254000"/>
            <a:ext cx="381000" cy="317500"/>
          </a:xfrm>
          <a:prstGeom prst="wedgeRoundRectCallout">
            <a:avLst>
              <a:gd name="adj1" fmla="val -43750"/>
              <a:gd name="adj2" fmla="val 70000"/>
              <a:gd name="adj3" fmla="val 16667"/>
            </a:avLst>
          </a:prstGeom>
          <a:solidFill>
            <a:schemeClr val="accent1">
              <a:alpha val="25098"/>
            </a:schemeClr>
          </a:solidFill>
          <a:ln w="19050">
            <a:solidFill>
              <a:schemeClr val="tx1"/>
            </a:solidFill>
            <a:miter lim="800000"/>
            <a:headEnd/>
            <a:tailEnd/>
          </a:ln>
        </p:spPr>
        <p:txBody>
          <a:bodyPr wrap="none" anchor="ctr"/>
          <a:lstStyle/>
          <a:p>
            <a:pPr algn="ctr" eaLnBrk="0" hangingPunct="0"/>
            <a:r>
              <a:rPr lang="en-US" sz="1400" b="1">
                <a:latin typeface="Tahoma" pitchFamily="84" charset="0"/>
              </a:rPr>
              <a:t>0</a:t>
            </a:r>
          </a:p>
        </p:txBody>
      </p:sp>
      <p:sp>
        <p:nvSpPr>
          <p:cNvPr id="160773" name="Line 6"/>
          <p:cNvSpPr>
            <a:spLocks noChangeShapeType="1"/>
          </p:cNvSpPr>
          <p:nvPr/>
        </p:nvSpPr>
        <p:spPr bwMode="auto">
          <a:xfrm>
            <a:off x="182563" y="6535738"/>
            <a:ext cx="8775700" cy="0"/>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160774" name="Line 4"/>
          <p:cNvSpPr>
            <a:spLocks noChangeShapeType="1"/>
          </p:cNvSpPr>
          <p:nvPr/>
        </p:nvSpPr>
        <p:spPr bwMode="auto">
          <a:xfrm>
            <a:off x="182563" y="1108075"/>
            <a:ext cx="8775700" cy="0"/>
          </a:xfrm>
          <a:prstGeom prst="line">
            <a:avLst/>
          </a:prstGeom>
          <a:noFill/>
          <a:ln w="76200">
            <a:solidFill>
              <a:schemeClr val="tx2"/>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160775" name="Text Box 6"/>
          <p:cNvSpPr txBox="1">
            <a:spLocks noChangeArrowheads="1"/>
          </p:cNvSpPr>
          <p:nvPr/>
        </p:nvSpPr>
        <p:spPr bwMode="auto">
          <a:xfrm>
            <a:off x="182563" y="6626225"/>
            <a:ext cx="8775700" cy="136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spcBef>
                <a:spcPct val="50000"/>
              </a:spcBef>
            </a:pPr>
            <a:r>
              <a:rPr lang="en-US" sz="900"/>
              <a:t>© 2012 Pearson Education, Inc.</a:t>
            </a:r>
            <a:endParaRPr lang="en-US"/>
          </a:p>
        </p:txBody>
      </p:sp>
    </p:spTree>
    <p:custDataLst>
      <p:tags r:id="rId1"/>
    </p:custDataLst>
    <p:extLst>
      <p:ext uri="{BB962C8B-B14F-4D97-AF65-F5344CB8AC3E}">
        <p14:creationId xmlns:p14="http://schemas.microsoft.com/office/powerpoint/2010/main" val="2643255895"/>
      </p:ext>
    </p:ext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1794" name="Rectangle 2"/>
          <p:cNvSpPr>
            <a:spLocks noChangeArrowheads="1"/>
          </p:cNvSpPr>
          <p:nvPr>
            <p:ph type="ctrTitle" idx="4294967295"/>
          </p:nvPr>
        </p:nvSpPr>
        <p:spPr>
          <a:xfrm>
            <a:off x="0" y="50800"/>
            <a:ext cx="1981200" cy="304800"/>
          </a:xfrm>
          <a:extLst>
            <a:ext uri="{91240B29-F687-4F45-9708-019B960494DF}">
              <a14:hiddenLine xmlns:a14="http://schemas.microsoft.com/office/drawing/2010/main" w="3175">
                <a:solidFill>
                  <a:srgbClr val="000000"/>
                </a:solidFill>
                <a:miter lim="800000"/>
                <a:headEnd/>
                <a:tailEnd/>
              </a14:hiddenLine>
            </a:ext>
          </a:extLst>
        </p:spPr>
        <p:txBody>
          <a:bodyPr/>
          <a:lstStyle/>
          <a:p>
            <a:pPr marL="0" indent="0" eaLnBrk="1" hangingPunct="1"/>
            <a:r>
              <a:rPr lang="en-US" sz="1200" b="0" smtClean="0">
                <a:solidFill>
                  <a:schemeClr val="tx1"/>
                </a:solidFill>
                <a:latin typeface="Arial" charset="0"/>
              </a:rPr>
              <a:t>Figure 8.22</a:t>
            </a:r>
          </a:p>
        </p:txBody>
      </p:sp>
      <p:pic>
        <p:nvPicPr>
          <p:cNvPr id="161795" name="Picture 3" descr="08_22TetraploidFrog-L"/>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30325" y="1187450"/>
            <a:ext cx="6481763" cy="4481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766775605"/>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2818" name="Rectangle 2"/>
          <p:cNvSpPr>
            <a:spLocks noGrp="1" noChangeArrowheads="1"/>
          </p:cNvSpPr>
          <p:nvPr>
            <p:ph type="body" idx="4294967295"/>
          </p:nvPr>
        </p:nvSpPr>
        <p:spPr>
          <a:xfrm>
            <a:off x="0" y="1343025"/>
            <a:ext cx="8534400" cy="5060950"/>
          </a:xfrm>
        </p:spPr>
        <p:txBody>
          <a:bodyPr/>
          <a:lstStyle/>
          <a:p>
            <a:pPr marL="407988" lvl="1" indent="-293688" eaLnBrk="1" hangingPunct="1">
              <a:lnSpc>
                <a:spcPct val="90000"/>
              </a:lnSpc>
              <a:spcBef>
                <a:spcPct val="25000"/>
              </a:spcBef>
              <a:spcAft>
                <a:spcPts val="1200"/>
              </a:spcAft>
              <a:buFont typeface="Wingdings" pitchFamily="84" charset="2"/>
              <a:buChar char="§"/>
            </a:pPr>
            <a:r>
              <a:rPr lang="en-US" sz="2800" smtClean="0"/>
              <a:t>Chromosome breakage can lead to rearrangements that can produce </a:t>
            </a:r>
          </a:p>
          <a:p>
            <a:pPr marL="927100" lvl="2" indent="-368300" eaLnBrk="1" hangingPunct="1">
              <a:lnSpc>
                <a:spcPct val="90000"/>
              </a:lnSpc>
              <a:spcBef>
                <a:spcPct val="25000"/>
              </a:spcBef>
              <a:spcAft>
                <a:spcPts val="1200"/>
              </a:spcAft>
            </a:pPr>
            <a:r>
              <a:rPr lang="en-US" sz="2400" smtClean="0"/>
              <a:t>genetic disorders or, </a:t>
            </a:r>
          </a:p>
          <a:p>
            <a:pPr marL="927100" lvl="2" indent="-368300" eaLnBrk="1" hangingPunct="1">
              <a:lnSpc>
                <a:spcPct val="90000"/>
              </a:lnSpc>
              <a:spcBef>
                <a:spcPct val="25000"/>
              </a:spcBef>
              <a:spcAft>
                <a:spcPts val="1200"/>
              </a:spcAft>
            </a:pPr>
            <a:r>
              <a:rPr lang="en-US" sz="2400" smtClean="0"/>
              <a:t>if changes occur in somatic cells, cancer.</a:t>
            </a:r>
          </a:p>
        </p:txBody>
      </p:sp>
      <p:sp>
        <p:nvSpPr>
          <p:cNvPr id="162820" name="Rectangle 4"/>
          <p:cNvSpPr>
            <a:spLocks noGrp="1" noChangeArrowheads="1"/>
          </p:cNvSpPr>
          <p:nvPr>
            <p:ph type="title" idx="4294967295"/>
          </p:nvPr>
        </p:nvSpPr>
        <p:spPr>
          <a:xfrm>
            <a:off x="347663" y="103188"/>
            <a:ext cx="8796337" cy="876300"/>
          </a:xfrm>
        </p:spPr>
        <p:txBody>
          <a:bodyPr>
            <a:spAutoFit/>
          </a:bodyPr>
          <a:lstStyle/>
          <a:p>
            <a:pPr marL="812800" indent="-812800" eaLnBrk="1" hangingPunct="1"/>
            <a:r>
              <a:rPr lang="en-US" sz="3200" smtClean="0"/>
              <a:t>8.23 CONNECTION: Alterations of chromosome structure can cause birth defects and cancer</a:t>
            </a:r>
          </a:p>
        </p:txBody>
      </p:sp>
      <p:sp>
        <p:nvSpPr>
          <p:cNvPr id="162819" name="FlagCount" hidden="1">
            <a:hlinkClick r:id="rId4" action="ppaction://hlinkfile"/>
          </p:cNvPr>
          <p:cNvSpPr>
            <a:spLocks noChangeArrowheads="1"/>
          </p:cNvSpPr>
          <p:nvPr/>
        </p:nvSpPr>
        <p:spPr bwMode="auto">
          <a:xfrm>
            <a:off x="8255000" y="254000"/>
            <a:ext cx="381000" cy="317500"/>
          </a:xfrm>
          <a:prstGeom prst="wedgeRoundRectCallout">
            <a:avLst>
              <a:gd name="adj1" fmla="val -43750"/>
              <a:gd name="adj2" fmla="val 70000"/>
              <a:gd name="adj3" fmla="val 16667"/>
            </a:avLst>
          </a:prstGeom>
          <a:solidFill>
            <a:schemeClr val="accent1">
              <a:alpha val="25098"/>
            </a:schemeClr>
          </a:solidFill>
          <a:ln w="19050">
            <a:solidFill>
              <a:schemeClr val="tx1"/>
            </a:solidFill>
            <a:miter lim="800000"/>
            <a:headEnd/>
            <a:tailEnd/>
          </a:ln>
        </p:spPr>
        <p:txBody>
          <a:bodyPr wrap="none" anchor="ctr"/>
          <a:lstStyle/>
          <a:p>
            <a:pPr algn="ctr" eaLnBrk="0" hangingPunct="0"/>
            <a:r>
              <a:rPr lang="en-US" sz="1400" b="1">
                <a:latin typeface="Tahoma" pitchFamily="84" charset="0"/>
              </a:rPr>
              <a:t>0</a:t>
            </a:r>
          </a:p>
        </p:txBody>
      </p:sp>
      <p:sp>
        <p:nvSpPr>
          <p:cNvPr id="162821" name="Line 6"/>
          <p:cNvSpPr>
            <a:spLocks noChangeShapeType="1"/>
          </p:cNvSpPr>
          <p:nvPr/>
        </p:nvSpPr>
        <p:spPr bwMode="auto">
          <a:xfrm>
            <a:off x="182563" y="6535738"/>
            <a:ext cx="8775700" cy="0"/>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162822" name="Line 4"/>
          <p:cNvSpPr>
            <a:spLocks noChangeShapeType="1"/>
          </p:cNvSpPr>
          <p:nvPr/>
        </p:nvSpPr>
        <p:spPr bwMode="auto">
          <a:xfrm>
            <a:off x="182563" y="1108075"/>
            <a:ext cx="8775700" cy="0"/>
          </a:xfrm>
          <a:prstGeom prst="line">
            <a:avLst/>
          </a:prstGeom>
          <a:noFill/>
          <a:ln w="76200">
            <a:solidFill>
              <a:schemeClr val="tx2"/>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162823" name="Text Box 6"/>
          <p:cNvSpPr txBox="1">
            <a:spLocks noChangeArrowheads="1"/>
          </p:cNvSpPr>
          <p:nvPr/>
        </p:nvSpPr>
        <p:spPr bwMode="auto">
          <a:xfrm>
            <a:off x="182563" y="6626225"/>
            <a:ext cx="8775700" cy="136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spcBef>
                <a:spcPct val="50000"/>
              </a:spcBef>
            </a:pPr>
            <a:r>
              <a:rPr lang="en-US" sz="900"/>
              <a:t>© 2012 Pearson Education, Inc.</a:t>
            </a:r>
            <a:endParaRPr lang="en-US"/>
          </a:p>
        </p:txBody>
      </p:sp>
    </p:spTree>
    <p:custDataLst>
      <p:tags r:id="rId1"/>
    </p:custDataLst>
    <p:extLst>
      <p:ext uri="{BB962C8B-B14F-4D97-AF65-F5344CB8AC3E}">
        <p14:creationId xmlns:p14="http://schemas.microsoft.com/office/powerpoint/2010/main" val="3429660982"/>
      </p:ext>
    </p:extLst>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42" name="Rectangle 2"/>
          <p:cNvSpPr>
            <a:spLocks noGrp="1" noChangeArrowheads="1"/>
          </p:cNvSpPr>
          <p:nvPr>
            <p:ph type="body" idx="4294967295"/>
          </p:nvPr>
        </p:nvSpPr>
        <p:spPr>
          <a:xfrm>
            <a:off x="0" y="1343025"/>
            <a:ext cx="8534400" cy="5060950"/>
          </a:xfrm>
        </p:spPr>
        <p:txBody>
          <a:bodyPr/>
          <a:lstStyle/>
          <a:p>
            <a:pPr marL="407988" lvl="1" indent="-293688" eaLnBrk="1" hangingPunct="1">
              <a:lnSpc>
                <a:spcPct val="90000"/>
              </a:lnSpc>
              <a:spcBef>
                <a:spcPct val="25000"/>
              </a:spcBef>
              <a:spcAft>
                <a:spcPts val="600"/>
              </a:spcAft>
              <a:buFont typeface="Wingdings" pitchFamily="84" charset="2"/>
              <a:buChar char="§"/>
            </a:pPr>
            <a:r>
              <a:rPr lang="en-US" sz="2800" smtClean="0"/>
              <a:t>These rearrangements may include</a:t>
            </a:r>
          </a:p>
          <a:p>
            <a:pPr marL="927100" lvl="2" indent="-368300" eaLnBrk="1" hangingPunct="1">
              <a:lnSpc>
                <a:spcPct val="90000"/>
              </a:lnSpc>
              <a:spcBef>
                <a:spcPct val="25000"/>
              </a:spcBef>
              <a:spcAft>
                <a:spcPts val="600"/>
              </a:spcAft>
            </a:pPr>
            <a:r>
              <a:rPr lang="en-US" sz="2400" b="1" smtClean="0"/>
              <a:t>a deletion</a:t>
            </a:r>
            <a:r>
              <a:rPr lang="en-US" sz="2400" smtClean="0"/>
              <a:t>, the loss of a chromosome segment,</a:t>
            </a:r>
          </a:p>
          <a:p>
            <a:pPr marL="927100" lvl="2" indent="-368300" eaLnBrk="1" hangingPunct="1">
              <a:lnSpc>
                <a:spcPct val="90000"/>
              </a:lnSpc>
              <a:spcBef>
                <a:spcPct val="25000"/>
              </a:spcBef>
              <a:spcAft>
                <a:spcPts val="1200"/>
              </a:spcAft>
            </a:pPr>
            <a:r>
              <a:rPr lang="en-US" sz="2400" b="1" smtClean="0"/>
              <a:t>a duplication</a:t>
            </a:r>
            <a:r>
              <a:rPr lang="en-US" sz="2400" smtClean="0"/>
              <a:t>, the repeat of a chromosome segment,</a:t>
            </a:r>
          </a:p>
          <a:p>
            <a:pPr marL="927100" lvl="2" indent="-368300" eaLnBrk="1" hangingPunct="1">
              <a:lnSpc>
                <a:spcPct val="90000"/>
              </a:lnSpc>
              <a:spcBef>
                <a:spcPct val="25000"/>
              </a:spcBef>
              <a:spcAft>
                <a:spcPts val="1200"/>
              </a:spcAft>
            </a:pPr>
            <a:r>
              <a:rPr lang="en-US" sz="2400" b="1" smtClean="0"/>
              <a:t>an inversion</a:t>
            </a:r>
            <a:r>
              <a:rPr lang="en-US" sz="2400" smtClean="0"/>
              <a:t>, the reversal of a chromosome segment, or</a:t>
            </a:r>
          </a:p>
          <a:p>
            <a:pPr marL="927100" lvl="2" indent="-368300" eaLnBrk="1" hangingPunct="1">
              <a:lnSpc>
                <a:spcPct val="90000"/>
              </a:lnSpc>
              <a:spcBef>
                <a:spcPct val="25000"/>
              </a:spcBef>
              <a:spcAft>
                <a:spcPts val="1200"/>
              </a:spcAft>
            </a:pPr>
            <a:r>
              <a:rPr lang="en-US" sz="2400" b="1" smtClean="0"/>
              <a:t>a translocation</a:t>
            </a:r>
            <a:r>
              <a:rPr lang="en-US" sz="2400" smtClean="0"/>
              <a:t>, the attachment of a segment to a nonhomologous chromosome that can be reciprocal.</a:t>
            </a:r>
          </a:p>
        </p:txBody>
      </p:sp>
      <p:sp>
        <p:nvSpPr>
          <p:cNvPr id="163844" name="Rectangle 4"/>
          <p:cNvSpPr>
            <a:spLocks noGrp="1" noChangeArrowheads="1"/>
          </p:cNvSpPr>
          <p:nvPr>
            <p:ph type="title" idx="4294967295"/>
          </p:nvPr>
        </p:nvSpPr>
        <p:spPr>
          <a:xfrm>
            <a:off x="347663" y="103188"/>
            <a:ext cx="8796337" cy="876300"/>
          </a:xfrm>
        </p:spPr>
        <p:txBody>
          <a:bodyPr>
            <a:spAutoFit/>
          </a:bodyPr>
          <a:lstStyle/>
          <a:p>
            <a:pPr marL="812800" indent="-812800" eaLnBrk="1" hangingPunct="1"/>
            <a:r>
              <a:rPr lang="en-US" sz="3200" smtClean="0"/>
              <a:t>8.23 CONNECTION: Alterations of chromosome structure can cause birth defects and cancer</a:t>
            </a:r>
          </a:p>
        </p:txBody>
      </p:sp>
      <p:sp>
        <p:nvSpPr>
          <p:cNvPr id="163843" name="FlagCount" hidden="1">
            <a:hlinkClick r:id="rId4" action="ppaction://hlinkfile"/>
          </p:cNvPr>
          <p:cNvSpPr>
            <a:spLocks noChangeArrowheads="1"/>
          </p:cNvSpPr>
          <p:nvPr/>
        </p:nvSpPr>
        <p:spPr bwMode="auto">
          <a:xfrm>
            <a:off x="8255000" y="254000"/>
            <a:ext cx="381000" cy="317500"/>
          </a:xfrm>
          <a:prstGeom prst="wedgeRoundRectCallout">
            <a:avLst>
              <a:gd name="adj1" fmla="val -43750"/>
              <a:gd name="adj2" fmla="val 70000"/>
              <a:gd name="adj3" fmla="val 16667"/>
            </a:avLst>
          </a:prstGeom>
          <a:solidFill>
            <a:schemeClr val="accent1">
              <a:alpha val="25098"/>
            </a:schemeClr>
          </a:solidFill>
          <a:ln w="19050">
            <a:solidFill>
              <a:schemeClr val="tx1"/>
            </a:solidFill>
            <a:miter lim="800000"/>
            <a:headEnd/>
            <a:tailEnd/>
          </a:ln>
        </p:spPr>
        <p:txBody>
          <a:bodyPr wrap="none" anchor="ctr"/>
          <a:lstStyle/>
          <a:p>
            <a:pPr algn="ctr" eaLnBrk="0" hangingPunct="0"/>
            <a:r>
              <a:rPr lang="en-US" sz="1400" b="1">
                <a:latin typeface="Tahoma" pitchFamily="84" charset="0"/>
              </a:rPr>
              <a:t>0</a:t>
            </a:r>
          </a:p>
        </p:txBody>
      </p:sp>
      <p:sp>
        <p:nvSpPr>
          <p:cNvPr id="163845" name="Line 6"/>
          <p:cNvSpPr>
            <a:spLocks noChangeShapeType="1"/>
          </p:cNvSpPr>
          <p:nvPr/>
        </p:nvSpPr>
        <p:spPr bwMode="auto">
          <a:xfrm>
            <a:off x="182563" y="6535738"/>
            <a:ext cx="8775700" cy="0"/>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163846" name="Line 4"/>
          <p:cNvSpPr>
            <a:spLocks noChangeShapeType="1"/>
          </p:cNvSpPr>
          <p:nvPr/>
        </p:nvSpPr>
        <p:spPr bwMode="auto">
          <a:xfrm>
            <a:off x="182563" y="1108075"/>
            <a:ext cx="8775700" cy="0"/>
          </a:xfrm>
          <a:prstGeom prst="line">
            <a:avLst/>
          </a:prstGeom>
          <a:noFill/>
          <a:ln w="76200">
            <a:solidFill>
              <a:schemeClr val="tx2"/>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163847" name="Text Box 6"/>
          <p:cNvSpPr txBox="1">
            <a:spLocks noChangeArrowheads="1"/>
          </p:cNvSpPr>
          <p:nvPr/>
        </p:nvSpPr>
        <p:spPr bwMode="auto">
          <a:xfrm>
            <a:off x="182563" y="6626225"/>
            <a:ext cx="8775700" cy="136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spcBef>
                <a:spcPct val="50000"/>
              </a:spcBef>
            </a:pPr>
            <a:r>
              <a:rPr lang="en-US" sz="900"/>
              <a:t>© 2012 Pearson Education, Inc.</a:t>
            </a:r>
            <a:endParaRPr lang="en-US"/>
          </a:p>
        </p:txBody>
      </p:sp>
    </p:spTree>
    <p:custDataLst>
      <p:tags r:id="rId1"/>
    </p:custDataLst>
    <p:extLst>
      <p:ext uri="{BB962C8B-B14F-4D97-AF65-F5344CB8AC3E}">
        <p14:creationId xmlns:p14="http://schemas.microsoft.com/office/powerpoint/2010/main" val="3943659605"/>
      </p:ext>
    </p:extLst>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4866" name="Rectangle 2"/>
          <p:cNvSpPr>
            <a:spLocks noGrp="1" noChangeArrowheads="1"/>
          </p:cNvSpPr>
          <p:nvPr>
            <p:ph type="body" idx="4294967295"/>
          </p:nvPr>
        </p:nvSpPr>
        <p:spPr>
          <a:xfrm>
            <a:off x="0" y="1343025"/>
            <a:ext cx="8534400" cy="5060950"/>
          </a:xfrm>
        </p:spPr>
        <p:txBody>
          <a:bodyPr/>
          <a:lstStyle/>
          <a:p>
            <a:pPr marL="407988" lvl="1" indent="-293688" eaLnBrk="1" hangingPunct="1">
              <a:lnSpc>
                <a:spcPct val="90000"/>
              </a:lnSpc>
              <a:spcBef>
                <a:spcPct val="25000"/>
              </a:spcBef>
              <a:spcAft>
                <a:spcPts val="600"/>
              </a:spcAft>
              <a:buFont typeface="Wingdings" pitchFamily="84" charset="2"/>
              <a:buChar char="§"/>
            </a:pPr>
            <a:r>
              <a:rPr lang="en-US" sz="2800" smtClean="0"/>
              <a:t>Chronic myelogenous leukemia (CML)</a:t>
            </a:r>
          </a:p>
          <a:p>
            <a:pPr marL="927100" lvl="2" indent="-368300" eaLnBrk="1" hangingPunct="1">
              <a:lnSpc>
                <a:spcPct val="90000"/>
              </a:lnSpc>
              <a:spcBef>
                <a:spcPct val="25000"/>
              </a:spcBef>
              <a:spcAft>
                <a:spcPts val="600"/>
              </a:spcAft>
            </a:pPr>
            <a:r>
              <a:rPr lang="en-US" sz="2400" smtClean="0"/>
              <a:t>is one of the most common leukemias,</a:t>
            </a:r>
          </a:p>
          <a:p>
            <a:pPr marL="927100" lvl="2" indent="-368300" eaLnBrk="1" hangingPunct="1">
              <a:lnSpc>
                <a:spcPct val="90000"/>
              </a:lnSpc>
              <a:spcBef>
                <a:spcPct val="25000"/>
              </a:spcBef>
              <a:spcAft>
                <a:spcPts val="600"/>
              </a:spcAft>
            </a:pPr>
            <a:r>
              <a:rPr lang="en-US" sz="2400" smtClean="0"/>
              <a:t>affects cells that give rise to white blood cells (leukocytes), and</a:t>
            </a:r>
          </a:p>
          <a:p>
            <a:pPr marL="927100" lvl="2" indent="-368300" eaLnBrk="1" hangingPunct="1">
              <a:lnSpc>
                <a:spcPct val="90000"/>
              </a:lnSpc>
              <a:spcBef>
                <a:spcPct val="25000"/>
              </a:spcBef>
              <a:spcAft>
                <a:spcPts val="600"/>
              </a:spcAft>
            </a:pPr>
            <a:r>
              <a:rPr lang="en-US" sz="2400" smtClean="0"/>
              <a:t>results from part of chromosome 22 switching places with a small fragment from a tip of chromosome 9.</a:t>
            </a:r>
          </a:p>
        </p:txBody>
      </p:sp>
      <p:sp>
        <p:nvSpPr>
          <p:cNvPr id="164868" name="Rectangle 4"/>
          <p:cNvSpPr>
            <a:spLocks noGrp="1" noChangeArrowheads="1"/>
          </p:cNvSpPr>
          <p:nvPr>
            <p:ph type="title" idx="4294967295"/>
          </p:nvPr>
        </p:nvSpPr>
        <p:spPr>
          <a:xfrm>
            <a:off x="347663" y="103188"/>
            <a:ext cx="8796337" cy="876300"/>
          </a:xfrm>
        </p:spPr>
        <p:txBody>
          <a:bodyPr>
            <a:spAutoFit/>
          </a:bodyPr>
          <a:lstStyle/>
          <a:p>
            <a:pPr marL="812800" indent="-812800" eaLnBrk="1" hangingPunct="1"/>
            <a:r>
              <a:rPr lang="en-US" sz="3200" smtClean="0"/>
              <a:t>8.23 CONNECTION: Alterations of chromosome structure can cause birth defects and cancer</a:t>
            </a:r>
          </a:p>
        </p:txBody>
      </p:sp>
      <p:sp>
        <p:nvSpPr>
          <p:cNvPr id="164867" name="FlagCount" hidden="1">
            <a:hlinkClick r:id="rId4" action="ppaction://hlinkfile"/>
          </p:cNvPr>
          <p:cNvSpPr>
            <a:spLocks noChangeArrowheads="1"/>
          </p:cNvSpPr>
          <p:nvPr/>
        </p:nvSpPr>
        <p:spPr bwMode="auto">
          <a:xfrm>
            <a:off x="8255000" y="254000"/>
            <a:ext cx="381000" cy="317500"/>
          </a:xfrm>
          <a:prstGeom prst="wedgeRoundRectCallout">
            <a:avLst>
              <a:gd name="adj1" fmla="val -43750"/>
              <a:gd name="adj2" fmla="val 70000"/>
              <a:gd name="adj3" fmla="val 16667"/>
            </a:avLst>
          </a:prstGeom>
          <a:solidFill>
            <a:schemeClr val="accent1">
              <a:alpha val="25098"/>
            </a:schemeClr>
          </a:solidFill>
          <a:ln w="19050">
            <a:solidFill>
              <a:schemeClr val="tx1"/>
            </a:solidFill>
            <a:miter lim="800000"/>
            <a:headEnd/>
            <a:tailEnd/>
          </a:ln>
        </p:spPr>
        <p:txBody>
          <a:bodyPr wrap="none" anchor="ctr"/>
          <a:lstStyle/>
          <a:p>
            <a:pPr algn="ctr" eaLnBrk="0" hangingPunct="0"/>
            <a:r>
              <a:rPr lang="en-US" sz="1400" b="1">
                <a:latin typeface="Tahoma" pitchFamily="84" charset="0"/>
              </a:rPr>
              <a:t>0</a:t>
            </a:r>
          </a:p>
        </p:txBody>
      </p:sp>
      <p:sp>
        <p:nvSpPr>
          <p:cNvPr id="164869" name="Line 6"/>
          <p:cNvSpPr>
            <a:spLocks noChangeShapeType="1"/>
          </p:cNvSpPr>
          <p:nvPr/>
        </p:nvSpPr>
        <p:spPr bwMode="auto">
          <a:xfrm>
            <a:off x="182563" y="6535738"/>
            <a:ext cx="8775700" cy="0"/>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164870" name="Line 4"/>
          <p:cNvSpPr>
            <a:spLocks noChangeShapeType="1"/>
          </p:cNvSpPr>
          <p:nvPr/>
        </p:nvSpPr>
        <p:spPr bwMode="auto">
          <a:xfrm>
            <a:off x="182563" y="1108075"/>
            <a:ext cx="8775700" cy="0"/>
          </a:xfrm>
          <a:prstGeom prst="line">
            <a:avLst/>
          </a:prstGeom>
          <a:noFill/>
          <a:ln w="76200">
            <a:solidFill>
              <a:schemeClr val="tx2"/>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164871" name="Text Box 6"/>
          <p:cNvSpPr txBox="1">
            <a:spLocks noChangeArrowheads="1"/>
          </p:cNvSpPr>
          <p:nvPr/>
        </p:nvSpPr>
        <p:spPr bwMode="auto">
          <a:xfrm>
            <a:off x="182563" y="6626225"/>
            <a:ext cx="8775700" cy="136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spcBef>
                <a:spcPct val="50000"/>
              </a:spcBef>
            </a:pPr>
            <a:r>
              <a:rPr lang="en-US" sz="900"/>
              <a:t>© 2012 Pearson Education, Inc.</a:t>
            </a:r>
            <a:endParaRPr lang="en-US"/>
          </a:p>
        </p:txBody>
      </p:sp>
    </p:spTree>
    <p:custDataLst>
      <p:tags r:id="rId1"/>
    </p:custDataLst>
    <p:extLst>
      <p:ext uri="{BB962C8B-B14F-4D97-AF65-F5344CB8AC3E}">
        <p14:creationId xmlns:p14="http://schemas.microsoft.com/office/powerpoint/2010/main" val="131280779"/>
      </p:ext>
    </p:extLst>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5890" name="Picture 2" descr="08_23a_ChromStructAlter-U"/>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96863" y="1730375"/>
            <a:ext cx="8548687" cy="339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5891" name="Rectangle 2"/>
          <p:cNvSpPr>
            <a:spLocks noChangeArrowheads="1"/>
          </p:cNvSpPr>
          <p:nvPr>
            <p:ph type="ctrTitle" idx="4294967295"/>
          </p:nvPr>
        </p:nvSpPr>
        <p:spPr>
          <a:xfrm>
            <a:off x="0" y="50800"/>
            <a:ext cx="1981200" cy="304800"/>
          </a:xfrm>
          <a:extLst>
            <a:ext uri="{91240B29-F687-4F45-9708-019B960494DF}">
              <a14:hiddenLine xmlns:a14="http://schemas.microsoft.com/office/drawing/2010/main" w="3175">
                <a:solidFill>
                  <a:srgbClr val="000000"/>
                </a:solidFill>
                <a:miter lim="800000"/>
                <a:headEnd/>
                <a:tailEnd/>
              </a14:hiddenLine>
            </a:ext>
          </a:extLst>
        </p:spPr>
        <p:txBody>
          <a:bodyPr/>
          <a:lstStyle/>
          <a:p>
            <a:pPr marL="0" indent="0" eaLnBrk="1" hangingPunct="1"/>
            <a:r>
              <a:rPr lang="en-US" sz="1200" b="0" smtClean="0">
                <a:solidFill>
                  <a:schemeClr val="tx1"/>
                </a:solidFill>
                <a:latin typeface="Arial" charset="0"/>
              </a:rPr>
              <a:t>Figure 8.23A</a:t>
            </a:r>
          </a:p>
        </p:txBody>
      </p:sp>
      <p:sp>
        <p:nvSpPr>
          <p:cNvPr id="165892" name="Text Box 3"/>
          <p:cNvSpPr txBox="1">
            <a:spLocks noChangeArrowheads="1"/>
          </p:cNvSpPr>
          <p:nvPr/>
        </p:nvSpPr>
        <p:spPr bwMode="auto">
          <a:xfrm>
            <a:off x="463550" y="1804988"/>
            <a:ext cx="801688" cy="255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r>
              <a:rPr lang="en-US" sz="1400" b="1"/>
              <a:t>Deletion</a:t>
            </a:r>
          </a:p>
        </p:txBody>
      </p:sp>
      <p:sp>
        <p:nvSpPr>
          <p:cNvPr id="165893" name="Text Box 3"/>
          <p:cNvSpPr txBox="1">
            <a:spLocks noChangeArrowheads="1"/>
          </p:cNvSpPr>
          <p:nvPr/>
        </p:nvSpPr>
        <p:spPr bwMode="auto">
          <a:xfrm>
            <a:off x="463550" y="3227388"/>
            <a:ext cx="985838" cy="255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r>
              <a:rPr lang="en-US" sz="1400" b="1"/>
              <a:t>Duplication</a:t>
            </a:r>
          </a:p>
        </p:txBody>
      </p:sp>
      <p:sp>
        <p:nvSpPr>
          <p:cNvPr id="165894" name="Text Box 3"/>
          <p:cNvSpPr txBox="1">
            <a:spLocks noChangeArrowheads="1"/>
          </p:cNvSpPr>
          <p:nvPr/>
        </p:nvSpPr>
        <p:spPr bwMode="auto">
          <a:xfrm>
            <a:off x="3721100" y="1804988"/>
            <a:ext cx="801688" cy="255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r>
              <a:rPr lang="en-US" sz="1400" b="1"/>
              <a:t>Inversion</a:t>
            </a:r>
          </a:p>
        </p:txBody>
      </p:sp>
      <p:sp>
        <p:nvSpPr>
          <p:cNvPr id="165895" name="Text Box 3"/>
          <p:cNvSpPr txBox="1">
            <a:spLocks noChangeArrowheads="1"/>
          </p:cNvSpPr>
          <p:nvPr/>
        </p:nvSpPr>
        <p:spPr bwMode="auto">
          <a:xfrm>
            <a:off x="3721100" y="3221038"/>
            <a:ext cx="2071688" cy="255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r>
              <a:rPr lang="en-US" sz="1400" b="1"/>
              <a:t>Reciprocal translocation</a:t>
            </a:r>
          </a:p>
        </p:txBody>
      </p:sp>
      <p:sp>
        <p:nvSpPr>
          <p:cNvPr id="165896" name="Text Box 3"/>
          <p:cNvSpPr txBox="1">
            <a:spLocks noChangeArrowheads="1"/>
          </p:cNvSpPr>
          <p:nvPr/>
        </p:nvSpPr>
        <p:spPr bwMode="auto">
          <a:xfrm>
            <a:off x="552450" y="3906838"/>
            <a:ext cx="1246188" cy="420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r>
              <a:rPr lang="en-US" sz="1400" b="1"/>
              <a:t>Homologous</a:t>
            </a:r>
          </a:p>
          <a:p>
            <a:r>
              <a:rPr lang="en-US" sz="1400" b="1"/>
              <a:t>chromosomes</a:t>
            </a:r>
          </a:p>
        </p:txBody>
      </p:sp>
      <p:sp>
        <p:nvSpPr>
          <p:cNvPr id="165897" name="Text Box 3"/>
          <p:cNvSpPr txBox="1">
            <a:spLocks noChangeArrowheads="1"/>
          </p:cNvSpPr>
          <p:nvPr/>
        </p:nvSpPr>
        <p:spPr bwMode="auto">
          <a:xfrm>
            <a:off x="3797300" y="4078288"/>
            <a:ext cx="1468438" cy="420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nSpc>
                <a:spcPct val="90000"/>
              </a:lnSpc>
            </a:pPr>
            <a:r>
              <a:rPr lang="en-US" sz="1400" b="1"/>
              <a:t>Nonhomologous</a:t>
            </a:r>
          </a:p>
          <a:p>
            <a:pPr>
              <a:lnSpc>
                <a:spcPct val="90000"/>
              </a:lnSpc>
            </a:pPr>
            <a:r>
              <a:rPr lang="en-US" sz="1400" b="1"/>
              <a:t>chromosomes</a:t>
            </a:r>
          </a:p>
        </p:txBody>
      </p:sp>
      <p:grpSp>
        <p:nvGrpSpPr>
          <p:cNvPr id="165898" name="Group 10"/>
          <p:cNvGrpSpPr>
            <a:grpSpLocks/>
          </p:cNvGrpSpPr>
          <p:nvPr/>
        </p:nvGrpSpPr>
        <p:grpSpPr bwMode="auto">
          <a:xfrm>
            <a:off x="1671638" y="3714750"/>
            <a:ext cx="258762" cy="660400"/>
            <a:chOff x="1053" y="2340"/>
            <a:chExt cx="163" cy="416"/>
          </a:xfrm>
        </p:grpSpPr>
        <p:sp>
          <p:nvSpPr>
            <p:cNvPr id="165902" name="AutoShape 11"/>
            <p:cNvSpPr>
              <a:spLocks/>
            </p:cNvSpPr>
            <p:nvPr/>
          </p:nvSpPr>
          <p:spPr bwMode="auto">
            <a:xfrm>
              <a:off x="1117" y="2340"/>
              <a:ext cx="99" cy="416"/>
            </a:xfrm>
            <a:prstGeom prst="leftBrace">
              <a:avLst>
                <a:gd name="adj1" fmla="val 35017"/>
                <a:gd name="adj2" fmla="val 48079"/>
              </a:avLst>
            </a:prstGeom>
            <a:noFill/>
            <a:ln w="1270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65903" name="Line 12"/>
            <p:cNvSpPr>
              <a:spLocks noChangeShapeType="1"/>
            </p:cNvSpPr>
            <p:nvPr/>
          </p:nvSpPr>
          <p:spPr bwMode="auto">
            <a:xfrm flipH="1">
              <a:off x="1053" y="2540"/>
              <a:ext cx="7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165899" name="Group 13"/>
          <p:cNvGrpSpPr>
            <a:grpSpLocks/>
          </p:cNvGrpSpPr>
          <p:nvPr/>
        </p:nvGrpSpPr>
        <p:grpSpPr bwMode="auto">
          <a:xfrm>
            <a:off x="5237163" y="3859213"/>
            <a:ext cx="190500" cy="660400"/>
            <a:chOff x="3299" y="2431"/>
            <a:chExt cx="120" cy="416"/>
          </a:xfrm>
        </p:grpSpPr>
        <p:sp>
          <p:nvSpPr>
            <p:cNvPr id="165900" name="AutoShape 14"/>
            <p:cNvSpPr>
              <a:spLocks/>
            </p:cNvSpPr>
            <p:nvPr/>
          </p:nvSpPr>
          <p:spPr bwMode="auto">
            <a:xfrm>
              <a:off x="3320" y="2431"/>
              <a:ext cx="99" cy="416"/>
            </a:xfrm>
            <a:prstGeom prst="leftBrace">
              <a:avLst>
                <a:gd name="adj1" fmla="val 35017"/>
                <a:gd name="adj2" fmla="val 48079"/>
              </a:avLst>
            </a:prstGeom>
            <a:noFill/>
            <a:ln w="1270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65901" name="Line 15"/>
            <p:cNvSpPr>
              <a:spLocks noChangeShapeType="1"/>
            </p:cNvSpPr>
            <p:nvPr/>
          </p:nvSpPr>
          <p:spPr bwMode="auto">
            <a:xfrm flipH="1">
              <a:off x="3299" y="2631"/>
              <a:ext cx="35"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Tree>
    <p:extLst>
      <p:ext uri="{BB962C8B-B14F-4D97-AF65-F5344CB8AC3E}">
        <p14:creationId xmlns:p14="http://schemas.microsoft.com/office/powerpoint/2010/main" val="181848205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Rectangle 2"/>
          <p:cNvSpPr>
            <a:spLocks noGrp="1" noChangeArrowheads="1"/>
          </p:cNvSpPr>
          <p:nvPr>
            <p:ph type="body" idx="4294967295"/>
          </p:nvPr>
        </p:nvSpPr>
        <p:spPr>
          <a:xfrm>
            <a:off x="0" y="1309688"/>
            <a:ext cx="8534400" cy="5245100"/>
          </a:xfrm>
        </p:spPr>
        <p:txBody>
          <a:bodyPr/>
          <a:lstStyle/>
          <a:p>
            <a:pPr marL="407988" lvl="1" indent="-293688" eaLnBrk="1" hangingPunct="1">
              <a:buFont typeface="Wingdings" pitchFamily="84" charset="2"/>
              <a:buChar char="§"/>
            </a:pPr>
            <a:r>
              <a:rPr lang="en-US" sz="2800" smtClean="0"/>
              <a:t>All sexual life cycles include an alternation between</a:t>
            </a:r>
          </a:p>
          <a:p>
            <a:pPr marL="927100" lvl="2" indent="-368300" eaLnBrk="1" hangingPunct="1"/>
            <a:r>
              <a:rPr lang="en-US" sz="2400" smtClean="0"/>
              <a:t>a diploid stage and</a:t>
            </a:r>
          </a:p>
          <a:p>
            <a:pPr marL="927100" lvl="2" indent="-368300" eaLnBrk="1" hangingPunct="1"/>
            <a:r>
              <a:rPr lang="en-US" sz="2400" smtClean="0"/>
              <a:t>a haploid stage.</a:t>
            </a:r>
          </a:p>
          <a:p>
            <a:pPr marL="407988" lvl="1" indent="-293688" eaLnBrk="1" hangingPunct="1">
              <a:buFont typeface="Wingdings" pitchFamily="84" charset="2"/>
              <a:buChar char="§"/>
            </a:pPr>
            <a:r>
              <a:rPr lang="en-US" sz="2800" smtClean="0"/>
              <a:t>Producing haploid gametes prevents the chromosome number from doubling in every generation.</a:t>
            </a:r>
          </a:p>
          <a:p>
            <a:pPr marL="927100" lvl="2" indent="-368300" eaLnBrk="1" hangingPunct="1"/>
            <a:endParaRPr lang="en-US" smtClean="0"/>
          </a:p>
          <a:p>
            <a:pPr marL="927100" lvl="2" indent="-368300" eaLnBrk="1" hangingPunct="1"/>
            <a:endParaRPr lang="en-US" smtClean="0"/>
          </a:p>
        </p:txBody>
      </p:sp>
      <p:sp>
        <p:nvSpPr>
          <p:cNvPr id="95236" name="Rectangle 4"/>
          <p:cNvSpPr>
            <a:spLocks noGrp="1" noChangeArrowheads="1"/>
          </p:cNvSpPr>
          <p:nvPr>
            <p:ph type="title" idx="4294967295"/>
          </p:nvPr>
        </p:nvSpPr>
        <p:spPr>
          <a:xfrm>
            <a:off x="0" y="104775"/>
            <a:ext cx="8534400" cy="876300"/>
          </a:xfrm>
        </p:spPr>
        <p:txBody>
          <a:bodyPr>
            <a:spAutoFit/>
          </a:bodyPr>
          <a:lstStyle/>
          <a:p>
            <a:pPr eaLnBrk="1" hangingPunct="1"/>
            <a:r>
              <a:rPr lang="en-US" sz="3200" smtClean="0"/>
              <a:t>8.12 Gametes have a single set of chromosomes</a:t>
            </a:r>
            <a:br>
              <a:rPr lang="en-US" sz="3200" smtClean="0"/>
            </a:br>
            <a:endParaRPr lang="en-US" sz="3200" smtClean="0"/>
          </a:p>
        </p:txBody>
      </p:sp>
      <p:sp>
        <p:nvSpPr>
          <p:cNvPr id="95235" name="FlagCount" hidden="1">
            <a:hlinkClick r:id="rId4" action="ppaction://hlinkfile"/>
          </p:cNvPr>
          <p:cNvSpPr>
            <a:spLocks noChangeArrowheads="1"/>
          </p:cNvSpPr>
          <p:nvPr/>
        </p:nvSpPr>
        <p:spPr bwMode="auto">
          <a:xfrm>
            <a:off x="8255000" y="254000"/>
            <a:ext cx="381000" cy="317500"/>
          </a:xfrm>
          <a:prstGeom prst="wedgeRoundRectCallout">
            <a:avLst>
              <a:gd name="adj1" fmla="val -43750"/>
              <a:gd name="adj2" fmla="val 70000"/>
              <a:gd name="adj3" fmla="val 16667"/>
            </a:avLst>
          </a:prstGeom>
          <a:solidFill>
            <a:schemeClr val="accent1">
              <a:alpha val="25098"/>
            </a:schemeClr>
          </a:solidFill>
          <a:ln w="19050">
            <a:solidFill>
              <a:schemeClr val="tx1"/>
            </a:solidFill>
            <a:miter lim="800000"/>
            <a:headEnd/>
            <a:tailEnd/>
          </a:ln>
        </p:spPr>
        <p:txBody>
          <a:bodyPr wrap="none" anchor="ctr"/>
          <a:lstStyle/>
          <a:p>
            <a:pPr algn="ctr" eaLnBrk="0" hangingPunct="0"/>
            <a:r>
              <a:rPr lang="en-US" sz="1400" b="1">
                <a:latin typeface="Tahoma" pitchFamily="84" charset="0"/>
              </a:rPr>
              <a:t>0</a:t>
            </a:r>
          </a:p>
        </p:txBody>
      </p:sp>
      <p:sp>
        <p:nvSpPr>
          <p:cNvPr id="95237" name="Line 6"/>
          <p:cNvSpPr>
            <a:spLocks noChangeShapeType="1"/>
          </p:cNvSpPr>
          <p:nvPr/>
        </p:nvSpPr>
        <p:spPr bwMode="auto">
          <a:xfrm>
            <a:off x="182563" y="6535738"/>
            <a:ext cx="8775700" cy="0"/>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95238" name="Line 4"/>
          <p:cNvSpPr>
            <a:spLocks noChangeShapeType="1"/>
          </p:cNvSpPr>
          <p:nvPr/>
        </p:nvSpPr>
        <p:spPr bwMode="auto">
          <a:xfrm>
            <a:off x="182563" y="1108075"/>
            <a:ext cx="8775700" cy="0"/>
          </a:xfrm>
          <a:prstGeom prst="line">
            <a:avLst/>
          </a:prstGeom>
          <a:noFill/>
          <a:ln w="76200">
            <a:solidFill>
              <a:schemeClr val="tx2"/>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95239" name="Text Box 6"/>
          <p:cNvSpPr txBox="1">
            <a:spLocks noChangeArrowheads="1"/>
          </p:cNvSpPr>
          <p:nvPr/>
        </p:nvSpPr>
        <p:spPr bwMode="auto">
          <a:xfrm>
            <a:off x="182563" y="6626225"/>
            <a:ext cx="8775700" cy="136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spcBef>
                <a:spcPct val="50000"/>
              </a:spcBef>
            </a:pPr>
            <a:r>
              <a:rPr lang="en-US" sz="900"/>
              <a:t>© 2012 Pearson Education, Inc.</a:t>
            </a:r>
            <a:endParaRPr lang="en-US"/>
          </a:p>
        </p:txBody>
      </p:sp>
    </p:spTree>
    <p:custDataLst>
      <p:tags r:id="rId1"/>
    </p:custDataLst>
    <p:extLst>
      <p:ext uri="{BB962C8B-B14F-4D97-AF65-F5344CB8AC3E}">
        <p14:creationId xmlns:p14="http://schemas.microsoft.com/office/powerpoint/2010/main" val="749451443"/>
      </p:ext>
    </p:extLst>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6914" name="Picture 2" descr="08_23aaChromStructAlter-U"/>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95500" y="977900"/>
            <a:ext cx="4951413" cy="4902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6915" name="Rectangle 2"/>
          <p:cNvSpPr>
            <a:spLocks noChangeArrowheads="1"/>
          </p:cNvSpPr>
          <p:nvPr>
            <p:ph type="ctrTitle" idx="4294967295"/>
          </p:nvPr>
        </p:nvSpPr>
        <p:spPr>
          <a:xfrm>
            <a:off x="0" y="50800"/>
            <a:ext cx="1981200" cy="304800"/>
          </a:xfrm>
          <a:extLst>
            <a:ext uri="{91240B29-F687-4F45-9708-019B960494DF}">
              <a14:hiddenLine xmlns:a14="http://schemas.microsoft.com/office/drawing/2010/main" w="3175">
                <a:solidFill>
                  <a:srgbClr val="000000"/>
                </a:solidFill>
                <a:miter lim="800000"/>
                <a:headEnd/>
                <a:tailEnd/>
              </a14:hiddenLine>
            </a:ext>
          </a:extLst>
        </p:spPr>
        <p:txBody>
          <a:bodyPr/>
          <a:lstStyle/>
          <a:p>
            <a:pPr marL="0" indent="0" eaLnBrk="1" hangingPunct="1"/>
            <a:r>
              <a:rPr lang="en-US" sz="1200" b="0" smtClean="0">
                <a:solidFill>
                  <a:schemeClr val="tx1"/>
                </a:solidFill>
                <a:latin typeface="Arial" charset="0"/>
              </a:rPr>
              <a:t>Figure 8.23A_1</a:t>
            </a:r>
          </a:p>
        </p:txBody>
      </p:sp>
      <p:sp>
        <p:nvSpPr>
          <p:cNvPr id="166916" name="Text Box 3"/>
          <p:cNvSpPr txBox="1">
            <a:spLocks noChangeArrowheads="1"/>
          </p:cNvSpPr>
          <p:nvPr/>
        </p:nvSpPr>
        <p:spPr bwMode="auto">
          <a:xfrm>
            <a:off x="2338388" y="1073150"/>
            <a:ext cx="1220787" cy="407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r>
              <a:rPr lang="en-US" sz="2000" b="1"/>
              <a:t>Deletion</a:t>
            </a:r>
          </a:p>
        </p:txBody>
      </p:sp>
      <p:sp>
        <p:nvSpPr>
          <p:cNvPr id="166917" name="Text Box 3"/>
          <p:cNvSpPr txBox="1">
            <a:spLocks noChangeArrowheads="1"/>
          </p:cNvSpPr>
          <p:nvPr/>
        </p:nvSpPr>
        <p:spPr bwMode="auto">
          <a:xfrm>
            <a:off x="2338388" y="3179763"/>
            <a:ext cx="1501775" cy="407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r>
              <a:rPr lang="en-US" sz="2000" b="1"/>
              <a:t>Duplication</a:t>
            </a:r>
          </a:p>
        </p:txBody>
      </p:sp>
      <p:sp>
        <p:nvSpPr>
          <p:cNvPr id="166918" name="Text Box 3"/>
          <p:cNvSpPr txBox="1">
            <a:spLocks noChangeArrowheads="1"/>
          </p:cNvSpPr>
          <p:nvPr/>
        </p:nvSpPr>
        <p:spPr bwMode="auto">
          <a:xfrm>
            <a:off x="2500313" y="4191000"/>
            <a:ext cx="1779587" cy="598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r>
              <a:rPr lang="en-US" sz="2000" b="1"/>
              <a:t>Homologous</a:t>
            </a:r>
          </a:p>
          <a:p>
            <a:r>
              <a:rPr lang="en-US" sz="2000" b="1"/>
              <a:t>chromosomes</a:t>
            </a:r>
          </a:p>
        </p:txBody>
      </p:sp>
      <p:grpSp>
        <p:nvGrpSpPr>
          <p:cNvPr id="166919" name="Group 7"/>
          <p:cNvGrpSpPr>
            <a:grpSpLocks/>
          </p:cNvGrpSpPr>
          <p:nvPr/>
        </p:nvGrpSpPr>
        <p:grpSpPr bwMode="auto">
          <a:xfrm>
            <a:off x="4106863" y="3903663"/>
            <a:ext cx="385762" cy="952500"/>
            <a:chOff x="2587" y="2459"/>
            <a:chExt cx="243" cy="600"/>
          </a:xfrm>
        </p:grpSpPr>
        <p:sp>
          <p:nvSpPr>
            <p:cNvPr id="166920" name="AutoShape 8"/>
            <p:cNvSpPr>
              <a:spLocks/>
            </p:cNvSpPr>
            <p:nvPr/>
          </p:nvSpPr>
          <p:spPr bwMode="auto">
            <a:xfrm>
              <a:off x="2691" y="2459"/>
              <a:ext cx="139" cy="600"/>
            </a:xfrm>
            <a:prstGeom prst="leftBrace">
              <a:avLst>
                <a:gd name="adj1" fmla="val 35971"/>
                <a:gd name="adj2" fmla="val 48079"/>
              </a:avLst>
            </a:prstGeom>
            <a:noFill/>
            <a:ln w="1270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66921" name="Line 9"/>
            <p:cNvSpPr>
              <a:spLocks noChangeShapeType="1"/>
            </p:cNvSpPr>
            <p:nvPr/>
          </p:nvSpPr>
          <p:spPr bwMode="auto">
            <a:xfrm flipH="1">
              <a:off x="2587" y="2746"/>
              <a:ext cx="129"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Tree>
    <p:extLst>
      <p:ext uri="{BB962C8B-B14F-4D97-AF65-F5344CB8AC3E}">
        <p14:creationId xmlns:p14="http://schemas.microsoft.com/office/powerpoint/2010/main" val="1964377784"/>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7938" name="Picture 2" descr="08_23abChromStructAlter-U"/>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96913" y="977900"/>
            <a:ext cx="7750175" cy="4902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7939" name="Rectangle 2"/>
          <p:cNvSpPr>
            <a:spLocks noChangeArrowheads="1"/>
          </p:cNvSpPr>
          <p:nvPr>
            <p:ph type="ctrTitle" idx="4294967295"/>
          </p:nvPr>
        </p:nvSpPr>
        <p:spPr>
          <a:xfrm>
            <a:off x="0" y="50800"/>
            <a:ext cx="1981200" cy="304800"/>
          </a:xfrm>
          <a:extLst>
            <a:ext uri="{91240B29-F687-4F45-9708-019B960494DF}">
              <a14:hiddenLine xmlns:a14="http://schemas.microsoft.com/office/drawing/2010/main" w="3175">
                <a:solidFill>
                  <a:srgbClr val="000000"/>
                </a:solidFill>
                <a:miter lim="800000"/>
                <a:headEnd/>
                <a:tailEnd/>
              </a14:hiddenLine>
            </a:ext>
          </a:extLst>
        </p:spPr>
        <p:txBody>
          <a:bodyPr/>
          <a:lstStyle/>
          <a:p>
            <a:pPr marL="0" indent="0" eaLnBrk="1" hangingPunct="1"/>
            <a:r>
              <a:rPr lang="en-US" sz="1200" b="0" smtClean="0">
                <a:solidFill>
                  <a:schemeClr val="tx1"/>
                </a:solidFill>
                <a:latin typeface="Arial" charset="0"/>
              </a:rPr>
              <a:t>Figure 8.23A_2</a:t>
            </a:r>
          </a:p>
        </p:txBody>
      </p:sp>
      <p:sp>
        <p:nvSpPr>
          <p:cNvPr id="167940" name="Text Box 3"/>
          <p:cNvSpPr txBox="1">
            <a:spLocks noChangeArrowheads="1"/>
          </p:cNvSpPr>
          <p:nvPr/>
        </p:nvSpPr>
        <p:spPr bwMode="auto">
          <a:xfrm>
            <a:off x="885825" y="1081088"/>
            <a:ext cx="1309688"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r>
              <a:rPr lang="en-US" sz="2000" b="1"/>
              <a:t>Inversion</a:t>
            </a:r>
          </a:p>
        </p:txBody>
      </p:sp>
      <p:sp>
        <p:nvSpPr>
          <p:cNvPr id="167941" name="Text Box 3"/>
          <p:cNvSpPr txBox="1">
            <a:spLocks noChangeArrowheads="1"/>
          </p:cNvSpPr>
          <p:nvPr/>
        </p:nvSpPr>
        <p:spPr bwMode="auto">
          <a:xfrm>
            <a:off x="885825" y="3171825"/>
            <a:ext cx="338455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r>
              <a:rPr lang="en-US" sz="2000" b="1"/>
              <a:t>Reciprocal translocation</a:t>
            </a:r>
          </a:p>
        </p:txBody>
      </p:sp>
      <p:sp>
        <p:nvSpPr>
          <p:cNvPr id="167942" name="Text Box 3"/>
          <p:cNvSpPr txBox="1">
            <a:spLocks noChangeArrowheads="1"/>
          </p:cNvSpPr>
          <p:nvPr/>
        </p:nvSpPr>
        <p:spPr bwMode="auto">
          <a:xfrm>
            <a:off x="1055688" y="4433888"/>
            <a:ext cx="2212975" cy="573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nSpc>
                <a:spcPct val="90000"/>
              </a:lnSpc>
            </a:pPr>
            <a:r>
              <a:rPr lang="en-US" sz="2000" b="1"/>
              <a:t>Nonhomologous</a:t>
            </a:r>
          </a:p>
          <a:p>
            <a:pPr>
              <a:lnSpc>
                <a:spcPct val="90000"/>
              </a:lnSpc>
            </a:pPr>
            <a:r>
              <a:rPr lang="en-US" sz="2000" b="1"/>
              <a:t>chromosomes</a:t>
            </a:r>
          </a:p>
        </p:txBody>
      </p:sp>
      <p:grpSp>
        <p:nvGrpSpPr>
          <p:cNvPr id="167943" name="Group 7"/>
          <p:cNvGrpSpPr>
            <a:grpSpLocks/>
          </p:cNvGrpSpPr>
          <p:nvPr/>
        </p:nvGrpSpPr>
        <p:grpSpPr bwMode="auto">
          <a:xfrm>
            <a:off x="3135313" y="4106863"/>
            <a:ext cx="269875" cy="968375"/>
            <a:chOff x="1975" y="2587"/>
            <a:chExt cx="170" cy="610"/>
          </a:xfrm>
        </p:grpSpPr>
        <p:sp>
          <p:nvSpPr>
            <p:cNvPr id="167944" name="AutoShape 8"/>
            <p:cNvSpPr>
              <a:spLocks/>
            </p:cNvSpPr>
            <p:nvPr/>
          </p:nvSpPr>
          <p:spPr bwMode="auto">
            <a:xfrm>
              <a:off x="1998" y="2587"/>
              <a:ext cx="147" cy="610"/>
            </a:xfrm>
            <a:prstGeom prst="leftBrace">
              <a:avLst>
                <a:gd name="adj1" fmla="val 34580"/>
                <a:gd name="adj2" fmla="val 48079"/>
              </a:avLst>
            </a:prstGeom>
            <a:noFill/>
            <a:ln w="1270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67945" name="Line 9"/>
            <p:cNvSpPr>
              <a:spLocks noChangeShapeType="1"/>
            </p:cNvSpPr>
            <p:nvPr/>
          </p:nvSpPr>
          <p:spPr bwMode="auto">
            <a:xfrm flipH="1">
              <a:off x="1975" y="2879"/>
              <a:ext cx="41"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Tree>
    <p:extLst>
      <p:ext uri="{BB962C8B-B14F-4D97-AF65-F5344CB8AC3E}">
        <p14:creationId xmlns:p14="http://schemas.microsoft.com/office/powerpoint/2010/main" val="1486013516"/>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8962" name="Picture 2" descr="08_23bLeukTranslocation-U"/>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84388" y="1755775"/>
            <a:ext cx="4975225" cy="3346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8963" name="Rectangle 2"/>
          <p:cNvSpPr>
            <a:spLocks noChangeArrowheads="1"/>
          </p:cNvSpPr>
          <p:nvPr>
            <p:ph type="ctrTitle" idx="4294967295"/>
          </p:nvPr>
        </p:nvSpPr>
        <p:spPr>
          <a:xfrm>
            <a:off x="0" y="50800"/>
            <a:ext cx="1981200" cy="304800"/>
          </a:xfrm>
          <a:extLst>
            <a:ext uri="{91240B29-F687-4F45-9708-019B960494DF}">
              <a14:hiddenLine xmlns:a14="http://schemas.microsoft.com/office/drawing/2010/main" w="3175">
                <a:solidFill>
                  <a:srgbClr val="000000"/>
                </a:solidFill>
                <a:miter lim="800000"/>
                <a:headEnd/>
                <a:tailEnd/>
              </a14:hiddenLine>
            </a:ext>
          </a:extLst>
        </p:spPr>
        <p:txBody>
          <a:bodyPr/>
          <a:lstStyle/>
          <a:p>
            <a:pPr marL="0" indent="0" eaLnBrk="1" hangingPunct="1"/>
            <a:r>
              <a:rPr lang="en-US" sz="1200" b="0" smtClean="0">
                <a:solidFill>
                  <a:schemeClr val="tx1"/>
                </a:solidFill>
                <a:latin typeface="Arial" charset="0"/>
              </a:rPr>
              <a:t>Figure 8.23B</a:t>
            </a:r>
          </a:p>
        </p:txBody>
      </p:sp>
      <p:sp>
        <p:nvSpPr>
          <p:cNvPr id="168964" name="Text Box 3"/>
          <p:cNvSpPr txBox="1">
            <a:spLocks noChangeArrowheads="1"/>
          </p:cNvSpPr>
          <p:nvPr/>
        </p:nvSpPr>
        <p:spPr bwMode="auto">
          <a:xfrm>
            <a:off x="2116138" y="1762125"/>
            <a:ext cx="1792287" cy="268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r>
              <a:rPr lang="en-US" sz="1800" b="1"/>
              <a:t>Chromosome 9</a:t>
            </a:r>
          </a:p>
        </p:txBody>
      </p:sp>
      <p:sp>
        <p:nvSpPr>
          <p:cNvPr id="168965" name="Text Box 3"/>
          <p:cNvSpPr txBox="1">
            <a:spLocks noChangeArrowheads="1"/>
          </p:cNvSpPr>
          <p:nvPr/>
        </p:nvSpPr>
        <p:spPr bwMode="auto">
          <a:xfrm>
            <a:off x="2116138" y="2981325"/>
            <a:ext cx="1792287" cy="268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r>
              <a:rPr lang="en-US" sz="1800" b="1"/>
              <a:t>Chromosome 22</a:t>
            </a:r>
          </a:p>
        </p:txBody>
      </p:sp>
      <p:sp>
        <p:nvSpPr>
          <p:cNvPr id="168966" name="Text Box 3"/>
          <p:cNvSpPr txBox="1">
            <a:spLocks noChangeArrowheads="1"/>
          </p:cNvSpPr>
          <p:nvPr/>
        </p:nvSpPr>
        <p:spPr bwMode="auto">
          <a:xfrm>
            <a:off x="4732338" y="2905125"/>
            <a:ext cx="1506537" cy="52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nSpc>
                <a:spcPct val="90000"/>
              </a:lnSpc>
            </a:pPr>
            <a:r>
              <a:rPr lang="en-US" sz="1800" b="1"/>
              <a:t>Reciprocal</a:t>
            </a:r>
          </a:p>
          <a:p>
            <a:pPr>
              <a:lnSpc>
                <a:spcPct val="90000"/>
              </a:lnSpc>
            </a:pPr>
            <a:r>
              <a:rPr lang="en-US" sz="1800" b="1"/>
              <a:t>translocation</a:t>
            </a:r>
          </a:p>
        </p:txBody>
      </p:sp>
      <p:sp>
        <p:nvSpPr>
          <p:cNvPr id="168967" name="Text Box 3"/>
          <p:cNvSpPr txBox="1">
            <a:spLocks noChangeArrowheads="1"/>
          </p:cNvSpPr>
          <p:nvPr/>
        </p:nvSpPr>
        <p:spPr bwMode="auto">
          <a:xfrm>
            <a:off x="2192338" y="4651375"/>
            <a:ext cx="3157537" cy="268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r>
              <a:rPr lang="en-US" sz="1800" b="1"/>
              <a:t>“Philadelphia chromosome”</a:t>
            </a:r>
          </a:p>
        </p:txBody>
      </p:sp>
      <p:sp>
        <p:nvSpPr>
          <p:cNvPr id="168968" name="Text Box 3"/>
          <p:cNvSpPr txBox="1">
            <a:spLocks noChangeArrowheads="1"/>
          </p:cNvSpPr>
          <p:nvPr/>
        </p:nvSpPr>
        <p:spPr bwMode="auto">
          <a:xfrm>
            <a:off x="3652838" y="4251325"/>
            <a:ext cx="3455987" cy="268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r>
              <a:rPr lang="en-US" sz="1800" b="1"/>
              <a:t>Activated cancer-causing gene</a:t>
            </a:r>
          </a:p>
        </p:txBody>
      </p:sp>
      <p:sp>
        <p:nvSpPr>
          <p:cNvPr id="168969" name="Line 9"/>
          <p:cNvSpPr>
            <a:spLocks noChangeShapeType="1"/>
          </p:cNvSpPr>
          <p:nvPr/>
        </p:nvSpPr>
        <p:spPr bwMode="auto">
          <a:xfrm>
            <a:off x="2813050" y="4394200"/>
            <a:ext cx="806450"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Tree>
    <p:extLst>
      <p:ext uri="{BB962C8B-B14F-4D97-AF65-F5344CB8AC3E}">
        <p14:creationId xmlns:p14="http://schemas.microsoft.com/office/powerpoint/2010/main" val="146350023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6258" name="Picture 2" descr="08_12bMeiosisHaploids-U"/>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96863" y="1258888"/>
            <a:ext cx="8548687" cy="4340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6259" name="Oval 3"/>
          <p:cNvSpPr>
            <a:spLocks noChangeArrowheads="1"/>
          </p:cNvSpPr>
          <p:nvPr/>
        </p:nvSpPr>
        <p:spPr bwMode="auto">
          <a:xfrm>
            <a:off x="4705350" y="3089275"/>
            <a:ext cx="254000" cy="254000"/>
          </a:xfrm>
          <a:prstGeom prst="ellipse">
            <a:avLst/>
          </a:prstGeom>
          <a:solidFill>
            <a:srgbClr val="ED1B24"/>
          </a:solidFill>
          <a:ln>
            <a:noFill/>
          </a:ln>
          <a:effectLst/>
          <a:extLst>
            <a:ext uri="{91240B29-F687-4F45-9708-019B960494DF}">
              <a14:hiddenLine xmlns:a14="http://schemas.microsoft.com/office/drawing/2010/main" w="12700">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6260" name="Oval 4"/>
          <p:cNvSpPr>
            <a:spLocks noChangeArrowheads="1"/>
          </p:cNvSpPr>
          <p:nvPr/>
        </p:nvSpPr>
        <p:spPr bwMode="auto">
          <a:xfrm>
            <a:off x="2014538" y="3089275"/>
            <a:ext cx="254000" cy="254000"/>
          </a:xfrm>
          <a:prstGeom prst="ellipse">
            <a:avLst/>
          </a:prstGeom>
          <a:solidFill>
            <a:srgbClr val="ED1B24"/>
          </a:solidFill>
          <a:ln>
            <a:noFill/>
          </a:ln>
          <a:effectLst/>
          <a:extLst>
            <a:ext uri="{91240B29-F687-4F45-9708-019B960494DF}">
              <a14:hiddenLine xmlns:a14="http://schemas.microsoft.com/office/drawing/2010/main" w="12700">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6261" name="Rectangle 2"/>
          <p:cNvSpPr>
            <a:spLocks noChangeArrowheads="1"/>
          </p:cNvSpPr>
          <p:nvPr>
            <p:ph type="ctrTitle" idx="4294967295"/>
          </p:nvPr>
        </p:nvSpPr>
        <p:spPr>
          <a:xfrm>
            <a:off x="0" y="50800"/>
            <a:ext cx="1981200" cy="304800"/>
          </a:xfrm>
          <a:extLst>
            <a:ext uri="{91240B29-F687-4F45-9708-019B960494DF}">
              <a14:hiddenLine xmlns:a14="http://schemas.microsoft.com/office/drawing/2010/main" w="3175">
                <a:solidFill>
                  <a:srgbClr val="000000"/>
                </a:solidFill>
                <a:miter lim="800000"/>
                <a:headEnd/>
                <a:tailEnd/>
              </a14:hiddenLine>
            </a:ext>
          </a:extLst>
        </p:spPr>
        <p:txBody>
          <a:bodyPr/>
          <a:lstStyle/>
          <a:p>
            <a:pPr marL="0" indent="0" eaLnBrk="1" hangingPunct="1"/>
            <a:r>
              <a:rPr lang="en-US" sz="1200" b="0" smtClean="0">
                <a:solidFill>
                  <a:schemeClr val="tx1"/>
                </a:solidFill>
                <a:latin typeface="Arial" charset="0"/>
              </a:rPr>
              <a:t>Figure 8.12B</a:t>
            </a:r>
          </a:p>
        </p:txBody>
      </p:sp>
      <p:sp>
        <p:nvSpPr>
          <p:cNvPr id="96262" name="Text Box 3"/>
          <p:cNvSpPr txBox="1">
            <a:spLocks noChangeArrowheads="1"/>
          </p:cNvSpPr>
          <p:nvPr/>
        </p:nvSpPr>
        <p:spPr bwMode="auto">
          <a:xfrm>
            <a:off x="330200" y="4130675"/>
            <a:ext cx="1779588" cy="1360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nSpc>
                <a:spcPct val="90000"/>
              </a:lnSpc>
            </a:pPr>
            <a:r>
              <a:rPr lang="en-US" sz="1900" b="1"/>
              <a:t>A pair of</a:t>
            </a:r>
          </a:p>
          <a:p>
            <a:pPr>
              <a:lnSpc>
                <a:spcPct val="90000"/>
              </a:lnSpc>
            </a:pPr>
            <a:r>
              <a:rPr lang="en-US" sz="1900" b="1"/>
              <a:t>homologous</a:t>
            </a:r>
          </a:p>
          <a:p>
            <a:pPr>
              <a:lnSpc>
                <a:spcPct val="90000"/>
              </a:lnSpc>
            </a:pPr>
            <a:r>
              <a:rPr lang="en-US" sz="1900" b="1"/>
              <a:t>chromosomes</a:t>
            </a:r>
          </a:p>
          <a:p>
            <a:pPr>
              <a:lnSpc>
                <a:spcPct val="90000"/>
              </a:lnSpc>
            </a:pPr>
            <a:r>
              <a:rPr lang="en-US" sz="1900" b="1"/>
              <a:t>in a diploid</a:t>
            </a:r>
          </a:p>
          <a:p>
            <a:pPr>
              <a:lnSpc>
                <a:spcPct val="90000"/>
              </a:lnSpc>
            </a:pPr>
            <a:r>
              <a:rPr lang="en-US" sz="1900" b="1"/>
              <a:t>parent cell</a:t>
            </a:r>
          </a:p>
        </p:txBody>
      </p:sp>
      <p:sp>
        <p:nvSpPr>
          <p:cNvPr id="96263" name="Text Box 3"/>
          <p:cNvSpPr txBox="1">
            <a:spLocks noChangeArrowheads="1"/>
          </p:cNvSpPr>
          <p:nvPr/>
        </p:nvSpPr>
        <p:spPr bwMode="auto">
          <a:xfrm>
            <a:off x="2879725" y="4132263"/>
            <a:ext cx="1779588" cy="1071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nSpc>
                <a:spcPct val="90000"/>
              </a:lnSpc>
            </a:pPr>
            <a:r>
              <a:rPr lang="en-US" sz="1900" b="1"/>
              <a:t>A pair of</a:t>
            </a:r>
          </a:p>
          <a:p>
            <a:pPr>
              <a:lnSpc>
                <a:spcPct val="90000"/>
              </a:lnSpc>
            </a:pPr>
            <a:r>
              <a:rPr lang="en-US" sz="1900" b="1"/>
              <a:t>duplicated</a:t>
            </a:r>
          </a:p>
          <a:p>
            <a:pPr>
              <a:lnSpc>
                <a:spcPct val="90000"/>
              </a:lnSpc>
            </a:pPr>
            <a:r>
              <a:rPr lang="en-US" sz="1900" b="1"/>
              <a:t>homologous</a:t>
            </a:r>
          </a:p>
          <a:p>
            <a:pPr>
              <a:lnSpc>
                <a:spcPct val="90000"/>
              </a:lnSpc>
            </a:pPr>
            <a:r>
              <a:rPr lang="en-US" sz="1900" b="1"/>
              <a:t>chromosomes</a:t>
            </a:r>
          </a:p>
        </p:txBody>
      </p:sp>
      <p:sp>
        <p:nvSpPr>
          <p:cNvPr id="96264" name="Text Box 3"/>
          <p:cNvSpPr txBox="1">
            <a:spLocks noChangeArrowheads="1"/>
          </p:cNvSpPr>
          <p:nvPr/>
        </p:nvSpPr>
        <p:spPr bwMode="auto">
          <a:xfrm>
            <a:off x="1804988" y="2278063"/>
            <a:ext cx="1373187" cy="530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nSpc>
                <a:spcPct val="90000"/>
              </a:lnSpc>
            </a:pPr>
            <a:r>
              <a:rPr lang="en-US" sz="1900" b="1"/>
              <a:t>Sister</a:t>
            </a:r>
          </a:p>
          <a:p>
            <a:pPr>
              <a:lnSpc>
                <a:spcPct val="90000"/>
              </a:lnSpc>
            </a:pPr>
            <a:r>
              <a:rPr lang="en-US" sz="1900" b="1"/>
              <a:t>chromatids</a:t>
            </a:r>
          </a:p>
        </p:txBody>
      </p:sp>
      <p:sp>
        <p:nvSpPr>
          <p:cNvPr id="96265" name="Text Box 3"/>
          <p:cNvSpPr txBox="1">
            <a:spLocks noChangeArrowheads="1"/>
          </p:cNvSpPr>
          <p:nvPr/>
        </p:nvSpPr>
        <p:spPr bwMode="auto">
          <a:xfrm>
            <a:off x="2090738" y="3125788"/>
            <a:ext cx="171450" cy="22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nSpc>
                <a:spcPct val="90000"/>
              </a:lnSpc>
            </a:pPr>
            <a:r>
              <a:rPr lang="en-US" sz="1400" b="1">
                <a:solidFill>
                  <a:schemeClr val="bg1"/>
                </a:solidFill>
              </a:rPr>
              <a:t>1</a:t>
            </a:r>
            <a:endParaRPr lang="en-US" sz="1400" b="1"/>
          </a:p>
        </p:txBody>
      </p:sp>
      <p:sp>
        <p:nvSpPr>
          <p:cNvPr id="96266" name="Text Box 3"/>
          <p:cNvSpPr txBox="1">
            <a:spLocks noChangeArrowheads="1"/>
          </p:cNvSpPr>
          <p:nvPr/>
        </p:nvSpPr>
        <p:spPr bwMode="auto">
          <a:xfrm>
            <a:off x="4789488" y="3124200"/>
            <a:ext cx="171450" cy="22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nSpc>
                <a:spcPct val="90000"/>
              </a:lnSpc>
            </a:pPr>
            <a:r>
              <a:rPr lang="en-US" sz="1400" b="1">
                <a:solidFill>
                  <a:schemeClr val="bg1"/>
                </a:solidFill>
              </a:rPr>
              <a:t>2</a:t>
            </a:r>
            <a:endParaRPr lang="en-US" sz="1400" b="1"/>
          </a:p>
        </p:txBody>
      </p:sp>
      <p:sp>
        <p:nvSpPr>
          <p:cNvPr id="96267" name="Oval 11"/>
          <p:cNvSpPr>
            <a:spLocks noChangeArrowheads="1"/>
          </p:cNvSpPr>
          <p:nvPr/>
        </p:nvSpPr>
        <p:spPr bwMode="auto">
          <a:xfrm>
            <a:off x="7000875" y="3089275"/>
            <a:ext cx="254000" cy="254000"/>
          </a:xfrm>
          <a:prstGeom prst="ellipse">
            <a:avLst/>
          </a:prstGeom>
          <a:solidFill>
            <a:srgbClr val="ED1B24"/>
          </a:solidFill>
          <a:ln>
            <a:noFill/>
          </a:ln>
          <a:effectLst/>
          <a:extLst>
            <a:ext uri="{91240B29-F687-4F45-9708-019B960494DF}">
              <a14:hiddenLine xmlns:a14="http://schemas.microsoft.com/office/drawing/2010/main" w="12700">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6268" name="Text Box 3"/>
          <p:cNvSpPr txBox="1">
            <a:spLocks noChangeArrowheads="1"/>
          </p:cNvSpPr>
          <p:nvPr/>
        </p:nvSpPr>
        <p:spPr bwMode="auto">
          <a:xfrm>
            <a:off x="7081838" y="3128963"/>
            <a:ext cx="171450" cy="22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nSpc>
                <a:spcPct val="90000"/>
              </a:lnSpc>
            </a:pPr>
            <a:r>
              <a:rPr lang="en-US" sz="1400" b="1">
                <a:solidFill>
                  <a:schemeClr val="bg1"/>
                </a:solidFill>
              </a:rPr>
              <a:t>3</a:t>
            </a:r>
            <a:endParaRPr lang="en-US" sz="1400" b="1"/>
          </a:p>
        </p:txBody>
      </p:sp>
      <p:grpSp>
        <p:nvGrpSpPr>
          <p:cNvPr id="96269" name="Group 13"/>
          <p:cNvGrpSpPr>
            <a:grpSpLocks/>
          </p:cNvGrpSpPr>
          <p:nvPr/>
        </p:nvGrpSpPr>
        <p:grpSpPr bwMode="auto">
          <a:xfrm>
            <a:off x="2827338" y="2784475"/>
            <a:ext cx="284162" cy="588963"/>
            <a:chOff x="1781" y="1754"/>
            <a:chExt cx="179" cy="371"/>
          </a:xfrm>
        </p:grpSpPr>
        <p:sp>
          <p:nvSpPr>
            <p:cNvPr id="96273" name="Line 14"/>
            <p:cNvSpPr>
              <a:spLocks noChangeShapeType="1"/>
            </p:cNvSpPr>
            <p:nvPr/>
          </p:nvSpPr>
          <p:spPr bwMode="auto">
            <a:xfrm>
              <a:off x="1784" y="1755"/>
              <a:ext cx="152" cy="37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6274" name="Line 15"/>
            <p:cNvSpPr>
              <a:spLocks noChangeShapeType="1"/>
            </p:cNvSpPr>
            <p:nvPr/>
          </p:nvSpPr>
          <p:spPr bwMode="auto">
            <a:xfrm>
              <a:off x="1781" y="1754"/>
              <a:ext cx="179" cy="275"/>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96270" name="Text Box 3"/>
          <p:cNvSpPr txBox="1">
            <a:spLocks noChangeArrowheads="1"/>
          </p:cNvSpPr>
          <p:nvPr/>
        </p:nvSpPr>
        <p:spPr bwMode="auto">
          <a:xfrm>
            <a:off x="1679575" y="1255713"/>
            <a:ext cx="1309688" cy="204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r>
              <a:rPr lang="en-US" sz="1800" b="1"/>
              <a:t>I</a:t>
            </a:r>
            <a:r>
              <a:rPr lang="en-US" sz="1500" b="1"/>
              <a:t>NTERPHASE</a:t>
            </a:r>
            <a:endParaRPr lang="en-US" sz="1600" b="1"/>
          </a:p>
        </p:txBody>
      </p:sp>
      <p:sp>
        <p:nvSpPr>
          <p:cNvPr id="96271" name="Text Box 3"/>
          <p:cNvSpPr txBox="1">
            <a:spLocks noChangeArrowheads="1"/>
          </p:cNvSpPr>
          <p:nvPr/>
        </p:nvSpPr>
        <p:spPr bwMode="auto">
          <a:xfrm>
            <a:off x="5130800" y="1255713"/>
            <a:ext cx="1022350" cy="280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r>
              <a:rPr lang="en-US" sz="1800" b="1"/>
              <a:t>M</a:t>
            </a:r>
            <a:r>
              <a:rPr lang="en-US" sz="1500" b="1"/>
              <a:t>EIOSIS </a:t>
            </a:r>
            <a:r>
              <a:rPr lang="en-US" sz="1800" b="1">
                <a:latin typeface="Times New Roman" pitchFamily="84" charset="0"/>
              </a:rPr>
              <a:t>I</a:t>
            </a:r>
            <a:endParaRPr lang="en-US" sz="1600" b="1"/>
          </a:p>
        </p:txBody>
      </p:sp>
      <p:sp>
        <p:nvSpPr>
          <p:cNvPr id="96272" name="Text Box 3"/>
          <p:cNvSpPr txBox="1">
            <a:spLocks noChangeArrowheads="1"/>
          </p:cNvSpPr>
          <p:nvPr/>
        </p:nvSpPr>
        <p:spPr bwMode="auto">
          <a:xfrm>
            <a:off x="7372350" y="1260475"/>
            <a:ext cx="1069975" cy="280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r>
              <a:rPr lang="en-US" sz="1800" b="1"/>
              <a:t>M</a:t>
            </a:r>
            <a:r>
              <a:rPr lang="en-US" sz="1500" b="1"/>
              <a:t>EIOSIS </a:t>
            </a:r>
            <a:r>
              <a:rPr lang="en-US" sz="1800" b="1">
                <a:latin typeface="Times New Roman" pitchFamily="84" charset="0"/>
              </a:rPr>
              <a:t>II</a:t>
            </a:r>
          </a:p>
        </p:txBody>
      </p:sp>
    </p:spTree>
    <p:extLst>
      <p:ext uri="{BB962C8B-B14F-4D97-AF65-F5344CB8AC3E}">
        <p14:creationId xmlns:p14="http://schemas.microsoft.com/office/powerpoint/2010/main" val="3271861326"/>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BTEXT" val=""/>
</p:tagLst>
</file>

<file path=ppt/tags/tag10.xml><?xml version="1.0" encoding="utf-8"?>
<p:tagLst xmlns:a="http://schemas.openxmlformats.org/drawingml/2006/main" xmlns:r="http://schemas.openxmlformats.org/officeDocument/2006/relationships" xmlns:p="http://schemas.openxmlformats.org/presentationml/2006/main">
  <p:tag name="TBTEXT" val=""/>
</p:tagLst>
</file>

<file path=ppt/tags/tag11.xml><?xml version="1.0" encoding="utf-8"?>
<p:tagLst xmlns:a="http://schemas.openxmlformats.org/drawingml/2006/main" xmlns:r="http://schemas.openxmlformats.org/officeDocument/2006/relationships" xmlns:p="http://schemas.openxmlformats.org/presentationml/2006/main">
  <p:tag name="TBTEXT" val=""/>
</p:tagLst>
</file>

<file path=ppt/tags/tag12.xml><?xml version="1.0" encoding="utf-8"?>
<p:tagLst xmlns:a="http://schemas.openxmlformats.org/drawingml/2006/main" xmlns:r="http://schemas.openxmlformats.org/officeDocument/2006/relationships" xmlns:p="http://schemas.openxmlformats.org/presentationml/2006/main">
  <p:tag name="TBTEXT" val=""/>
</p:tagLst>
</file>

<file path=ppt/tags/tag13.xml><?xml version="1.0" encoding="utf-8"?>
<p:tagLst xmlns:a="http://schemas.openxmlformats.org/drawingml/2006/main" xmlns:r="http://schemas.openxmlformats.org/officeDocument/2006/relationships" xmlns:p="http://schemas.openxmlformats.org/presentationml/2006/main">
  <p:tag name="TBTEXT" val=""/>
</p:tagLst>
</file>

<file path=ppt/tags/tag14.xml><?xml version="1.0" encoding="utf-8"?>
<p:tagLst xmlns:a="http://schemas.openxmlformats.org/drawingml/2006/main" xmlns:r="http://schemas.openxmlformats.org/officeDocument/2006/relationships" xmlns:p="http://schemas.openxmlformats.org/presentationml/2006/main">
  <p:tag name="TBTEXT" val=""/>
</p:tagLst>
</file>

<file path=ppt/tags/tag15.xml><?xml version="1.0" encoding="utf-8"?>
<p:tagLst xmlns:a="http://schemas.openxmlformats.org/drawingml/2006/main" xmlns:r="http://schemas.openxmlformats.org/officeDocument/2006/relationships" xmlns:p="http://schemas.openxmlformats.org/presentationml/2006/main">
  <p:tag name="TBTEXT" val=""/>
</p:tagLst>
</file>

<file path=ppt/tags/tag16.xml><?xml version="1.0" encoding="utf-8"?>
<p:tagLst xmlns:a="http://schemas.openxmlformats.org/drawingml/2006/main" xmlns:r="http://schemas.openxmlformats.org/officeDocument/2006/relationships" xmlns:p="http://schemas.openxmlformats.org/presentationml/2006/main">
  <p:tag name="TBTEXT" val=""/>
</p:tagLst>
</file>

<file path=ppt/tags/tag17.xml><?xml version="1.0" encoding="utf-8"?>
<p:tagLst xmlns:a="http://schemas.openxmlformats.org/drawingml/2006/main" xmlns:r="http://schemas.openxmlformats.org/officeDocument/2006/relationships" xmlns:p="http://schemas.openxmlformats.org/presentationml/2006/main">
  <p:tag name="TBTEXT" val=""/>
</p:tagLst>
</file>

<file path=ppt/tags/tag18.xml><?xml version="1.0" encoding="utf-8"?>
<p:tagLst xmlns:a="http://schemas.openxmlformats.org/drawingml/2006/main" xmlns:r="http://schemas.openxmlformats.org/officeDocument/2006/relationships" xmlns:p="http://schemas.openxmlformats.org/presentationml/2006/main">
  <p:tag name="TBTEXT" val=""/>
</p:tagLst>
</file>

<file path=ppt/tags/tag19.xml><?xml version="1.0" encoding="utf-8"?>
<p:tagLst xmlns:a="http://schemas.openxmlformats.org/drawingml/2006/main" xmlns:r="http://schemas.openxmlformats.org/officeDocument/2006/relationships" xmlns:p="http://schemas.openxmlformats.org/presentationml/2006/main">
  <p:tag name="TBTEXT" val=""/>
</p:tagLst>
</file>

<file path=ppt/tags/tag2.xml><?xml version="1.0" encoding="utf-8"?>
<p:tagLst xmlns:a="http://schemas.openxmlformats.org/drawingml/2006/main" xmlns:r="http://schemas.openxmlformats.org/officeDocument/2006/relationships" xmlns:p="http://schemas.openxmlformats.org/presentationml/2006/main">
  <p:tag name="TBTEXT" val=""/>
</p:tagLst>
</file>

<file path=ppt/tags/tag20.xml><?xml version="1.0" encoding="utf-8"?>
<p:tagLst xmlns:a="http://schemas.openxmlformats.org/drawingml/2006/main" xmlns:r="http://schemas.openxmlformats.org/officeDocument/2006/relationships" xmlns:p="http://schemas.openxmlformats.org/presentationml/2006/main">
  <p:tag name="TBTEXT" val=""/>
</p:tagLst>
</file>

<file path=ppt/tags/tag21.xml><?xml version="1.0" encoding="utf-8"?>
<p:tagLst xmlns:a="http://schemas.openxmlformats.org/drawingml/2006/main" xmlns:r="http://schemas.openxmlformats.org/officeDocument/2006/relationships" xmlns:p="http://schemas.openxmlformats.org/presentationml/2006/main">
  <p:tag name="TBTEXT" val=""/>
</p:tagLst>
</file>

<file path=ppt/tags/tag22.xml><?xml version="1.0" encoding="utf-8"?>
<p:tagLst xmlns:a="http://schemas.openxmlformats.org/drawingml/2006/main" xmlns:r="http://schemas.openxmlformats.org/officeDocument/2006/relationships" xmlns:p="http://schemas.openxmlformats.org/presentationml/2006/main">
  <p:tag name="TBTEXT" val=""/>
</p:tagLst>
</file>

<file path=ppt/tags/tag23.xml><?xml version="1.0" encoding="utf-8"?>
<p:tagLst xmlns:a="http://schemas.openxmlformats.org/drawingml/2006/main" xmlns:r="http://schemas.openxmlformats.org/officeDocument/2006/relationships" xmlns:p="http://schemas.openxmlformats.org/presentationml/2006/main">
  <p:tag name="TBTEXT" val=""/>
</p:tagLst>
</file>

<file path=ppt/tags/tag24.xml><?xml version="1.0" encoding="utf-8"?>
<p:tagLst xmlns:a="http://schemas.openxmlformats.org/drawingml/2006/main" xmlns:r="http://schemas.openxmlformats.org/officeDocument/2006/relationships" xmlns:p="http://schemas.openxmlformats.org/presentationml/2006/main">
  <p:tag name="TBTEXT" val=""/>
</p:tagLst>
</file>

<file path=ppt/tags/tag25.xml><?xml version="1.0" encoding="utf-8"?>
<p:tagLst xmlns:a="http://schemas.openxmlformats.org/drawingml/2006/main" xmlns:r="http://schemas.openxmlformats.org/officeDocument/2006/relationships" xmlns:p="http://schemas.openxmlformats.org/presentationml/2006/main">
  <p:tag name="TBTEXT" val=""/>
</p:tagLst>
</file>

<file path=ppt/tags/tag26.xml><?xml version="1.0" encoding="utf-8"?>
<p:tagLst xmlns:a="http://schemas.openxmlformats.org/drawingml/2006/main" xmlns:r="http://schemas.openxmlformats.org/officeDocument/2006/relationships" xmlns:p="http://schemas.openxmlformats.org/presentationml/2006/main">
  <p:tag name="TBTEXT" val=""/>
</p:tagLst>
</file>

<file path=ppt/tags/tag27.xml><?xml version="1.0" encoding="utf-8"?>
<p:tagLst xmlns:a="http://schemas.openxmlformats.org/drawingml/2006/main" xmlns:r="http://schemas.openxmlformats.org/officeDocument/2006/relationships" xmlns:p="http://schemas.openxmlformats.org/presentationml/2006/main">
  <p:tag name="TBTEXT" val=""/>
</p:tagLst>
</file>

<file path=ppt/tags/tag28.xml><?xml version="1.0" encoding="utf-8"?>
<p:tagLst xmlns:a="http://schemas.openxmlformats.org/drawingml/2006/main" xmlns:r="http://schemas.openxmlformats.org/officeDocument/2006/relationships" xmlns:p="http://schemas.openxmlformats.org/presentationml/2006/main">
  <p:tag name="TBTEXT" val=""/>
</p:tagLst>
</file>

<file path=ppt/tags/tag29.xml><?xml version="1.0" encoding="utf-8"?>
<p:tagLst xmlns:a="http://schemas.openxmlformats.org/drawingml/2006/main" xmlns:r="http://schemas.openxmlformats.org/officeDocument/2006/relationships" xmlns:p="http://schemas.openxmlformats.org/presentationml/2006/main">
  <p:tag name="TBTEXT" val=""/>
</p:tagLst>
</file>

<file path=ppt/tags/tag3.xml><?xml version="1.0" encoding="utf-8"?>
<p:tagLst xmlns:a="http://schemas.openxmlformats.org/drawingml/2006/main" xmlns:r="http://schemas.openxmlformats.org/officeDocument/2006/relationships" xmlns:p="http://schemas.openxmlformats.org/presentationml/2006/main">
  <p:tag name="TBTEXT" val=""/>
</p:tagLst>
</file>

<file path=ppt/tags/tag30.xml><?xml version="1.0" encoding="utf-8"?>
<p:tagLst xmlns:a="http://schemas.openxmlformats.org/drawingml/2006/main" xmlns:r="http://schemas.openxmlformats.org/officeDocument/2006/relationships" xmlns:p="http://schemas.openxmlformats.org/presentationml/2006/main">
  <p:tag name="TBTEXT" val=""/>
</p:tagLst>
</file>

<file path=ppt/tags/tag4.xml><?xml version="1.0" encoding="utf-8"?>
<p:tagLst xmlns:a="http://schemas.openxmlformats.org/drawingml/2006/main" xmlns:r="http://schemas.openxmlformats.org/officeDocument/2006/relationships" xmlns:p="http://schemas.openxmlformats.org/presentationml/2006/main">
  <p:tag name="TBTEXT" val=""/>
</p:tagLst>
</file>

<file path=ppt/tags/tag5.xml><?xml version="1.0" encoding="utf-8"?>
<p:tagLst xmlns:a="http://schemas.openxmlformats.org/drawingml/2006/main" xmlns:r="http://schemas.openxmlformats.org/officeDocument/2006/relationships" xmlns:p="http://schemas.openxmlformats.org/presentationml/2006/main">
  <p:tag name="TBTEXT" val=""/>
</p:tagLst>
</file>

<file path=ppt/tags/tag6.xml><?xml version="1.0" encoding="utf-8"?>
<p:tagLst xmlns:a="http://schemas.openxmlformats.org/drawingml/2006/main" xmlns:r="http://schemas.openxmlformats.org/officeDocument/2006/relationships" xmlns:p="http://schemas.openxmlformats.org/presentationml/2006/main">
  <p:tag name="TBTEXT" val=""/>
</p:tagLst>
</file>

<file path=ppt/tags/tag7.xml><?xml version="1.0" encoding="utf-8"?>
<p:tagLst xmlns:a="http://schemas.openxmlformats.org/drawingml/2006/main" xmlns:r="http://schemas.openxmlformats.org/officeDocument/2006/relationships" xmlns:p="http://schemas.openxmlformats.org/presentationml/2006/main">
  <p:tag name="TBTEXT" val=""/>
</p:tagLst>
</file>

<file path=ppt/tags/tag8.xml><?xml version="1.0" encoding="utf-8"?>
<p:tagLst xmlns:a="http://schemas.openxmlformats.org/drawingml/2006/main" xmlns:r="http://schemas.openxmlformats.org/officeDocument/2006/relationships" xmlns:p="http://schemas.openxmlformats.org/presentationml/2006/main">
  <p:tag name="TBTEXT" val=""/>
</p:tagLst>
</file>

<file path=ppt/tags/tag9.xml><?xml version="1.0" encoding="utf-8"?>
<p:tagLst xmlns:a="http://schemas.openxmlformats.org/drawingml/2006/main" xmlns:r="http://schemas.openxmlformats.org/officeDocument/2006/relationships" xmlns:p="http://schemas.openxmlformats.org/presentationml/2006/main">
  <p:tag name="TBTEXT" val=""/>
</p:tagLst>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Solstice">
  <a:themeElements>
    <a:clrScheme name="Solstice">
      <a:dk1>
        <a:sysClr val="windowText" lastClr="000000"/>
      </a:dk1>
      <a:lt1>
        <a:sysClr val="window" lastClr="FFFFFF"/>
      </a:lt1>
      <a:dk2>
        <a:srgbClr val="4F271C"/>
      </a:dk2>
      <a:lt2>
        <a:srgbClr val="E7DEC9"/>
      </a:lt2>
      <a:accent1>
        <a:srgbClr val="3891A7"/>
      </a:accent1>
      <a:accent2>
        <a:srgbClr val="FEB80A"/>
      </a:accent2>
      <a:accent3>
        <a:srgbClr val="C32D2E"/>
      </a:accent3>
      <a:accent4>
        <a:srgbClr val="84AA33"/>
      </a:accent4>
      <a:accent5>
        <a:srgbClr val="964305"/>
      </a:accent5>
      <a:accent6>
        <a:srgbClr val="475A8D"/>
      </a:accent6>
      <a:hlink>
        <a:srgbClr val="8DC765"/>
      </a:hlink>
      <a:folHlink>
        <a:srgbClr val="AA8A14"/>
      </a:folHlink>
    </a:clrScheme>
    <a:fontScheme name="Solstice">
      <a:majorFont>
        <a:latin typeface="Gill Sans MT"/>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Gill Sans MT"/>
        <a:ea typeface=""/>
        <a:cs typeface=""/>
        <a:font script="Grek" typeface="Corbel"/>
        <a:font script="Cyrl" typeface="Corbel"/>
        <a:font script="Jpan" typeface="HGｺﾞｼｯｸE"/>
        <a:font script="Hang" typeface="HY엽서L"/>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Solstice">
      <a:fillStyleLst>
        <a:solidFill>
          <a:schemeClr val="phClr"/>
        </a:solidFill>
        <a:gradFill rotWithShape="1">
          <a:gsLst>
            <a:gs pos="0">
              <a:schemeClr val="phClr">
                <a:tint val="35000"/>
                <a:satMod val="253000"/>
              </a:schemeClr>
            </a:gs>
            <a:gs pos="50000">
              <a:schemeClr val="phClr">
                <a:tint val="42000"/>
                <a:satMod val="255000"/>
              </a:schemeClr>
            </a:gs>
            <a:gs pos="97000">
              <a:schemeClr val="phClr">
                <a:tint val="53000"/>
                <a:satMod val="260000"/>
              </a:schemeClr>
            </a:gs>
            <a:gs pos="100000">
              <a:schemeClr val="phClr">
                <a:tint val="56000"/>
                <a:satMod val="275000"/>
              </a:schemeClr>
            </a:gs>
          </a:gsLst>
          <a:path path="circle">
            <a:fillToRect l="50000" t="50000" r="50000" b="50000"/>
          </a:path>
        </a:gradFill>
        <a:gradFill rotWithShape="1">
          <a:gsLst>
            <a:gs pos="0">
              <a:schemeClr val="phClr">
                <a:tint val="92000"/>
                <a:satMod val="170000"/>
              </a:schemeClr>
            </a:gs>
            <a:gs pos="15000">
              <a:schemeClr val="phClr">
                <a:tint val="92000"/>
                <a:shade val="99000"/>
                <a:satMod val="170000"/>
              </a:schemeClr>
            </a:gs>
            <a:gs pos="62000">
              <a:schemeClr val="phClr">
                <a:tint val="96000"/>
                <a:shade val="80000"/>
                <a:satMod val="170000"/>
              </a:schemeClr>
            </a:gs>
            <a:gs pos="97000">
              <a:schemeClr val="phClr">
                <a:tint val="98000"/>
                <a:shade val="63000"/>
                <a:satMod val="170000"/>
              </a:schemeClr>
            </a:gs>
            <a:gs pos="100000">
              <a:schemeClr val="phClr">
                <a:shade val="62000"/>
                <a:satMod val="170000"/>
              </a:schemeClr>
            </a:gs>
          </a:gsLst>
          <a:path path="circle">
            <a:fillToRect l="50000" t="50000" r="50000" b="50000"/>
          </a:path>
        </a:gradFill>
      </a:fillStyleLst>
      <a:lnStyleLst>
        <a:ln w="9525" cap="flat" cmpd="sng" algn="ctr">
          <a:solidFill>
            <a:schemeClr val="phClr"/>
          </a:solidFill>
          <a:prstDash val="solid"/>
        </a:ln>
        <a:ln w="25400" cap="flat" cmpd="sng" algn="ctr">
          <a:solidFill>
            <a:schemeClr val="phClr"/>
          </a:solidFill>
          <a:prstDash val="solid"/>
        </a:ln>
        <a:ln w="25400" cap="flat" cmpd="sng" algn="ctr">
          <a:solidFill>
            <a:schemeClr val="phClr"/>
          </a:solidFill>
          <a:prstDash val="solid"/>
        </a:ln>
      </a:lnStyleLst>
      <a:effectStyleLst>
        <a:effectStyle>
          <a:effectLst>
            <a:outerShdw blurRad="63500" dist="25400" dir="5400000" rotWithShape="0">
              <a:srgbClr val="000000">
                <a:alpha val="43137"/>
              </a:srgbClr>
            </a:outerShdw>
          </a:effectLst>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8700000"/>
            </a:lightRig>
          </a:scene3d>
          <a:sp3d contourW="12700">
            <a:bevelT w="0" h="0"/>
            <a:contourClr>
              <a:schemeClr val="phClr">
                <a:shade val="80000"/>
              </a:schemeClr>
            </a:contourClr>
          </a:sp3d>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5400000"/>
            </a:lightRig>
          </a:scene3d>
          <a:sp3d contourW="12700">
            <a:bevelT w="25400" h="50800" prst="angle"/>
            <a:contourClr>
              <a:schemeClr val="phClr"/>
            </a:contourClr>
          </a:sp3d>
        </a:effectStyle>
      </a:effectStyleLst>
      <a:bgFillStyleLst>
        <a:solidFill>
          <a:schemeClr val="phClr"/>
        </a:solidFill>
        <a:gradFill rotWithShape="1">
          <a:gsLst>
            <a:gs pos="0">
              <a:schemeClr val="phClr">
                <a:tint val="60000"/>
                <a:satMod val="355000"/>
              </a:schemeClr>
            </a:gs>
            <a:gs pos="40000">
              <a:schemeClr val="phClr">
                <a:tint val="85000"/>
                <a:satMod val="320000"/>
              </a:schemeClr>
            </a:gs>
            <a:gs pos="100000">
              <a:schemeClr val="phClr">
                <a:shade val="55000"/>
                <a:satMod val="300000"/>
              </a:schemeClr>
            </a:gs>
          </a:gsLst>
          <a:path path="circle">
            <a:fillToRect l="-24500" t="-20000" r="124500" b="120000"/>
          </a:path>
        </a:gradFill>
        <a:blipFill>
          <a:blip xmlns:r="http://schemas.openxmlformats.org/officeDocument/2006/relationships" r:embed="rId1">
            <a:duotone>
              <a:schemeClr val="phClr">
                <a:shade val="9000"/>
                <a:satMod val="300000"/>
              </a:schemeClr>
              <a:schemeClr val="phClr">
                <a:tint val="90000"/>
                <a:satMod val="225000"/>
              </a:schemeClr>
            </a:duotone>
          </a:blip>
          <a:tile tx="0" ty="0" sx="90000" sy="90000" flip="xy"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Solstice</Template>
  <TotalTime>7</TotalTime>
  <Words>8416</Words>
  <Application>Microsoft Office PowerPoint</Application>
  <PresentationFormat>On-screen Show (4:3)</PresentationFormat>
  <Paragraphs>1142</Paragraphs>
  <Slides>82</Slides>
  <Notes>82</Notes>
  <HiddenSlides>0</HiddenSlides>
  <MMClips>0</MMClips>
  <ScaleCrop>false</ScaleCrop>
  <HeadingPairs>
    <vt:vector size="4" baseType="variant">
      <vt:variant>
        <vt:lpstr>Theme</vt:lpstr>
      </vt:variant>
      <vt:variant>
        <vt:i4>1</vt:i4>
      </vt:variant>
      <vt:variant>
        <vt:lpstr>Slide Titles</vt:lpstr>
      </vt:variant>
      <vt:variant>
        <vt:i4>82</vt:i4>
      </vt:variant>
    </vt:vector>
  </HeadingPairs>
  <TitlesOfParts>
    <vt:vector size="83" baseType="lpstr">
      <vt:lpstr>Solstice</vt:lpstr>
      <vt:lpstr>PowerPoint Presentation</vt:lpstr>
      <vt:lpstr>8.11 Chromosomes are matched in homologous pairs</vt:lpstr>
      <vt:lpstr>8.11 Chromosomes are matched in homologous pairs</vt:lpstr>
      <vt:lpstr>Figure 8.11</vt:lpstr>
      <vt:lpstr>8.12 Gametes have a single set of chromosomes </vt:lpstr>
      <vt:lpstr>8.12 Gametes have a single set of chromosomes </vt:lpstr>
      <vt:lpstr>Figure 8.12A</vt:lpstr>
      <vt:lpstr>8.12 Gametes have a single set of chromosomes </vt:lpstr>
      <vt:lpstr>Figure 8.12B</vt:lpstr>
      <vt:lpstr>8.13 Meiosis reduces the chromosome number from diploid to haploid</vt:lpstr>
      <vt:lpstr>8.13 Meiosis reduces the chromosome number from diploid to haploid</vt:lpstr>
      <vt:lpstr>8.13 Meiosis reduces the chromosome number  from diploid to haploid </vt:lpstr>
      <vt:lpstr>Figure 8.13_left</vt:lpstr>
      <vt:lpstr>Figure 8.13_1</vt:lpstr>
      <vt:lpstr>Figure 8.13_2</vt:lpstr>
      <vt:lpstr>8.13 Meiosis reduces the chromosome number  from diploid to haploid </vt:lpstr>
      <vt:lpstr>8.13 Meiosis reduces the chromosome number  from diploid to haploid </vt:lpstr>
      <vt:lpstr>8.13 Meiosis reduces the chromosome number  from diploid to haploid </vt:lpstr>
      <vt:lpstr>Figure 8.13_right</vt:lpstr>
      <vt:lpstr>Figure 8.13_3</vt:lpstr>
      <vt:lpstr>Figure 8.13_4</vt:lpstr>
      <vt:lpstr>Figure 8.13_5</vt:lpstr>
      <vt:lpstr>8.13 Meiosis reduces the chromosome number  from diploid to haploid </vt:lpstr>
      <vt:lpstr>8.13 Meiosis reduces the chromosome number  from diploid to haploid </vt:lpstr>
      <vt:lpstr>8.14 Mitosis and meiosis have important  similarities and differences </vt:lpstr>
      <vt:lpstr>Figure 8.14</vt:lpstr>
      <vt:lpstr>Figure 8.14_1</vt:lpstr>
      <vt:lpstr>Figure 8.14_2</vt:lpstr>
      <vt:lpstr>Figure 8.14_3</vt:lpstr>
      <vt:lpstr>8.15 Independent orientation of chromosomes in meiosis and random fertilization lead to varied offspring</vt:lpstr>
      <vt:lpstr>8.15 Independent orientation of chromosomes in meiosis and random fertilization lead to varied offspring</vt:lpstr>
      <vt:lpstr>8.15 Independent orientation of chromosomes in meiosis and random fertilization lead to varied offspring</vt:lpstr>
      <vt:lpstr>PowerPoint Presentation</vt:lpstr>
      <vt:lpstr>Figure 8.15_s1</vt:lpstr>
      <vt:lpstr>Figure 8.15_s2</vt:lpstr>
      <vt:lpstr>Figure 8.15_s3</vt:lpstr>
      <vt:lpstr>8.16 Homologous chromosomes may carry different versions of genes</vt:lpstr>
      <vt:lpstr>Figure 8.16</vt:lpstr>
      <vt:lpstr>Figure 8.16_2</vt:lpstr>
      <vt:lpstr>Figure 8.16_3</vt:lpstr>
      <vt:lpstr>Figure 8.16_1</vt:lpstr>
      <vt:lpstr>Figure 8.16Q</vt:lpstr>
      <vt:lpstr>8.17 Crossing over further increases genetic  variability</vt:lpstr>
      <vt:lpstr>PowerPoint Presentation</vt:lpstr>
      <vt:lpstr>Figure 8.17A</vt:lpstr>
      <vt:lpstr>Figure 8.17A_1</vt:lpstr>
      <vt:lpstr>Figure 8.17B</vt:lpstr>
      <vt:lpstr>Figure 8.17B_1</vt:lpstr>
      <vt:lpstr>Figure 8.17B_2</vt:lpstr>
      <vt:lpstr>Figure 8.17B_3</vt:lpstr>
      <vt:lpstr>PowerPoint Presentation</vt:lpstr>
      <vt:lpstr>8.18 A karyotype is a photographic inventory of  an individual’s chromosomes</vt:lpstr>
      <vt:lpstr>Figure 8.18_s1</vt:lpstr>
      <vt:lpstr>Figure 8.18_s2</vt:lpstr>
      <vt:lpstr>Figure 8.18_s3</vt:lpstr>
      <vt:lpstr>Figure 8.18_s4</vt:lpstr>
      <vt:lpstr>Figure 8.18_s5</vt:lpstr>
      <vt:lpstr>8.19 CONNECTION: An extra copy of chromosome 21 causes Down syndrome</vt:lpstr>
      <vt:lpstr>8.19 CONNECTION: An extra copy of chromosome 21 causes Down syndrome</vt:lpstr>
      <vt:lpstr>Figure 8.19A</vt:lpstr>
      <vt:lpstr>Figure 8.19A_1</vt:lpstr>
      <vt:lpstr>Figure 8.19A_2</vt:lpstr>
      <vt:lpstr>Figure 8.19B</vt:lpstr>
      <vt:lpstr>8.20 Accidents during meiosis can alter  chromosome number</vt:lpstr>
      <vt:lpstr>Figure 8.20A_s1</vt:lpstr>
      <vt:lpstr>Figure 8.20A_s2</vt:lpstr>
      <vt:lpstr>Figure 8.20A_s3</vt:lpstr>
      <vt:lpstr>Figure 8.20B_s1</vt:lpstr>
      <vt:lpstr>Figure 8.20B_s2</vt:lpstr>
      <vt:lpstr>Figure 8.20B_s3</vt:lpstr>
      <vt:lpstr>8.21 CONNECTION: Abnormal numbers of sex chromosomes do not usually affect survival</vt:lpstr>
      <vt:lpstr>8.21 CONNECTION: Abnormal numbers of sex chromosomes do not usually affect survival</vt:lpstr>
      <vt:lpstr>Table 8.21</vt:lpstr>
      <vt:lpstr>8.22 EVOLUTION CONNECTION: New species  can arise from errors in cell division</vt:lpstr>
      <vt:lpstr>Figure 8.22</vt:lpstr>
      <vt:lpstr>8.23 CONNECTION: Alterations of chromosome structure can cause birth defects and cancer</vt:lpstr>
      <vt:lpstr>8.23 CONNECTION: Alterations of chromosome structure can cause birth defects and cancer</vt:lpstr>
      <vt:lpstr>8.23 CONNECTION: Alterations of chromosome structure can cause birth defects and cancer</vt:lpstr>
      <vt:lpstr>Figure 8.23A</vt:lpstr>
      <vt:lpstr>Figure 8.23A_1</vt:lpstr>
      <vt:lpstr>Figure 8.23A_2</vt:lpstr>
      <vt:lpstr>Figure 8.23B</vt:lpstr>
    </vt:vector>
  </TitlesOfParts>
  <Company>Toshiba</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Tracey Hayden</dc:creator>
  <cp:lastModifiedBy>Tracey Hayden</cp:lastModifiedBy>
  <cp:revision>1</cp:revision>
  <dcterms:created xsi:type="dcterms:W3CDTF">2012-01-16T21:21:52Z</dcterms:created>
  <dcterms:modified xsi:type="dcterms:W3CDTF">2012-01-16T21:29:08Z</dcterms:modified>
</cp:coreProperties>
</file>